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8" r:id="rId3"/>
    <p:sldId id="257" r:id="rId4"/>
    <p:sldId id="259" r:id="rId5"/>
    <p:sldId id="279" r:id="rId6"/>
    <p:sldId id="260" r:id="rId7"/>
    <p:sldId id="261" r:id="rId8"/>
    <p:sldId id="262" r:id="rId9"/>
    <p:sldId id="263" r:id="rId10"/>
    <p:sldId id="264" r:id="rId11"/>
    <p:sldId id="265" r:id="rId12"/>
    <p:sldId id="266" r:id="rId13"/>
    <p:sldId id="267" r:id="rId14"/>
    <p:sldId id="268" r:id="rId15"/>
    <p:sldId id="281" r:id="rId16"/>
    <p:sldId id="269" r:id="rId17"/>
    <p:sldId id="270" r:id="rId18"/>
    <p:sldId id="271" r:id="rId19"/>
    <p:sldId id="272" r:id="rId20"/>
    <p:sldId id="273" r:id="rId21"/>
    <p:sldId id="280" r:id="rId22"/>
    <p:sldId id="274" r:id="rId23"/>
    <p:sldId id="275" r:id="rId24"/>
    <p:sldId id="276" r:id="rId25"/>
    <p:sldId id="277" r:id="rId26"/>
  </p:sldIdLst>
  <p:sldSz cx="9144000" cy="6858000" type="screen4x3"/>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2D9F"/>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49" autoAdjust="0"/>
  </p:normalViewPr>
  <p:slideViewPr>
    <p:cSldViewPr>
      <p:cViewPr varScale="1">
        <p:scale>
          <a:sx n="81" d="100"/>
          <a:sy n="81" d="100"/>
        </p:scale>
        <p:origin x="-1502"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88133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4191547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234594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標題投影片">
    <p:spTree>
      <p:nvGrpSpPr>
        <p:cNvPr id="1" name=""/>
        <p:cNvGrpSpPr/>
        <p:nvPr/>
      </p:nvGrpSpPr>
      <p:grpSpPr>
        <a:xfrm>
          <a:off x="0" y="0"/>
          <a:ext cx="0" cy="0"/>
          <a:chOff x="0" y="0"/>
          <a:chExt cx="0" cy="0"/>
        </a:xfrm>
      </p:grpSpPr>
      <p:pic>
        <p:nvPicPr>
          <p:cNvPr id="4098" name="Picture 2" descr="C:\Users\AXC\Downloads\coffee-cup-desk-pen (1).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9746" t="26811" r="8931" b="9524"/>
          <a:stretch/>
        </p:blipFill>
        <p:spPr bwMode="auto">
          <a:xfrm>
            <a:off x="-1" y="270910"/>
            <a:ext cx="9144001" cy="632644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7"/>
          <p:cNvSpPr>
            <a:spLocks noChangeArrowheads="1"/>
          </p:cNvSpPr>
          <p:nvPr userDrawn="1"/>
        </p:nvSpPr>
        <p:spPr bwMode="auto">
          <a:xfrm>
            <a:off x="7848872" y="44624"/>
            <a:ext cx="1331640" cy="233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8280400" algn="r"/>
              </a:tabLst>
              <a:defRPr kumimoji="1" sz="2400">
                <a:solidFill>
                  <a:schemeClr val="tx1"/>
                </a:solidFill>
                <a:latin typeface="Times New Roman" pitchFamily="18" charset="0"/>
                <a:ea typeface="新細明體" pitchFamily="18" charset="-120"/>
              </a:defRPr>
            </a:lvl1pPr>
            <a:lvl2pPr>
              <a:tabLst>
                <a:tab pos="8280400" algn="r"/>
              </a:tabLst>
              <a:defRPr kumimoji="1" sz="2400">
                <a:solidFill>
                  <a:schemeClr val="tx1"/>
                </a:solidFill>
                <a:latin typeface="Times New Roman" pitchFamily="18" charset="0"/>
                <a:ea typeface="新細明體" pitchFamily="18" charset="-120"/>
              </a:defRPr>
            </a:lvl2pPr>
            <a:lvl3pPr>
              <a:tabLst>
                <a:tab pos="8280400" algn="r"/>
              </a:tabLst>
              <a:defRPr kumimoji="1" sz="2400">
                <a:solidFill>
                  <a:schemeClr val="tx1"/>
                </a:solidFill>
                <a:latin typeface="Times New Roman" pitchFamily="18" charset="0"/>
                <a:ea typeface="新細明體" pitchFamily="18" charset="-120"/>
              </a:defRPr>
            </a:lvl3pPr>
            <a:lvl4pPr>
              <a:tabLst>
                <a:tab pos="8280400" algn="r"/>
              </a:tabLst>
              <a:defRPr kumimoji="1" sz="2400">
                <a:solidFill>
                  <a:schemeClr val="tx1"/>
                </a:solidFill>
                <a:latin typeface="Times New Roman" pitchFamily="18" charset="0"/>
                <a:ea typeface="新細明體" pitchFamily="18" charset="-120"/>
              </a:defRPr>
            </a:lvl4pPr>
            <a:lvl5pPr>
              <a:tabLst>
                <a:tab pos="8280400" algn="r"/>
              </a:tabLst>
              <a:defRPr kumimoji="1" sz="2400">
                <a:solidFill>
                  <a:schemeClr val="tx1"/>
                </a:solidFill>
                <a:latin typeface="Times New Roman" pitchFamily="18" charset="0"/>
                <a:ea typeface="新細明體" pitchFamily="18" charset="-120"/>
              </a:defRPr>
            </a:lvl5pPr>
            <a:lvl6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6pPr>
            <a:lvl7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7pPr>
            <a:lvl8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8pPr>
            <a:lvl9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9pPr>
          </a:lstStyle>
          <a:p>
            <a:pPr algn="r">
              <a:defRPr/>
            </a:pPr>
            <a:r>
              <a:rPr lang="en-US" altLang="zh-TW" sz="1000" b="0" i="0" dirty="0" smtClean="0">
                <a:solidFill>
                  <a:schemeClr val="tx1">
                    <a:lumMod val="75000"/>
                    <a:lumOff val="25000"/>
                  </a:schemeClr>
                </a:solidFill>
                <a:latin typeface="Mongolian Baiti" panose="03000500000000000000" pitchFamily="66" charset="0"/>
                <a:ea typeface="華康粗黑體" panose="02010609010101010101" pitchFamily="49" charset="-120"/>
                <a:cs typeface="Mongolian Baiti" panose="03000500000000000000" pitchFamily="66" charset="0"/>
              </a:rPr>
              <a:t>Photo Source: </a:t>
            </a:r>
            <a:r>
              <a:rPr lang="en-US" altLang="zh-TW" sz="1000" b="0" i="0" dirty="0" err="1" smtClean="0">
                <a:solidFill>
                  <a:schemeClr val="tx1">
                    <a:lumMod val="75000"/>
                    <a:lumOff val="25000"/>
                  </a:schemeClr>
                </a:solidFill>
                <a:latin typeface="Mongolian Baiti" panose="03000500000000000000" pitchFamily="66" charset="0"/>
                <a:ea typeface="華康粗黑體" panose="02010609010101010101" pitchFamily="49" charset="-120"/>
                <a:cs typeface="Mongolian Baiti" panose="03000500000000000000" pitchFamily="66" charset="0"/>
              </a:rPr>
              <a:t>Pexels</a:t>
            </a:r>
            <a:endParaRPr lang="en-US" altLang="zh-TW" sz="1000" b="0" i="0" dirty="0" smtClean="0">
              <a:solidFill>
                <a:schemeClr val="tx1">
                  <a:lumMod val="75000"/>
                  <a:lumOff val="25000"/>
                </a:schemeClr>
              </a:solidFill>
              <a:latin typeface="Cambria" panose="02040503050406030204" pitchFamily="18" charset="0"/>
              <a:ea typeface="華康粗黑體" panose="02010609010101010101" pitchFamily="49" charset="-120"/>
            </a:endParaRPr>
          </a:p>
        </p:txBody>
      </p:sp>
    </p:spTree>
    <p:extLst>
      <p:ext uri="{BB962C8B-B14F-4D97-AF65-F5344CB8AC3E}">
        <p14:creationId xmlns:p14="http://schemas.microsoft.com/office/powerpoint/2010/main" val="22488685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標題投影片">
    <p:spTree>
      <p:nvGrpSpPr>
        <p:cNvPr id="1" name=""/>
        <p:cNvGrpSpPr/>
        <p:nvPr/>
      </p:nvGrpSpPr>
      <p:grpSpPr>
        <a:xfrm>
          <a:off x="0" y="0"/>
          <a:ext cx="0" cy="0"/>
          <a:chOff x="0" y="0"/>
          <a:chExt cx="0" cy="0"/>
        </a:xfrm>
      </p:grpSpPr>
      <p:pic>
        <p:nvPicPr>
          <p:cNvPr id="4098" name="Picture 2" descr="C:\Users\AXC\Downloads\coffee-cup-desk-pen (1).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9970" t="18167" r="28707" b="18167"/>
          <a:stretch/>
        </p:blipFill>
        <p:spPr bwMode="auto">
          <a:xfrm>
            <a:off x="-1" y="270910"/>
            <a:ext cx="9144001" cy="632644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17"/>
          <p:cNvSpPr>
            <a:spLocks noChangeArrowheads="1"/>
          </p:cNvSpPr>
          <p:nvPr userDrawn="1"/>
        </p:nvSpPr>
        <p:spPr bwMode="auto">
          <a:xfrm>
            <a:off x="7848872" y="44624"/>
            <a:ext cx="1331640" cy="233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8280400" algn="r"/>
              </a:tabLst>
              <a:defRPr kumimoji="1" sz="2400">
                <a:solidFill>
                  <a:schemeClr val="tx1"/>
                </a:solidFill>
                <a:latin typeface="Times New Roman" pitchFamily="18" charset="0"/>
                <a:ea typeface="新細明體" pitchFamily="18" charset="-120"/>
              </a:defRPr>
            </a:lvl1pPr>
            <a:lvl2pPr>
              <a:tabLst>
                <a:tab pos="8280400" algn="r"/>
              </a:tabLst>
              <a:defRPr kumimoji="1" sz="2400">
                <a:solidFill>
                  <a:schemeClr val="tx1"/>
                </a:solidFill>
                <a:latin typeface="Times New Roman" pitchFamily="18" charset="0"/>
                <a:ea typeface="新細明體" pitchFamily="18" charset="-120"/>
              </a:defRPr>
            </a:lvl2pPr>
            <a:lvl3pPr>
              <a:tabLst>
                <a:tab pos="8280400" algn="r"/>
              </a:tabLst>
              <a:defRPr kumimoji="1" sz="2400">
                <a:solidFill>
                  <a:schemeClr val="tx1"/>
                </a:solidFill>
                <a:latin typeface="Times New Roman" pitchFamily="18" charset="0"/>
                <a:ea typeface="新細明體" pitchFamily="18" charset="-120"/>
              </a:defRPr>
            </a:lvl3pPr>
            <a:lvl4pPr>
              <a:tabLst>
                <a:tab pos="8280400" algn="r"/>
              </a:tabLst>
              <a:defRPr kumimoji="1" sz="2400">
                <a:solidFill>
                  <a:schemeClr val="tx1"/>
                </a:solidFill>
                <a:latin typeface="Times New Roman" pitchFamily="18" charset="0"/>
                <a:ea typeface="新細明體" pitchFamily="18" charset="-120"/>
              </a:defRPr>
            </a:lvl4pPr>
            <a:lvl5pPr>
              <a:tabLst>
                <a:tab pos="8280400" algn="r"/>
              </a:tabLst>
              <a:defRPr kumimoji="1" sz="2400">
                <a:solidFill>
                  <a:schemeClr val="tx1"/>
                </a:solidFill>
                <a:latin typeface="Times New Roman" pitchFamily="18" charset="0"/>
                <a:ea typeface="新細明體" pitchFamily="18" charset="-120"/>
              </a:defRPr>
            </a:lvl5pPr>
            <a:lvl6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6pPr>
            <a:lvl7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7pPr>
            <a:lvl8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8pPr>
            <a:lvl9pPr fontAlgn="base">
              <a:spcBef>
                <a:spcPct val="0"/>
              </a:spcBef>
              <a:spcAft>
                <a:spcPct val="0"/>
              </a:spcAft>
              <a:tabLst>
                <a:tab pos="8280400" algn="r"/>
              </a:tabLst>
              <a:defRPr kumimoji="1" sz="2400">
                <a:solidFill>
                  <a:schemeClr val="tx1"/>
                </a:solidFill>
                <a:latin typeface="Times New Roman" pitchFamily="18" charset="0"/>
                <a:ea typeface="新細明體" pitchFamily="18" charset="-120"/>
              </a:defRPr>
            </a:lvl9pPr>
          </a:lstStyle>
          <a:p>
            <a:pPr algn="r">
              <a:defRPr/>
            </a:pPr>
            <a:r>
              <a:rPr lang="en-US" altLang="zh-TW" sz="1000" b="0" i="0" dirty="0" smtClean="0">
                <a:solidFill>
                  <a:schemeClr val="tx1">
                    <a:lumMod val="75000"/>
                    <a:lumOff val="25000"/>
                  </a:schemeClr>
                </a:solidFill>
                <a:latin typeface="Mongolian Baiti" panose="03000500000000000000" pitchFamily="66" charset="0"/>
                <a:ea typeface="華康粗黑體" panose="02010609010101010101" pitchFamily="49" charset="-120"/>
                <a:cs typeface="Mongolian Baiti" panose="03000500000000000000" pitchFamily="66" charset="0"/>
              </a:rPr>
              <a:t>Photo Source: </a:t>
            </a:r>
            <a:r>
              <a:rPr lang="en-US" altLang="zh-TW" sz="1000" b="0" i="0" dirty="0" err="1" smtClean="0">
                <a:solidFill>
                  <a:schemeClr val="tx1">
                    <a:lumMod val="75000"/>
                    <a:lumOff val="25000"/>
                  </a:schemeClr>
                </a:solidFill>
                <a:latin typeface="Mongolian Baiti" panose="03000500000000000000" pitchFamily="66" charset="0"/>
                <a:ea typeface="華康粗黑體" panose="02010609010101010101" pitchFamily="49" charset="-120"/>
                <a:cs typeface="Mongolian Baiti" panose="03000500000000000000" pitchFamily="66" charset="0"/>
              </a:rPr>
              <a:t>Pexels</a:t>
            </a:r>
            <a:endParaRPr lang="en-US" altLang="zh-TW" sz="1000" b="0" i="0" dirty="0" smtClean="0">
              <a:solidFill>
                <a:schemeClr val="tx1">
                  <a:lumMod val="75000"/>
                  <a:lumOff val="25000"/>
                </a:schemeClr>
              </a:solidFill>
              <a:latin typeface="Cambria" panose="02040503050406030204" pitchFamily="18" charset="0"/>
              <a:ea typeface="華康粗黑體" panose="02010609010101010101" pitchFamily="49" charset="-120"/>
            </a:endParaRPr>
          </a:p>
        </p:txBody>
      </p:sp>
    </p:spTree>
    <p:extLst>
      <p:ext uri="{BB962C8B-B14F-4D97-AF65-F5344CB8AC3E}">
        <p14:creationId xmlns:p14="http://schemas.microsoft.com/office/powerpoint/2010/main" val="17958125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172572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263176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4089815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75793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25984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4640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117944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FD009A77-4591-4AE1-BD08-F1AAB6D7B9FA}" type="datetimeFigureOut">
              <a:rPr lang="zh-TW" altLang="en-US" smtClean="0"/>
              <a:t>2016/9/12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42565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09A77-4591-4AE1-BD08-F1AAB6D7B9FA}" type="datetimeFigureOut">
              <a:rPr lang="zh-TW" altLang="en-US" smtClean="0"/>
              <a:t>2016/9/12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0ED67-5E9F-47C4-AA27-0D41D46A9384}" type="slidenum">
              <a:rPr lang="zh-TW" altLang="en-US" smtClean="0"/>
              <a:t>‹#›</a:t>
            </a:fld>
            <a:endParaRPr lang="zh-TW" altLang="en-US"/>
          </a:p>
        </p:txBody>
      </p:sp>
    </p:spTree>
    <p:extLst>
      <p:ext uri="{BB962C8B-B14F-4D97-AF65-F5344CB8AC3E}">
        <p14:creationId xmlns:p14="http://schemas.microsoft.com/office/powerpoint/2010/main" val="361164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a:t>
            </a:fld>
            <a:endParaRPr lang="zh-TW" altLang="en-US" sz="1000" dirty="0">
              <a:latin typeface="Mongolian Baiti" panose="03000500000000000000" pitchFamily="66" charset="0"/>
              <a:cs typeface="Mongolian Baiti" panose="03000500000000000000" pitchFamily="66" charset="0"/>
            </a:endParaRPr>
          </a:p>
        </p:txBody>
      </p:sp>
      <p:sp>
        <p:nvSpPr>
          <p:cNvPr id="4" name="Rectangle 2"/>
          <p:cNvSpPr txBox="1">
            <a:spLocks noChangeArrowheads="1"/>
          </p:cNvSpPr>
          <p:nvPr/>
        </p:nvSpPr>
        <p:spPr>
          <a:xfrm>
            <a:off x="2987824" y="3284984"/>
            <a:ext cx="53213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TW" altLang="zh-TW" b="1" dirty="0" smtClean="0">
                <a:solidFill>
                  <a:srgbClr val="0000FF"/>
                </a:solidFill>
                <a:latin typeface="華康魏碑體" pitchFamily="49" charset="-120"/>
                <a:ea typeface="華康魏碑體" pitchFamily="49" charset="-120"/>
              </a:rPr>
              <a:t>員工離職後競業禁止實務爭議問題</a:t>
            </a:r>
            <a:endParaRPr lang="zh-TW" altLang="zh-TW" dirty="0" smtClean="0">
              <a:solidFill>
                <a:srgbClr val="0000FF"/>
              </a:solidFill>
              <a:latin typeface="華康魏碑體" pitchFamily="49" charset="-120"/>
              <a:ea typeface="華康魏碑體" pitchFamily="49" charset="-120"/>
            </a:endParaRPr>
          </a:p>
        </p:txBody>
      </p:sp>
      <p:sp>
        <p:nvSpPr>
          <p:cNvPr id="5" name="文字方塊 1"/>
          <p:cNvSpPr txBox="1">
            <a:spLocks noChangeArrowheads="1"/>
          </p:cNvSpPr>
          <p:nvPr/>
        </p:nvSpPr>
        <p:spPr bwMode="auto">
          <a:xfrm>
            <a:off x="4035697" y="5085184"/>
            <a:ext cx="3776663"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Times New Roman" pitchFamily="18" charset="0"/>
                <a:ea typeface="新細明體" pitchFamily="18" charset="-120"/>
              </a:defRPr>
            </a:lvl1pPr>
            <a:lvl2pPr marL="742950" indent="-285750" eaLnBrk="0" hangingPunct="0">
              <a:spcBef>
                <a:spcPct val="20000"/>
              </a:spcBef>
              <a:buChar char="–"/>
              <a:defRPr kumimoji="1" sz="2800">
                <a:solidFill>
                  <a:schemeClr val="tx1"/>
                </a:solidFill>
                <a:latin typeface="Times New Roman" pitchFamily="18" charset="0"/>
                <a:ea typeface="新細明體" pitchFamily="18" charset="-120"/>
              </a:defRPr>
            </a:lvl2pPr>
            <a:lvl3pPr marL="1143000" indent="-228600" eaLnBrk="0" hangingPunct="0">
              <a:spcBef>
                <a:spcPct val="20000"/>
              </a:spcBef>
              <a:buChar char="•"/>
              <a:defRPr kumimoji="1" sz="2400">
                <a:solidFill>
                  <a:schemeClr val="tx1"/>
                </a:solidFill>
                <a:latin typeface="Times New Roman" pitchFamily="18" charset="0"/>
                <a:ea typeface="新細明體" pitchFamily="18" charset="-120"/>
              </a:defRPr>
            </a:lvl3pPr>
            <a:lvl4pPr marL="1600200" indent="-228600" eaLnBrk="0" hangingPunct="0">
              <a:spcBef>
                <a:spcPct val="20000"/>
              </a:spcBef>
              <a:buChar char="–"/>
              <a:defRPr kumimoji="1" sz="2000">
                <a:solidFill>
                  <a:schemeClr val="tx1"/>
                </a:solidFill>
                <a:latin typeface="Times New Roman" pitchFamily="18" charset="0"/>
                <a:ea typeface="新細明體" pitchFamily="18" charset="-120"/>
              </a:defRPr>
            </a:lvl4pPr>
            <a:lvl5pPr marL="2057400" indent="-228600" eaLnBrk="0" hangingPunct="0">
              <a:spcBef>
                <a:spcPct val="20000"/>
              </a:spcBef>
              <a:buChar char="»"/>
              <a:defRPr kumimoji="1" sz="2000">
                <a:solidFill>
                  <a:schemeClr val="tx1"/>
                </a:solidFill>
                <a:latin typeface="Times New Roman" pitchFamily="18"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新細明體" pitchFamily="18" charset="-120"/>
              </a:defRPr>
            </a:lvl9pPr>
          </a:lstStyle>
          <a:p>
            <a:pPr algn="ctr" eaLnBrk="1" hangingPunct="1">
              <a:spcBef>
                <a:spcPct val="0"/>
              </a:spcBef>
              <a:buFontTx/>
              <a:buNone/>
            </a:pPr>
            <a:r>
              <a:rPr lang="zh-TW" altLang="en-US" sz="2800" dirty="0">
                <a:latin typeface="華康魏碑體" pitchFamily="49" charset="-120"/>
                <a:ea typeface="華康魏碑體" pitchFamily="49" charset="-120"/>
              </a:rPr>
              <a:t>理律法律事務所</a:t>
            </a:r>
            <a:endParaRPr lang="en-US" altLang="zh-TW" sz="2800" dirty="0">
              <a:latin typeface="華康魏碑體" pitchFamily="49" charset="-120"/>
              <a:ea typeface="華康魏碑體" pitchFamily="49" charset="-120"/>
            </a:endParaRPr>
          </a:p>
          <a:p>
            <a:pPr algn="ctr" eaLnBrk="1" hangingPunct="1">
              <a:spcBef>
                <a:spcPct val="0"/>
              </a:spcBef>
              <a:buFontTx/>
              <a:buNone/>
            </a:pPr>
            <a:r>
              <a:rPr lang="zh-TW" altLang="en-US" sz="2800" dirty="0">
                <a:latin typeface="華康魏碑體" pitchFamily="49" charset="-120"/>
                <a:ea typeface="華康魏碑體" pitchFamily="49" charset="-120"/>
              </a:rPr>
              <a:t>余天琦律師</a:t>
            </a:r>
            <a:endParaRPr lang="en-US" altLang="zh-TW" sz="2800" dirty="0">
              <a:latin typeface="華康魏碑體" pitchFamily="49" charset="-120"/>
              <a:ea typeface="華康魏碑體" pitchFamily="49" charset="-120"/>
            </a:endParaRPr>
          </a:p>
          <a:p>
            <a:pPr algn="ctr" eaLnBrk="1" hangingPunct="1">
              <a:spcBef>
                <a:spcPct val="0"/>
              </a:spcBef>
              <a:buFontTx/>
              <a:buNone/>
            </a:pPr>
            <a:r>
              <a:rPr lang="zh-TW" altLang="en-US" sz="2800" dirty="0">
                <a:latin typeface="華康魏碑體" pitchFamily="49" charset="-120"/>
                <a:ea typeface="華康魏碑體" pitchFamily="49" charset="-120"/>
              </a:rPr>
              <a:t>中華民國</a:t>
            </a:r>
            <a:r>
              <a:rPr lang="en-US" altLang="zh-TW" sz="2800" dirty="0">
                <a:latin typeface="華康魏碑體" pitchFamily="49" charset="-120"/>
                <a:ea typeface="華康魏碑體" pitchFamily="49" charset="-120"/>
              </a:rPr>
              <a:t>105</a:t>
            </a:r>
            <a:r>
              <a:rPr lang="zh-TW" altLang="en-US" sz="2800" dirty="0">
                <a:latin typeface="華康魏碑體" pitchFamily="49" charset="-120"/>
                <a:ea typeface="華康魏碑體" pitchFamily="49" charset="-120"/>
              </a:rPr>
              <a:t>年</a:t>
            </a:r>
            <a:r>
              <a:rPr lang="en-US" altLang="zh-TW" sz="2800" dirty="0">
                <a:latin typeface="華康魏碑體" pitchFamily="49" charset="-120"/>
                <a:ea typeface="華康魏碑體" pitchFamily="49" charset="-120"/>
              </a:rPr>
              <a:t>9</a:t>
            </a:r>
            <a:r>
              <a:rPr lang="zh-TW" altLang="en-US" sz="2800" dirty="0">
                <a:latin typeface="華康魏碑體" pitchFamily="49" charset="-120"/>
                <a:ea typeface="華康魏碑體" pitchFamily="49" charset="-120"/>
              </a:rPr>
              <a:t>月</a:t>
            </a:r>
            <a:r>
              <a:rPr lang="en-US" altLang="zh-TW" sz="2800" dirty="0">
                <a:latin typeface="華康魏碑體" pitchFamily="49" charset="-120"/>
                <a:ea typeface="華康魏碑體" pitchFamily="49" charset="-120"/>
              </a:rPr>
              <a:t>24</a:t>
            </a:r>
            <a:r>
              <a:rPr lang="zh-TW" altLang="en-US" sz="2800" dirty="0">
                <a:latin typeface="華康魏碑體" pitchFamily="49" charset="-120"/>
                <a:ea typeface="華康魏碑體" pitchFamily="49" charset="-120"/>
              </a:rPr>
              <a:t>日</a:t>
            </a:r>
          </a:p>
        </p:txBody>
      </p:sp>
    </p:spTree>
    <p:extLst>
      <p:ext uri="{BB962C8B-B14F-4D97-AF65-F5344CB8AC3E}">
        <p14:creationId xmlns:p14="http://schemas.microsoft.com/office/powerpoint/2010/main" val="32725762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10</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924944"/>
            <a:ext cx="5472608"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500"/>
              </a:lnSpc>
              <a:spcBef>
                <a:spcPts val="9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二、	勞基法不同終止勞動契約的事由是否會影響競業禁止之有效性？</a:t>
            </a:r>
          </a:p>
          <a:p>
            <a:pPr marL="1080000" indent="-54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辭職或</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退休</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1080000" indent="-540000">
              <a:lnSpc>
                <a:spcPts val="2500"/>
              </a:lnSpc>
              <a:spcBef>
                <a:spcPts val="9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723" y="4509120"/>
            <a:ext cx="5405931" cy="1884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7432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11</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924944"/>
            <a:ext cx="5904656"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勞基法第</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11</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條</a:t>
            </a:r>
          </a:p>
          <a:p>
            <a:pPr marL="540000" indent="-54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非</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有左列情事之一者</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不得預告勞工終止勞動契約： </a:t>
            </a:r>
          </a:p>
          <a:p>
            <a:pPr marL="900000" indent="-36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1.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歇業</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或轉讓時。 </a:t>
            </a:r>
          </a:p>
          <a:p>
            <a:pPr marL="900000" indent="-36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2.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虧損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或業務緊縮時。</a:t>
            </a:r>
          </a:p>
          <a:p>
            <a:pPr marL="900000" indent="-36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3.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不可抗力</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暫停工作在一個月以上時。 </a:t>
            </a:r>
          </a:p>
          <a:p>
            <a:pPr marL="900000" indent="-36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4.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業務</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性質變更，有減少勞工之必要，又無適當工作可供安置時。 </a:t>
            </a:r>
          </a:p>
          <a:p>
            <a:pPr marL="900000" indent="-360000">
              <a:lnSpc>
                <a:spcPts val="25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5.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勞工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對於所擔任之工作確不能勝任時。</a:t>
            </a:r>
          </a:p>
        </p:txBody>
      </p:sp>
    </p:spTree>
    <p:extLst>
      <p:ext uri="{BB962C8B-B14F-4D97-AF65-F5344CB8AC3E}">
        <p14:creationId xmlns:p14="http://schemas.microsoft.com/office/powerpoint/2010/main" val="3132576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12</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107504" y="2492896"/>
            <a:ext cx="5904656" cy="10603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三</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勞基法第</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12</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條</a:t>
            </a: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勞工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有左列情形之一者，雇主得不經預告終止契約： </a:t>
            </a:r>
          </a:p>
        </p:txBody>
      </p:sp>
      <p:sp>
        <p:nvSpPr>
          <p:cNvPr id="6" name="內容版面配置區 2"/>
          <p:cNvSpPr txBox="1">
            <a:spLocks/>
          </p:cNvSpPr>
          <p:nvPr/>
        </p:nvSpPr>
        <p:spPr>
          <a:xfrm>
            <a:off x="107504" y="3571393"/>
            <a:ext cx="7200800" cy="345800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00000" indent="-360000">
              <a:lnSpc>
                <a:spcPts val="19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於</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訂立勞動契約時為虛偽意思表示，使雇主誤信</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而</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有</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受損害之虞者。 </a:t>
            </a:r>
          </a:p>
          <a:p>
            <a:pPr marL="900000" indent="-360000" algn="just">
              <a:lnSpc>
                <a:spcPts val="19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對於</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雇主、雇主家屬、雇主代理人或其他共同工作之勞工，實施暴行 或有重大侮辱之行為者。 </a:t>
            </a:r>
          </a:p>
          <a:p>
            <a:pPr marL="900000" indent="-360000" algn="just">
              <a:lnSpc>
                <a:spcPts val="19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3</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受</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有期徒刑以上刑之宣告確定，而未諭知緩刑或未准易科罰金者。 </a:t>
            </a:r>
          </a:p>
          <a:p>
            <a:pPr marL="900000" indent="-360000" algn="just">
              <a:lnSpc>
                <a:spcPts val="19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4</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違反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勞動契約或工作規則，情節重大者。</a:t>
            </a:r>
          </a:p>
          <a:p>
            <a:pPr marL="900000" indent="-360000" algn="just">
              <a:lnSpc>
                <a:spcPts val="19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5</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故意</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損耗機器、工具、原料、產品，或其他雇主所有物品，或故意洩 漏雇主技術上、營業上之秘密，致雇主受有損害者。</a:t>
            </a:r>
          </a:p>
          <a:p>
            <a:pPr marL="900000" indent="-360000" algn="just">
              <a:lnSpc>
                <a:spcPts val="1900"/>
              </a:lnSpc>
              <a:spcBef>
                <a:spcPts val="600"/>
              </a:spcBef>
              <a:buFontTx/>
              <a:buNone/>
            </a:pP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6</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無</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正當理由繼續曠工三日，或一個月內曠工達六日者。 </a:t>
            </a:r>
          </a:p>
        </p:txBody>
      </p:sp>
    </p:spTree>
    <p:extLst>
      <p:ext uri="{BB962C8B-B14F-4D97-AF65-F5344CB8AC3E}">
        <p14:creationId xmlns:p14="http://schemas.microsoft.com/office/powerpoint/2010/main" val="2903183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13</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107504" y="2492896"/>
            <a:ext cx="5904656" cy="10603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四</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勞基法</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第</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14</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條</a:t>
            </a: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有</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左列情形之一者，勞工得不經預告終止</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契</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約</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 </a:t>
            </a:r>
          </a:p>
        </p:txBody>
      </p:sp>
      <p:sp>
        <p:nvSpPr>
          <p:cNvPr id="6" name="內容版面配置區 2"/>
          <p:cNvSpPr txBox="1">
            <a:spLocks/>
          </p:cNvSpPr>
          <p:nvPr/>
        </p:nvSpPr>
        <p:spPr>
          <a:xfrm>
            <a:off x="107504" y="3501008"/>
            <a:ext cx="7488832" cy="345800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1.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於訂立勞動契約時為虛偽之意思表示，使</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勞</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工誤</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信而有受損害之 虞者。</a:t>
            </a:r>
          </a:p>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2.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、雇主家屬、雇主代理人對於勞工，實施暴行</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或</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有重大</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侮辱之行 為者。 </a:t>
            </a:r>
          </a:p>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3.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契約</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所訂之工作，對於勞工健康有危害之虞，經通知雇主改善而無效 果者。 </a:t>
            </a:r>
          </a:p>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4.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、雇主代理人或其他勞工患有惡性傳染病，有傳染之虞者。 </a:t>
            </a:r>
          </a:p>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5.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不依勞動契約給付工作報酬，或對於按件計酬之勞工不供給充分 之工作者。 </a:t>
            </a:r>
          </a:p>
          <a:p>
            <a:pPr marL="900000" indent="-360000">
              <a:lnSpc>
                <a:spcPts val="19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6.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違反勞動契約或勞工法令，致有損害勞工權益之虞者</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Tree>
    <p:extLst>
      <p:ext uri="{BB962C8B-B14F-4D97-AF65-F5344CB8AC3E}">
        <p14:creationId xmlns:p14="http://schemas.microsoft.com/office/powerpoint/2010/main" val="739293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14</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107504" y="2492896"/>
            <a:ext cx="5904656" cy="408471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300"/>
              </a:lnSpc>
              <a:spcBef>
                <a:spcPts val="600"/>
              </a:spcBef>
              <a:buFontTx/>
              <a:buNone/>
            </a:pP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五</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非法</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解僱</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717032"/>
            <a:ext cx="338437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1051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15</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107504" y="2492896"/>
            <a:ext cx="5904656" cy="408471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300"/>
              </a:lnSpc>
              <a:spcBef>
                <a:spcPts val="600"/>
              </a:spcBef>
              <a:buFontTx/>
              <a:buNone/>
            </a:pP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六</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定期勞動契約期滿</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離職？</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35796"/>
            <a:ext cx="4547920" cy="2429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5599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16</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smtClean="0">
                <a:solidFill>
                  <a:schemeClr val="bg1"/>
                </a:solidFill>
                <a:latin typeface="華康仿宋體W4" panose="02010609010101010101" pitchFamily="49" charset="-120"/>
                <a:ea typeface="華康仿宋體W4" panose="02010609010101010101" pitchFamily="49" charset="-120"/>
              </a:rPr>
              <a:t>貳、離職後競業禁止其他爭議</a:t>
            </a:r>
            <a:endParaRPr lang="zh-TW" altLang="en-US" sz="3600" b="1" dirty="0">
              <a:solidFill>
                <a:schemeClr val="bg1"/>
              </a:solidFill>
              <a:latin typeface="華康仿宋體W4" panose="02010609010101010101" pitchFamily="49" charset="-120"/>
              <a:ea typeface="華康仿宋體W4" panose="02010609010101010101" pitchFamily="49" charset="-120"/>
            </a:endParaRPr>
          </a:p>
        </p:txBody>
      </p:sp>
      <p:sp>
        <p:nvSpPr>
          <p:cNvPr id="11" name="內容版面配置區 2"/>
          <p:cNvSpPr txBox="1">
            <a:spLocks/>
          </p:cNvSpPr>
          <p:nvPr/>
        </p:nvSpPr>
        <p:spPr>
          <a:xfrm>
            <a:off x="395536" y="2728665"/>
            <a:ext cx="5904656" cy="336463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三、雇主不當誘使簽訂離職後競業禁止條款</a:t>
            </a:r>
          </a:p>
          <a:p>
            <a:pPr marL="1080000" indent="-540000">
              <a:lnSpc>
                <a:spcPts val="2600"/>
              </a:lnSpc>
              <a:spcBef>
                <a:spcPts val="600"/>
              </a:spcBef>
              <a:buClr>
                <a:srgbClr val="0000FF"/>
              </a:buClr>
              <a:buFont typeface="Wingdings" panose="05000000000000000000" pitchFamily="2" charset="2"/>
              <a:buChar char="Ø"/>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未來</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會晉升職務</a:t>
            </a:r>
          </a:p>
          <a:p>
            <a:pPr marL="1080000" indent="-540000">
              <a:lnSpc>
                <a:spcPts val="2600"/>
              </a:lnSpc>
              <a:spcBef>
                <a:spcPts val="600"/>
              </a:spcBef>
              <a:buClr>
                <a:srgbClr val="0000FF"/>
              </a:buClr>
              <a:buFont typeface="Wingdings" panose="05000000000000000000" pitchFamily="2" charset="2"/>
              <a:buChar char="Ø"/>
            </a:pP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承諾給予調薪或年終獎金</a:t>
            </a:r>
          </a:p>
          <a:p>
            <a:pPr marL="1080000" indent="-540000">
              <a:lnSpc>
                <a:spcPts val="2600"/>
              </a:lnSpc>
              <a:spcBef>
                <a:spcPts val="600"/>
              </a:spcBef>
              <a:buClr>
                <a:srgbClr val="0000FF"/>
              </a:buClr>
              <a:buFont typeface="Wingdings" panose="05000000000000000000" pitchFamily="2" charset="2"/>
              <a:buChar char="Ø"/>
            </a:pP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承諾提供</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股票選擇權</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1080000" indent="-540000">
              <a:lnSpc>
                <a:spcPts val="2600"/>
              </a:lnSpc>
              <a:spcBef>
                <a:spcPts val="600"/>
              </a:spcBef>
              <a:buClr>
                <a:srgbClr val="0000FF"/>
              </a:buClr>
              <a:buFont typeface="Wingdings" panose="05000000000000000000" pitchFamily="2" charset="2"/>
              <a:buChar char="Ø"/>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4500" y="4725144"/>
            <a:ext cx="3312367" cy="164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1906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17</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395536" y="2728665"/>
            <a:ext cx="5544616" cy="336463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四、	不同待遇是否影響離職後競業禁止條款的效力？</a:t>
            </a:r>
          </a:p>
          <a:p>
            <a:pPr marL="1080000" indent="-540000">
              <a:lnSpc>
                <a:spcPts val="2600"/>
              </a:lnSpc>
              <a:spcBef>
                <a:spcPts val="600"/>
              </a:spcBef>
              <a:buClr>
                <a:srgbClr val="0000FF"/>
              </a:buClr>
              <a:buFont typeface="Wingdings" panose="05000000000000000000" pitchFamily="2" charset="2"/>
              <a:buChar char="Ø"/>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未對同類員工要求簽署離職後競業禁止條款，是否使已簽訂之員工得爭執該條款的效力？</a:t>
            </a:r>
          </a:p>
          <a:p>
            <a:pPr marL="1080000" indent="-540000">
              <a:lnSpc>
                <a:spcPts val="2600"/>
              </a:lnSpc>
              <a:spcBef>
                <a:spcPts val="600"/>
              </a:spcBef>
              <a:buClr>
                <a:srgbClr val="0000FF"/>
              </a:buClr>
              <a:buFont typeface="Wingdings" panose="05000000000000000000" pitchFamily="2" charset="2"/>
              <a:buChar char="Ø"/>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同類員工拋棄離職後競業禁止義務，是否使被要求遵守該義務之員工得爭執該條款的效力？</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Tree>
    <p:extLst>
      <p:ext uri="{BB962C8B-B14F-4D97-AF65-F5344CB8AC3E}">
        <p14:creationId xmlns:p14="http://schemas.microsoft.com/office/powerpoint/2010/main" val="15825151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18</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395536" y="2728665"/>
            <a:ext cx="5976664" cy="336463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五、	保留獎金在離職後發放是否屬於離職</a:t>
            </a: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後</a:t>
            </a:r>
            <a:r>
              <a:rPr lang="en-US" altLang="zh-TW" sz="2000" b="1"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b="1"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之</a:t>
            </a: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補償金？</a:t>
            </a:r>
          </a:p>
          <a:p>
            <a:pPr marL="1080000" indent="-540000">
              <a:lnSpc>
                <a:spcPts val="26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保留</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目的</a:t>
            </a:r>
          </a:p>
          <a:p>
            <a:pPr marL="1080000" indent="-540000">
              <a:lnSpc>
                <a:spcPts val="26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規避</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離職後競業禁止合理補償不包括勞工於工作期間所受領給付 </a:t>
            </a:r>
          </a:p>
          <a:p>
            <a:pPr marL="1080000" indent="-540000">
              <a:lnSpc>
                <a:spcPts val="26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獎金</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名目</a:t>
            </a:r>
          </a:p>
          <a:p>
            <a:pPr marL="1440000" indent="-360000">
              <a:lnSpc>
                <a:spcPts val="26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工作</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獎金、績效獎金、激勵獎金、紅利</a:t>
            </a:r>
          </a:p>
          <a:p>
            <a:pPr marL="1440000" indent="-360000">
              <a:lnSpc>
                <a:spcPts val="26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離職</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時之久任獎金</a:t>
            </a:r>
          </a:p>
        </p:txBody>
      </p:sp>
    </p:spTree>
    <p:extLst>
      <p:ext uri="{BB962C8B-B14F-4D97-AF65-F5344CB8AC3E}">
        <p14:creationId xmlns:p14="http://schemas.microsoft.com/office/powerpoint/2010/main" val="3724365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19</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636912"/>
            <a:ext cx="6480720"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六、	花園假期條款取代競業禁止的效力</a:t>
            </a:r>
          </a:p>
          <a:p>
            <a:pPr marL="108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  </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規範</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1440000" indent="-360000" hangingPunct="0">
              <a:lnSpc>
                <a:spcPts val="26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1.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在職期間的</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Garden Leave</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約定</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花園休假，取代競業禁止條款。</a:t>
            </a:r>
          </a:p>
          <a:p>
            <a:pPr marL="1537200" indent="-457200" algn="just" hangingPunct="0">
              <a:lnSpc>
                <a:spcPts val="2600"/>
              </a:lnSpc>
              <a:spcBef>
                <a:spcPts val="600"/>
              </a:spcBef>
              <a:buFontTx/>
              <a:buAutoNum type="arabicPeriod" startAt="2"/>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為了</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避免員工辭職後立即加入競爭公司，員工應根據勞動契約規定的期間</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例如：六個月</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，將離職之決定提前通知雇主</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1537200" indent="-457200" algn="just" hangingPunct="0">
              <a:lnSpc>
                <a:spcPts val="2600"/>
              </a:lnSpc>
              <a:spcBef>
                <a:spcPts val="600"/>
              </a:spcBef>
              <a:buFontTx/>
              <a:buAutoNum type="arabicPeriod" startAt="2"/>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此後</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，儘管員工已不必繼續工作，也不得進入工作場所或接觸營業資訊，但雇主仍繼續支付員工薪資，花園休假約定期間屆滿才可離職。</a:t>
            </a:r>
          </a:p>
          <a:p>
            <a:pPr marL="1440000" indent="-360000">
              <a:lnSpc>
                <a:spcPts val="2600"/>
              </a:lnSpc>
              <a:spcBef>
                <a:spcPts val="6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Tree>
    <p:extLst>
      <p:ext uri="{BB962C8B-B14F-4D97-AF65-F5344CB8AC3E}">
        <p14:creationId xmlns:p14="http://schemas.microsoft.com/office/powerpoint/2010/main" val="2760092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737497"/>
            <a:ext cx="3600400"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3933056"/>
            <a:ext cx="3528392" cy="2489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矩形 1"/>
          <p:cNvSpPr/>
          <p:nvPr/>
        </p:nvSpPr>
        <p:spPr>
          <a:xfrm>
            <a:off x="1043608" y="836712"/>
            <a:ext cx="7128792" cy="2062103"/>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zh-TW" altLang="zh-TW" sz="2800" b="1"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離職後競業禁止之目的：</a:t>
            </a:r>
            <a:endParaRPr lang="en-US" altLang="zh-TW" sz="2800" b="1"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endParaRPr lang="en-US" altLang="zh-TW" sz="2000" b="1" dirty="0">
              <a:latin typeface="Times New Roman" panose="02020603050405020304" pitchFamily="18" charset="0"/>
              <a:ea typeface="華康仿宋體W4" panose="02010609010101010101" pitchFamily="49" charset="-120"/>
              <a:cs typeface="Times New Roman" panose="02020603050405020304" pitchFamily="18" charset="0"/>
            </a:endParaRPr>
          </a:p>
          <a:p>
            <a:pPr>
              <a:lnSpc>
                <a:spcPts val="1600"/>
              </a:lnSpc>
            </a:pPr>
            <a:r>
              <a:rPr lang="zh-TW" altLang="zh-TW" sz="2000" b="1" dirty="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rPr>
              <a:t>保護僱主營業</a:t>
            </a:r>
            <a:r>
              <a:rPr lang="zh-TW" altLang="zh-TW" sz="2000" b="1" dirty="0" smtClean="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rPr>
              <a:t>秘密</a:t>
            </a:r>
            <a:endParaRPr lang="en-US" altLang="zh-TW" sz="2000" b="1" dirty="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endParaRPr>
          </a:p>
          <a:p>
            <a:pPr>
              <a:lnSpc>
                <a:spcPts val="1600"/>
              </a:lnSpc>
            </a:pPr>
            <a:endParaRPr lang="en-US" altLang="zh-TW" sz="2000" b="1" dirty="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endParaRPr>
          </a:p>
          <a:p>
            <a:pPr>
              <a:lnSpc>
                <a:spcPts val="1600"/>
              </a:lnSpc>
            </a:pPr>
            <a:r>
              <a:rPr lang="zh-TW" altLang="zh-TW" sz="2000" b="1" dirty="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rPr>
              <a:t>防止員工離職後造成同業間不公平競爭</a:t>
            </a:r>
            <a:endParaRPr lang="en-US" altLang="zh-TW" sz="2000" b="1" dirty="0">
              <a:solidFill>
                <a:schemeClr val="accent6">
                  <a:lumMod val="50000"/>
                </a:schemeClr>
              </a:solidFill>
              <a:latin typeface="Times New Roman" panose="02020603050405020304" pitchFamily="18" charset="0"/>
              <a:ea typeface="華康仿宋體W4" panose="02010609010101010101" pitchFamily="49" charset="-120"/>
              <a:cs typeface="Times New Roman" panose="02020603050405020304" pitchFamily="18" charset="0"/>
            </a:endParaRPr>
          </a:p>
          <a:p>
            <a:endParaRPr lang="en-US" altLang="zh-TW" sz="2000" b="1" dirty="0">
              <a:latin typeface="Times New Roman" panose="02020603050405020304" pitchFamily="18" charset="0"/>
              <a:ea typeface="華康仿宋體W4" panose="02010609010101010101" pitchFamily="49" charset="-120"/>
              <a:cs typeface="Times New Roman" panose="02020603050405020304" pitchFamily="18" charset="0"/>
            </a:endParaRPr>
          </a:p>
          <a:p>
            <a:r>
              <a:rPr lang="zh-TW" altLang="en-US" sz="2000" b="1" dirty="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不當然抵觸憲法保障人民的工作權</a:t>
            </a:r>
          </a:p>
        </p:txBody>
      </p:sp>
      <p:sp>
        <p:nvSpPr>
          <p:cNvPr id="3" name="向右箭號 2"/>
          <p:cNvSpPr/>
          <p:nvPr/>
        </p:nvSpPr>
        <p:spPr>
          <a:xfrm>
            <a:off x="580518" y="2495574"/>
            <a:ext cx="489204" cy="484632"/>
          </a:xfrm>
          <a:prstGeom prst="rightArrow">
            <a:avLst/>
          </a:prstGeom>
          <a:solidFill>
            <a:srgbClr val="DF2D9F"/>
          </a:solidFill>
          <a:ln>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227554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20</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636912"/>
            <a:ext cx="6480720"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爭議</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空間</a:t>
            </a:r>
          </a:p>
          <a:p>
            <a:pPr marL="540000" indent="0">
              <a:lnSpc>
                <a:spcPts val="2300"/>
              </a:lnSpc>
              <a:spcBef>
                <a:spcPts val="600"/>
              </a:spcBef>
              <a:buFontTx/>
              <a:buNone/>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定期契約，勞工終止契約時，應準用</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第十六</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條</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第一項規定期間預告雇主</a:t>
            </a:r>
          </a:p>
          <a:p>
            <a:pPr marL="900000" indent="-36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繼續</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工作三個月以上一年未滿者，於十日前預告之。 </a:t>
            </a:r>
          </a:p>
          <a:p>
            <a:pPr marL="900000" indent="-36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繼續</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工作一年以上三年未滿者，於二十日前預告之。 </a:t>
            </a:r>
          </a:p>
          <a:p>
            <a:pPr marL="900000" indent="-36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3</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繼續</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工作三年以上者，於三十日前預告之。 </a:t>
            </a:r>
          </a:p>
          <a:p>
            <a:pPr marL="1440000" indent="-360000">
              <a:lnSpc>
                <a:spcPts val="2600"/>
              </a:lnSpc>
              <a:spcBef>
                <a:spcPts val="6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
        <p:nvSpPr>
          <p:cNvPr id="3" name="文字方塊 2"/>
          <p:cNvSpPr txBox="1"/>
          <p:nvPr/>
        </p:nvSpPr>
        <p:spPr>
          <a:xfrm>
            <a:off x="179512" y="5589240"/>
            <a:ext cx="8496944" cy="923330"/>
          </a:xfrm>
          <a:prstGeom prst="rect">
            <a:avLst/>
          </a:prstGeom>
          <a:noFill/>
        </p:spPr>
        <p:txBody>
          <a:bodyPr wrap="square" rtlCol="0">
            <a:spAutoFit/>
          </a:bodyPr>
          <a:lstStyle/>
          <a:p>
            <a:r>
              <a:rPr lang="zh-TW" altLang="en-US" dirty="0">
                <a:solidFill>
                  <a:srgbClr val="FF0000"/>
                </a:solidFill>
              </a:rPr>
              <a:t>行政院勞工委員會民國 </a:t>
            </a:r>
            <a:r>
              <a:rPr lang="en-US" altLang="zh-TW" dirty="0">
                <a:solidFill>
                  <a:srgbClr val="FF0000"/>
                </a:solidFill>
              </a:rPr>
              <a:t>88 </a:t>
            </a:r>
            <a:r>
              <a:rPr lang="zh-TW" altLang="en-US" dirty="0">
                <a:solidFill>
                  <a:srgbClr val="FF0000"/>
                </a:solidFill>
              </a:rPr>
              <a:t>年 </a:t>
            </a:r>
            <a:r>
              <a:rPr lang="en-US" altLang="zh-TW" dirty="0">
                <a:solidFill>
                  <a:srgbClr val="FF0000"/>
                </a:solidFill>
              </a:rPr>
              <a:t>02 </a:t>
            </a:r>
            <a:r>
              <a:rPr lang="zh-TW" altLang="en-US" dirty="0">
                <a:solidFill>
                  <a:srgbClr val="FF0000"/>
                </a:solidFill>
              </a:rPr>
              <a:t>月 </a:t>
            </a:r>
            <a:r>
              <a:rPr lang="en-US" altLang="zh-TW" dirty="0">
                <a:solidFill>
                  <a:srgbClr val="FF0000"/>
                </a:solidFill>
              </a:rPr>
              <a:t>19 </a:t>
            </a:r>
            <a:r>
              <a:rPr lang="zh-TW" altLang="en-US" dirty="0">
                <a:solidFill>
                  <a:srgbClr val="FF0000"/>
                </a:solidFill>
              </a:rPr>
              <a:t>日（</a:t>
            </a:r>
            <a:r>
              <a:rPr lang="en-US" altLang="zh-TW" dirty="0">
                <a:solidFill>
                  <a:srgbClr val="FF0000"/>
                </a:solidFill>
              </a:rPr>
              <a:t>88</a:t>
            </a:r>
            <a:r>
              <a:rPr lang="zh-TW" altLang="en-US" dirty="0">
                <a:solidFill>
                  <a:srgbClr val="FF0000"/>
                </a:solidFill>
              </a:rPr>
              <a:t>）台勞資二字第 </a:t>
            </a:r>
            <a:r>
              <a:rPr lang="en-US" altLang="zh-TW" dirty="0">
                <a:solidFill>
                  <a:srgbClr val="FF0000"/>
                </a:solidFill>
              </a:rPr>
              <a:t>006099 </a:t>
            </a:r>
            <a:r>
              <a:rPr lang="zh-TW" altLang="en-US" dirty="0">
                <a:solidFill>
                  <a:srgbClr val="FF0000"/>
                </a:solidFill>
              </a:rPr>
              <a:t>號</a:t>
            </a:r>
            <a:endParaRPr lang="en-US" altLang="zh-TW" dirty="0">
              <a:solidFill>
                <a:srgbClr val="FF0000"/>
              </a:solidFill>
            </a:endParaRPr>
          </a:p>
          <a:p>
            <a:pPr algn="just"/>
            <a:r>
              <a:rPr lang="zh-TW" altLang="en-US" dirty="0" smtClean="0">
                <a:solidFill>
                  <a:srgbClr val="FF0000"/>
                </a:solidFill>
              </a:rPr>
              <a:t>如</a:t>
            </a:r>
            <a:r>
              <a:rPr lang="zh-TW" altLang="en-US" dirty="0">
                <a:solidFill>
                  <a:srgbClr val="FF0000"/>
                </a:solidFill>
              </a:rPr>
              <a:t>勞資雙方約定勞工離職需有較勞動基準法為長之預告期間，係較</a:t>
            </a:r>
            <a:r>
              <a:rPr lang="zh-TW" altLang="en-US" dirty="0" smtClean="0">
                <a:solidFill>
                  <a:srgbClr val="FF0000"/>
                </a:solidFill>
              </a:rPr>
              <a:t>勞動</a:t>
            </a:r>
            <a:r>
              <a:rPr lang="zh-TW" altLang="en-US" dirty="0">
                <a:solidFill>
                  <a:srgbClr val="FF0000"/>
                </a:solidFill>
              </a:rPr>
              <a:t>基準法為低之勞動條件，該部份約定無效，無效部份，以勞動基準法</a:t>
            </a:r>
            <a:r>
              <a:rPr lang="zh-TW" altLang="en-US" dirty="0" smtClean="0">
                <a:solidFill>
                  <a:srgbClr val="FF0000"/>
                </a:solidFill>
              </a:rPr>
              <a:t>之規定</a:t>
            </a:r>
            <a:r>
              <a:rPr lang="zh-TW" altLang="en-US" dirty="0">
                <a:solidFill>
                  <a:srgbClr val="FF0000"/>
                </a:solidFill>
              </a:rPr>
              <a:t>取代</a:t>
            </a:r>
            <a:r>
              <a:rPr lang="zh-TW" altLang="en-US" dirty="0" smtClean="0">
                <a:solidFill>
                  <a:srgbClr val="FF0000"/>
                </a:solidFill>
              </a:rPr>
              <a:t>。</a:t>
            </a:r>
            <a:endParaRPr lang="zh-TW" altLang="en-US" dirty="0"/>
          </a:p>
        </p:txBody>
      </p:sp>
    </p:spTree>
    <p:extLst>
      <p:ext uri="{BB962C8B-B14F-4D97-AF65-F5344CB8AC3E}">
        <p14:creationId xmlns:p14="http://schemas.microsoft.com/office/powerpoint/2010/main" val="3521563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21</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636912"/>
            <a:ext cx="6480720"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七</a:t>
            </a: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離職後競業</a:t>
            </a: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禁止條款就足夠了嗎？</a:t>
            </a:r>
            <a:endParaRPr lang="en-US" altLang="zh-TW" sz="2000" b="1"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600"/>
              </a:lnSpc>
              <a:spcBef>
                <a:spcPts val="600"/>
              </a:spcBef>
              <a:buFontTx/>
              <a:buNone/>
            </a:pPr>
            <a:r>
              <a:rPr lang="en-US" altLang="zh-TW" sz="2000" b="1" dirty="0">
                <a:latin typeface="Times New Roman" panose="02020603050405020304" pitchFamily="18" charset="0"/>
                <a:ea typeface="華康仿宋體W4" panose="02010609010101010101" pitchFamily="49" charset="-120"/>
                <a:cs typeface="Times New Roman" panose="02020603050405020304" pitchFamily="18" charset="0"/>
              </a:rPr>
              <a:t>	</a:t>
            </a:r>
            <a:endParaRPr lang="en-US" altLang="zh-TW" sz="2000" b="1"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600"/>
              </a:lnSpc>
              <a:spcBef>
                <a:spcPts val="600"/>
              </a:spcBef>
              <a:buFontTx/>
              <a:buNone/>
            </a:pP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除了額外的保密條款，還需考慮：</a:t>
            </a:r>
            <a:endParaRPr lang="en-US" altLang="zh-TW" sz="2000" b="1"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540000">
              <a:lnSpc>
                <a:spcPts val="2600"/>
              </a:lnSpc>
              <a:spcBef>
                <a:spcPts val="600"/>
              </a:spcBef>
              <a:buFontTx/>
              <a:buNone/>
            </a:pPr>
            <a:endPar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endParaRPr>
          </a:p>
          <a:p>
            <a:pPr marL="1080000" indent="-540000">
              <a:lnSpc>
                <a:spcPts val="2300"/>
              </a:lnSpc>
              <a:spcBef>
                <a:spcPts val="600"/>
              </a:spcBef>
              <a:buFontTx/>
              <a:buNone/>
            </a:pP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1080000" indent="-540000">
              <a:lnSpc>
                <a:spcPts val="2300"/>
              </a:lnSpc>
              <a:spcBef>
                <a:spcPts val="6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合理金額的違約金條款。</a:t>
            </a:r>
          </a:p>
          <a:p>
            <a:pPr marL="1080000" indent="-540000">
              <a:lnSpc>
                <a:spcPts val="2300"/>
              </a:lnSpc>
              <a:spcBef>
                <a:spcPts val="600"/>
              </a:spcBef>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zh-TW" sz="2000" dirty="0">
                <a:latin typeface="Times New Roman" panose="02020603050405020304" pitchFamily="18" charset="0"/>
                <a:ea typeface="華康仿宋體W4" panose="02010609010101010101" pitchFamily="49" charset="-120"/>
                <a:cs typeface="Times New Roman" panose="02020603050405020304" pitchFamily="18" charset="0"/>
              </a:rPr>
              <a:t>禁止挖角</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條款</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防止</a:t>
            </a:r>
            <a:r>
              <a:rPr lang="zh-TW" altLang="zh-TW" sz="2000" dirty="0">
                <a:latin typeface="Times New Roman" panose="02020603050405020304" pitchFamily="18" charset="0"/>
                <a:ea typeface="華康仿宋體W4" panose="02010609010101010101" pitchFamily="49" charset="-120"/>
                <a:cs typeface="Times New Roman" panose="02020603050405020304" pitchFamily="18" charset="0"/>
              </a:rPr>
              <a:t>員工離職後</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唆使</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前</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其他員工離職，至與</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前雇主</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經營相同</a:t>
            </a:r>
            <a:r>
              <a:rPr lang="zh-TW" altLang="zh-TW" sz="2000" dirty="0">
                <a:latin typeface="Times New Roman" panose="02020603050405020304" pitchFamily="18" charset="0"/>
                <a:ea typeface="華康仿宋體W4" panose="02010609010101010101" pitchFamily="49" charset="-120"/>
                <a:cs typeface="Times New Roman" panose="02020603050405020304" pitchFamily="18" charset="0"/>
              </a:rPr>
              <a:t>或類似之</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競爭</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事業單位任職</a:t>
            </a:r>
            <a:r>
              <a:rPr lang="zh-TW"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，違反</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則有違約金給付義務。</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1080000" indent="-540000">
              <a:lnSpc>
                <a:spcPts val="2300"/>
              </a:lnSpc>
              <a:spcBef>
                <a:spcPts val="6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3936" y="3645024"/>
            <a:ext cx="2200271" cy="1304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0295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22</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636912"/>
            <a:ext cx="6480720"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600"/>
              </a:lnSpc>
              <a:spcBef>
                <a:spcPts val="6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八</a:t>
            </a:r>
            <a:r>
              <a:rPr lang="zh-TW" altLang="en-US" sz="2000" b="1"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競業禁止期滿是否一定可至前雇主競爭對手工作？</a:t>
            </a:r>
          </a:p>
          <a:p>
            <a:pPr marL="1080000" indent="-54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營業</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秘密保護並無期間限制，在其秘密</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性</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依然</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存在時，均受法律保護，若有被侵害</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或</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受</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侵害之虞，權利人得依營業秘密法第</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11</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條</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r>
            <a:b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b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第</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項規定請求排除或防止之。</a:t>
            </a:r>
          </a:p>
          <a:p>
            <a:pPr marL="1080000" indent="-54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競</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業禁止係雇主為保護其營業秘密、營業利益或維持其競爭優勢，但為平衡離職員工的工作權，競業禁止限制期間為離職後的一定期間，</a:t>
            </a:r>
          </a:p>
          <a:p>
            <a:pPr marL="1080000" indent="-540000">
              <a:lnSpc>
                <a:spcPts val="2300"/>
              </a:lnSpc>
              <a:spcBef>
                <a:spcPts val="6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三</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營業秘密受侵害或有被侵害之虞，縱使於約定的競業禁止期間屆滿後，雇主仍得依營業秘密法行使排除或防止侵害請求權，包含限制員工至競爭對手工作。</a:t>
            </a:r>
          </a:p>
        </p:txBody>
      </p:sp>
    </p:spTree>
    <p:extLst>
      <p:ext uri="{BB962C8B-B14F-4D97-AF65-F5344CB8AC3E}">
        <p14:creationId xmlns:p14="http://schemas.microsoft.com/office/powerpoint/2010/main" val="16278303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23</a:t>
            </a:fld>
            <a:endParaRPr lang="zh-TW" altLang="en-US" sz="1000" dirty="0">
              <a:latin typeface="Mongolian Baiti" panose="03000500000000000000" pitchFamily="66" charset="0"/>
              <a:cs typeface="Mongolian Baiti" panose="03000500000000000000" pitchFamily="66" charset="0"/>
            </a:endParaRPr>
          </a:p>
        </p:txBody>
      </p:sp>
      <p:sp>
        <p:nvSpPr>
          <p:cNvPr id="5" name="矩形 4"/>
          <p:cNvSpPr/>
          <p:nvPr/>
        </p:nvSpPr>
        <p:spPr>
          <a:xfrm>
            <a:off x="2123478" y="1268760"/>
            <a:ext cx="2339102" cy="461665"/>
          </a:xfrm>
          <a:prstGeom prst="rect">
            <a:avLst/>
          </a:prstGeom>
        </p:spPr>
        <p:txBody>
          <a:bodyPr wrap="none">
            <a:spAutoFit/>
          </a:bodyPr>
          <a:lstStyle/>
          <a:p>
            <a:r>
              <a:rPr lang="zh-TW" altLang="en-US" sz="2400" dirty="0">
                <a:solidFill>
                  <a:schemeClr val="bg1"/>
                </a:solidFill>
                <a:latin typeface="華康仿宋體W4" panose="02010609010101010101" pitchFamily="49" charset="-120"/>
                <a:ea typeface="華康仿宋體W4" panose="02010609010101010101" pitchFamily="49" charset="-120"/>
              </a:rPr>
              <a:t>台積電</a:t>
            </a:r>
            <a:r>
              <a:rPr lang="en-US" altLang="zh-TW" sz="2400" dirty="0">
                <a:solidFill>
                  <a:schemeClr val="bg1"/>
                </a:solidFill>
                <a:latin typeface="華康仿宋體W4" panose="02010609010101010101" pitchFamily="49" charset="-120"/>
                <a:ea typeface="華康仿宋體W4" panose="02010609010101010101" pitchFamily="49" charset="-120"/>
              </a:rPr>
              <a:t>v.</a:t>
            </a:r>
            <a:r>
              <a:rPr lang="zh-TW" altLang="en-US" sz="2400" dirty="0">
                <a:solidFill>
                  <a:schemeClr val="bg1"/>
                </a:solidFill>
                <a:latin typeface="華康仿宋體W4" panose="02010609010101010101" pitchFamily="49" charset="-120"/>
                <a:ea typeface="華康仿宋體W4" panose="02010609010101010101" pitchFamily="49" charset="-120"/>
              </a:rPr>
              <a:t>梁孟松</a:t>
            </a:r>
          </a:p>
        </p:txBody>
      </p:sp>
      <p:graphicFrame>
        <p:nvGraphicFramePr>
          <p:cNvPr id="6" name="表格 5"/>
          <p:cNvGraphicFramePr>
            <a:graphicFrameLocks noGrp="1"/>
          </p:cNvGraphicFramePr>
          <p:nvPr>
            <p:extLst>
              <p:ext uri="{D42A27DB-BD31-4B8C-83A1-F6EECF244321}">
                <p14:modId xmlns:p14="http://schemas.microsoft.com/office/powerpoint/2010/main" val="1118828193"/>
              </p:ext>
            </p:extLst>
          </p:nvPr>
        </p:nvGraphicFramePr>
        <p:xfrm>
          <a:off x="179262" y="1844824"/>
          <a:ext cx="8785226" cy="4389436"/>
        </p:xfrm>
        <a:graphic>
          <a:graphicData uri="http://schemas.openxmlformats.org/drawingml/2006/table">
            <a:tbl>
              <a:tblPr firstRow="1" bandRow="1">
                <a:tableStyleId>{5C22544A-7EE6-4342-B048-85BDC9FD1C3A}</a:tableStyleId>
              </a:tblPr>
              <a:tblGrid>
                <a:gridCol w="4392613"/>
                <a:gridCol w="4392613"/>
              </a:tblGrid>
              <a:tr h="457233">
                <a:tc gridSpan="2">
                  <a:txBody>
                    <a:bodyPr/>
                    <a:lstStyle/>
                    <a:p>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任職台積電</a:t>
                      </a:r>
                      <a:r>
                        <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17</a:t>
                      </a: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年，資深研發處長</a:t>
                      </a:r>
                      <a:endParaRPr lang="zh-TW" altLang="en-US" sz="2400" b="0" kern="120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hMerge="1">
                  <a:txBody>
                    <a:bodyPr/>
                    <a:lstStyle/>
                    <a:p>
                      <a:endParaRPr lang="zh-TW" altLang="en-US"/>
                    </a:p>
                  </a:txBody>
                  <a:tcPr/>
                </a:tc>
              </a:tr>
              <a:tr h="4572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2009/2</a:t>
                      </a: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離職</a:t>
                      </a:r>
                      <a:endPar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b="0" kern="1200" dirty="0" smtClean="0">
                          <a:solidFill>
                            <a:srgbClr val="C00000"/>
                          </a:solidFill>
                          <a:latin typeface="Times New Roman" panose="02020603050405020304" pitchFamily="18" charset="0"/>
                          <a:ea typeface="華康仿宋體W4" panose="02010609010101010101" pitchFamily="49" charset="-120"/>
                          <a:cs typeface="Times New Roman" panose="02020603050405020304" pitchFamily="18" charset="0"/>
                          <a:sym typeface="Wingdings" panose="05000000000000000000" pitchFamily="2" charset="2"/>
                        </a:rPr>
                        <a:t></a:t>
                      </a: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離職後，任教成均館大學</a:t>
                      </a:r>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8230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簽署競業禁止條款：</a:t>
                      </a:r>
                      <a:endParaRPr lang="en-US" altLang="zh-TW" sz="2400" b="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b="1"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2</a:t>
                      </a:r>
                      <a:r>
                        <a:rPr lang="zh-TW" altLang="en-US" sz="2400" b="1"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年內不得任職其他科技公司</a:t>
                      </a:r>
                      <a:endParaRPr lang="zh-TW" altLang="en-US" sz="2400" b="0" kern="120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r>
                        <a:rPr lang="en-US" altLang="zh-TW" sz="2400" b="0" kern="1200" dirty="0" smtClean="0">
                          <a:solidFill>
                            <a:srgbClr val="C00000"/>
                          </a:solidFill>
                          <a:latin typeface="Times New Roman" panose="02020603050405020304" pitchFamily="18" charset="0"/>
                          <a:ea typeface="華康仿宋體W4" panose="02010609010101010101" pitchFamily="49" charset="-120"/>
                          <a:cs typeface="Times New Roman" panose="02020603050405020304" pitchFamily="18" charset="0"/>
                          <a:sym typeface="Wingdings" panose="05000000000000000000" pitchFamily="2" charset="2"/>
                        </a:rPr>
                        <a:t></a:t>
                      </a:r>
                      <a:r>
                        <a:rPr lang="en-US" altLang="zh-TW"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2011/7</a:t>
                      </a:r>
                      <a:r>
                        <a:rPr lang="zh-TW" altLang="en-US"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任職三星研發副總</a:t>
                      </a:r>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457233">
                <a:tc gridSpan="2">
                  <a:txBody>
                    <a:bodyPr/>
                    <a:lstStyle/>
                    <a:p>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TW" altLang="en-US" sz="2400" b="0" dirty="0">
                        <a:solidFill>
                          <a:schemeClr val="tx1"/>
                        </a:solidFill>
                        <a:latin typeface="+mn-lt"/>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57233">
                <a:tc gridSpan="2">
                  <a:txBody>
                    <a:bodyPr/>
                    <a:lstStyle/>
                    <a:p>
                      <a:pPr algn="ctr"/>
                      <a:r>
                        <a:rPr lang="zh-TW" altLang="en-US"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產品關鍵製程結構分析比對報告</a:t>
                      </a:r>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pPr algn="ctr"/>
                      <a:endParaRPr lang="zh-TW" altLang="en-US" sz="2400" b="0" dirty="0">
                        <a:solidFill>
                          <a:schemeClr val="tx1"/>
                        </a:solidFill>
                        <a:latin typeface="+mn-lt"/>
                        <a:ea typeface="+mj-ea"/>
                      </a:endParaRPr>
                    </a:p>
                  </a:txBody>
                  <a:tcPr/>
                </a:tc>
              </a:tr>
              <a:tr h="457233">
                <a:tc gridSpan="2">
                  <a:txBody>
                    <a:bodyPr/>
                    <a:lstStyle/>
                    <a:p>
                      <a:pPr algn="l"/>
                      <a:r>
                        <a:rPr lang="zh-TW" altLang="en-US"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三星奈米製程電晶體的矽鍺化合物，類似台積電菱形結構特徵</a:t>
                      </a:r>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TW" altLang="en-US" sz="2400" b="0" dirty="0">
                        <a:solidFill>
                          <a:schemeClr val="tx1"/>
                        </a:solidFill>
                        <a:latin typeface="+mn-lt"/>
                        <a:ea typeface="+mj-ea"/>
                      </a:endParaRPr>
                    </a:p>
                  </a:txBody>
                  <a:tcPr/>
                </a:tc>
              </a:tr>
              <a:tr h="457233">
                <a:tc gridSpan="2">
                  <a:txBody>
                    <a:bodyPr/>
                    <a:lstStyle/>
                    <a:p>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zh-TW" altLang="en-US"/>
                    </a:p>
                  </a:txBody>
                  <a:tcPr/>
                </a:tc>
              </a:tr>
              <a:tr h="8230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妻小在台</a:t>
                      </a:r>
                      <a:endPar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授課</a:t>
                      </a:r>
                      <a:r>
                        <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3</a:t>
                      </a: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小時</a:t>
                      </a:r>
                      <a:r>
                        <a:rPr lang="en-US" altLang="zh-TW"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4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每周</a:t>
                      </a:r>
                      <a:endParaRPr lang="zh-TW" altLang="en-US" sz="2400" b="0" kern="120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lang="zh-TW" altLang="en-US" sz="2400" b="0" u="sng"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在韓國時間：</a:t>
                      </a:r>
                      <a:r>
                        <a:rPr lang="en-US" altLang="zh-TW" sz="2400" b="0" u="sng"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340</a:t>
                      </a:r>
                      <a:r>
                        <a:rPr lang="zh-TW" altLang="en-US" sz="2400" b="0" u="sng"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天</a:t>
                      </a:r>
                      <a:endParaRPr lang="en-US" altLang="zh-TW" sz="2400" b="0" u="sng"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algn="l"/>
                      <a:r>
                        <a:rPr lang="en-US" altLang="zh-TW"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630</a:t>
                      </a:r>
                      <a:r>
                        <a:rPr lang="zh-TW" altLang="en-US"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天</a:t>
                      </a:r>
                      <a:r>
                        <a:rPr lang="en-US" altLang="zh-TW" sz="24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(2009/8~2011/4)</a:t>
                      </a:r>
                      <a:endParaRPr lang="zh-TW" altLang="en-US" sz="24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43" marR="91443"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bl>
          </a:graphicData>
        </a:graphic>
      </p:graphicFrame>
    </p:spTree>
    <p:extLst>
      <p:ext uri="{BB962C8B-B14F-4D97-AF65-F5344CB8AC3E}">
        <p14:creationId xmlns:p14="http://schemas.microsoft.com/office/powerpoint/2010/main" val="26913194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24</a:t>
            </a:fld>
            <a:endParaRPr lang="zh-TW" altLang="en-US" sz="1000" dirty="0">
              <a:latin typeface="Mongolian Baiti" panose="03000500000000000000" pitchFamily="66" charset="0"/>
              <a:cs typeface="Mongolian Baiti" panose="03000500000000000000" pitchFamily="66" charset="0"/>
            </a:endParaRPr>
          </a:p>
        </p:txBody>
      </p:sp>
      <p:sp>
        <p:nvSpPr>
          <p:cNvPr id="5" name="矩形 4"/>
          <p:cNvSpPr/>
          <p:nvPr/>
        </p:nvSpPr>
        <p:spPr>
          <a:xfrm>
            <a:off x="2123478" y="1268760"/>
            <a:ext cx="2339102" cy="461665"/>
          </a:xfrm>
          <a:prstGeom prst="rect">
            <a:avLst/>
          </a:prstGeom>
        </p:spPr>
        <p:txBody>
          <a:bodyPr wrap="none">
            <a:spAutoFit/>
          </a:bodyPr>
          <a:lstStyle/>
          <a:p>
            <a:r>
              <a:rPr lang="zh-TW" altLang="en-US" sz="2400" dirty="0">
                <a:solidFill>
                  <a:schemeClr val="bg1"/>
                </a:solidFill>
                <a:latin typeface="華康仿宋體W4" panose="02010609010101010101" pitchFamily="49" charset="-120"/>
                <a:ea typeface="華康仿宋體W4" panose="02010609010101010101" pitchFamily="49" charset="-120"/>
              </a:rPr>
              <a:t>台積電</a:t>
            </a:r>
            <a:r>
              <a:rPr lang="en-US" altLang="zh-TW" sz="2400" dirty="0">
                <a:solidFill>
                  <a:schemeClr val="bg1"/>
                </a:solidFill>
                <a:latin typeface="華康仿宋體W4" panose="02010609010101010101" pitchFamily="49" charset="-120"/>
                <a:ea typeface="華康仿宋體W4" panose="02010609010101010101" pitchFamily="49" charset="-120"/>
              </a:rPr>
              <a:t>v.</a:t>
            </a:r>
            <a:r>
              <a:rPr lang="zh-TW" altLang="en-US" sz="2400" dirty="0">
                <a:solidFill>
                  <a:schemeClr val="bg1"/>
                </a:solidFill>
                <a:latin typeface="華康仿宋體W4" panose="02010609010101010101" pitchFamily="49" charset="-120"/>
                <a:ea typeface="華康仿宋體W4" panose="02010609010101010101" pitchFamily="49" charset="-120"/>
              </a:rPr>
              <a:t>梁孟松</a:t>
            </a:r>
          </a:p>
        </p:txBody>
      </p:sp>
      <p:graphicFrame>
        <p:nvGraphicFramePr>
          <p:cNvPr id="7" name="表格 6"/>
          <p:cNvGraphicFramePr>
            <a:graphicFrameLocks noGrp="1"/>
          </p:cNvGraphicFramePr>
          <p:nvPr>
            <p:extLst>
              <p:ext uri="{D42A27DB-BD31-4B8C-83A1-F6EECF244321}">
                <p14:modId xmlns:p14="http://schemas.microsoft.com/office/powerpoint/2010/main" val="175678692"/>
              </p:ext>
            </p:extLst>
          </p:nvPr>
        </p:nvGraphicFramePr>
        <p:xfrm>
          <a:off x="143508" y="1988840"/>
          <a:ext cx="8748972" cy="3816424"/>
        </p:xfrm>
        <a:graphic>
          <a:graphicData uri="http://schemas.openxmlformats.org/drawingml/2006/table">
            <a:tbl>
              <a:tblPr firstRow="1" bandRow="1">
                <a:tableStyleId>{5C22544A-7EE6-4342-B048-85BDC9FD1C3A}</a:tableStyleId>
              </a:tblPr>
              <a:tblGrid>
                <a:gridCol w="4320289"/>
                <a:gridCol w="4428683"/>
              </a:tblGrid>
              <a:tr h="523219">
                <a:tc gridSpan="2">
                  <a:txBody>
                    <a:bodyPr/>
                    <a:lstStyle/>
                    <a:p>
                      <a:pPr algn="l"/>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聲請假處分，禁止梁在三星工作</a:t>
                      </a:r>
                      <a:r>
                        <a:rPr lang="en-US" altLang="zh-TW" sz="28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sym typeface="Wingdings" panose="05000000000000000000" pitchFamily="2" charset="2"/>
                        </a:rPr>
                        <a:t></a:t>
                      </a: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被駁回</a:t>
                      </a:r>
                      <a:endParaRPr lang="zh-TW" altLang="en-US" sz="28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hMerge="1">
                  <a:txBody>
                    <a:bodyPr/>
                    <a:lstStyle/>
                    <a:p>
                      <a:endParaRPr lang="zh-TW" altLang="en-US"/>
                    </a:p>
                  </a:txBody>
                  <a:tcPr/>
                </a:tc>
              </a:tr>
              <a:tr h="523219">
                <a:tc gridSpan="2">
                  <a:txBody>
                    <a:bodyPr/>
                    <a:lstStyle/>
                    <a:p>
                      <a:pPr algn="ct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提起訴訟</a:t>
                      </a:r>
                      <a:endParaRPr lang="zh-TW" altLang="en-US" sz="28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33"/>
                    </a:solidFill>
                  </a:tcPr>
                </a:tc>
                <a:tc hMerge="1">
                  <a:txBody>
                    <a:bodyPr/>
                    <a:lstStyle/>
                    <a:p>
                      <a:endParaRPr lang="zh-TW" altLang="en-US"/>
                    </a:p>
                  </a:txBody>
                  <a:tcPr/>
                </a:tc>
              </a:tr>
              <a:tr h="954106">
                <a:tc>
                  <a:txBody>
                    <a:bodyPr/>
                    <a:lstStyle/>
                    <a:p>
                      <a:pPr marL="457200" marR="0" indent="-457200" algn="l" defTabSz="914400" rtl="0" eaLnBrk="1" fontAlgn="auto" latinLnBrk="0" hangingPunct="1">
                        <a:lnSpc>
                          <a:spcPct val="100000"/>
                        </a:lnSpc>
                        <a:spcBef>
                          <a:spcPts val="0"/>
                        </a:spcBef>
                        <a:spcAft>
                          <a:spcPts val="0"/>
                        </a:spcAft>
                        <a:buClrTx/>
                        <a:buSzTx/>
                        <a:buFontTx/>
                        <a:buBlip>
                          <a:blip r:embed="rId2"/>
                        </a:buBlip>
                        <a:tabLst/>
                        <a:defRPr/>
                      </a:pPr>
                      <a:r>
                        <a:rPr lang="zh-TW" altLang="en-US" sz="28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不得洩漏營業秘密</a:t>
                      </a:r>
                      <a:endParaRPr lang="zh-TW" altLang="en-US" sz="2800" b="0" kern="120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Blip>
                          <a:blip r:embed="rId2"/>
                        </a:buBlip>
                        <a:tabLst/>
                        <a:defRPr/>
                      </a:pPr>
                      <a:r>
                        <a:rPr lang="zh-TW" altLang="en-US" sz="2800" b="0" kern="120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不得洩漏研發人員資訊</a:t>
                      </a:r>
                      <a:endParaRPr lang="zh-TW" altLang="en-US" sz="2800" b="0" kern="120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kern="1200" dirty="0" smtClean="0">
                          <a:solidFill>
                            <a:schemeClr val="dk1"/>
                          </a:solidFill>
                          <a:latin typeface="Times New Roman" panose="02020603050405020304" pitchFamily="18" charset="0"/>
                          <a:ea typeface="華康仿宋體W4" panose="02010609010101010101" pitchFamily="49" charset="-120"/>
                          <a:cs typeface="Times New Roman" panose="02020603050405020304" pitchFamily="18" charset="0"/>
                        </a:rPr>
                        <a:t>禁止</a:t>
                      </a:r>
                      <a:r>
                        <a:rPr lang="en-US" altLang="zh-TW"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2015</a:t>
                      </a:r>
                      <a:r>
                        <a:rPr lang="zh-TW" altLang="en-US"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年</a:t>
                      </a:r>
                      <a:r>
                        <a:rPr lang="en-US" altLang="zh-TW"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12</a:t>
                      </a:r>
                      <a:r>
                        <a:rPr lang="zh-TW" altLang="en-US"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月</a:t>
                      </a:r>
                      <a:r>
                        <a:rPr lang="en-US" altLang="zh-TW"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31</a:t>
                      </a:r>
                      <a:r>
                        <a:rPr lang="zh-TW" altLang="en-US" sz="2800" kern="1200" dirty="0" smtClean="0">
                          <a:solidFill>
                            <a:srgbClr val="FF0000"/>
                          </a:solidFill>
                          <a:latin typeface="Times New Roman" panose="02020603050405020304" pitchFamily="18" charset="0"/>
                          <a:ea typeface="華康仿宋體W4" panose="02010609010101010101" pitchFamily="49" charset="-120"/>
                          <a:cs typeface="Times New Roman" panose="02020603050405020304" pitchFamily="18" charset="0"/>
                        </a:rPr>
                        <a:t>日前</a:t>
                      </a:r>
                      <a:r>
                        <a:rPr lang="zh-TW" altLang="en-US" sz="2800" kern="1200" dirty="0" smtClean="0">
                          <a:solidFill>
                            <a:schemeClr val="dk1"/>
                          </a:solidFill>
                          <a:latin typeface="Times New Roman" panose="02020603050405020304" pitchFamily="18" charset="0"/>
                          <a:ea typeface="華康仿宋體W4" panose="02010609010101010101" pitchFamily="49" charset="-120"/>
                          <a:cs typeface="Times New Roman" panose="02020603050405020304" pitchFamily="18" charset="0"/>
                        </a:rPr>
                        <a:t>為三星提供服務</a:t>
                      </a:r>
                      <a:endParaRPr lang="zh-TW" altLang="en-US" sz="28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1815880">
                <a:tc>
                  <a:txBody>
                    <a:bodyPr/>
                    <a:lstStyle/>
                    <a:p>
                      <a:pPr algn="ctr"/>
                      <a:endParaRPr lang="en-US" altLang="zh-TW"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algn="ct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台積電勝訴</a:t>
                      </a:r>
                      <a:endParaRPr lang="zh-TW" altLang="en-US" sz="28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Blip>
                          <a:blip r:embed="rId2"/>
                        </a:buBlip>
                        <a:tabLst/>
                        <a:defRPr/>
                      </a:pP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一審敗訴</a:t>
                      </a:r>
                      <a:endParaRPr lang="en-US" altLang="zh-TW"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Blip>
                          <a:blip r:embed="rId2"/>
                        </a:buBlip>
                        <a:tabLst/>
                        <a:defRPr/>
                      </a:pP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二審勝訴</a:t>
                      </a:r>
                      <a:endParaRPr lang="en-US" altLang="zh-TW"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p>
                      <a:pPr marL="457200" marR="0" indent="-457200" algn="l" defTabSz="914400" rtl="0" eaLnBrk="1" fontAlgn="auto" latinLnBrk="0" hangingPunct="1">
                        <a:lnSpc>
                          <a:spcPct val="100000"/>
                        </a:lnSpc>
                        <a:spcBef>
                          <a:spcPts val="0"/>
                        </a:spcBef>
                        <a:spcAft>
                          <a:spcPts val="0"/>
                        </a:spcAft>
                        <a:buClrTx/>
                        <a:buSzTx/>
                        <a:buFontTx/>
                        <a:buBlip>
                          <a:blip r:embed="rId2"/>
                        </a:buBlip>
                        <a:tabLst/>
                        <a:defRPr/>
                      </a:pPr>
                      <a:r>
                        <a:rPr lang="zh-TW" altLang="en-US" sz="2800" b="0" dirty="0" smtClean="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rPr>
                        <a:t>梁上訴最高法院被駁回</a:t>
                      </a:r>
                      <a:endParaRPr lang="zh-TW" altLang="en-US" sz="2800" b="0" dirty="0">
                        <a:solidFill>
                          <a:schemeClr val="tx1"/>
                        </a:solidFill>
                        <a:latin typeface="Times New Roman" panose="02020603050405020304" pitchFamily="18" charset="0"/>
                        <a:ea typeface="華康仿宋體W4" panose="02010609010101010101" pitchFamily="49" charset="-120"/>
                        <a:cs typeface="Times New Roman" panose="02020603050405020304" pitchFamily="18" charset="0"/>
                      </a:endParaRPr>
                    </a:p>
                  </a:txBody>
                  <a:tcPr marL="91438" marR="91438" marT="45724" marB="457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r>
            </a:tbl>
          </a:graphicData>
        </a:graphic>
      </p:graphicFrame>
    </p:spTree>
    <p:extLst>
      <p:ext uri="{BB962C8B-B14F-4D97-AF65-F5344CB8AC3E}">
        <p14:creationId xmlns:p14="http://schemas.microsoft.com/office/powerpoint/2010/main" val="2757027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25</a:t>
            </a:fld>
            <a:endParaRPr lang="zh-TW" altLang="en-US" sz="1000" dirty="0">
              <a:latin typeface="Mongolian Baiti" panose="03000500000000000000" pitchFamily="66" charset="0"/>
              <a:cs typeface="Mongolian Baiti" panose="03000500000000000000" pitchFamily="66" charset="0"/>
            </a:endParaRPr>
          </a:p>
        </p:txBody>
      </p:sp>
      <p:sp>
        <p:nvSpPr>
          <p:cNvPr id="3" name="矩形 2"/>
          <p:cNvSpPr/>
          <p:nvPr/>
        </p:nvSpPr>
        <p:spPr>
          <a:xfrm>
            <a:off x="1656184" y="3105835"/>
            <a:ext cx="4572000" cy="1938992"/>
          </a:xfrm>
          <a:prstGeom prst="rect">
            <a:avLst/>
          </a:prstGeom>
        </p:spPr>
        <p:txBody>
          <a:bodyPr>
            <a:spAutoFit/>
          </a:bodyPr>
          <a:lstStyle/>
          <a:p>
            <a:pPr algn="ctr"/>
            <a:r>
              <a:rPr lang="zh-TW" altLang="en-US" sz="6000" b="1" dirty="0">
                <a:solidFill>
                  <a:srgbClr val="0000CC"/>
                </a:solidFill>
                <a:latin typeface="華康仿宋體W4" panose="02010609010101010101" pitchFamily="49" charset="-120"/>
                <a:ea typeface="華康仿宋體W4" panose="02010609010101010101" pitchFamily="49" charset="-120"/>
              </a:rPr>
              <a:t>謝謝聆聽</a:t>
            </a:r>
            <a:endParaRPr lang="en-US" altLang="zh-TW" sz="6000" b="1" dirty="0">
              <a:solidFill>
                <a:srgbClr val="0000CC"/>
              </a:solidFill>
              <a:latin typeface="華康仿宋體W4" panose="02010609010101010101" pitchFamily="49" charset="-120"/>
              <a:ea typeface="華康仿宋體W4" panose="02010609010101010101" pitchFamily="49" charset="-120"/>
            </a:endParaRPr>
          </a:p>
          <a:p>
            <a:pPr algn="ctr"/>
            <a:r>
              <a:rPr lang="zh-TW" altLang="en-US" sz="6000" b="1" dirty="0">
                <a:solidFill>
                  <a:srgbClr val="0000CC"/>
                </a:solidFill>
                <a:latin typeface="華康仿宋體W4" panose="02010609010101010101" pitchFamily="49" charset="-120"/>
                <a:ea typeface="華康仿宋體W4" panose="02010609010101010101" pitchFamily="49" charset="-120"/>
              </a:rPr>
              <a:t>敬請指教</a:t>
            </a:r>
          </a:p>
        </p:txBody>
      </p:sp>
    </p:spTree>
    <p:extLst>
      <p:ext uri="{BB962C8B-B14F-4D97-AF65-F5344CB8AC3E}">
        <p14:creationId xmlns:p14="http://schemas.microsoft.com/office/powerpoint/2010/main" val="1542350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3</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壹、離職後競業禁止基本爭議</a:t>
            </a:r>
          </a:p>
        </p:txBody>
      </p:sp>
      <p:sp>
        <p:nvSpPr>
          <p:cNvPr id="11" name="內容版面配置區 2"/>
          <p:cNvSpPr txBox="1">
            <a:spLocks/>
          </p:cNvSpPr>
          <p:nvPr/>
        </p:nvSpPr>
        <p:spPr>
          <a:xfrm>
            <a:off x="179512" y="2626568"/>
            <a:ext cx="5976664" cy="4114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400"/>
              </a:lnSpc>
              <a:spcBef>
                <a:spcPts val="1200"/>
              </a:spcBef>
              <a:buFontTx/>
              <a:buNone/>
            </a:pPr>
            <a:r>
              <a:rPr lang="zh-TW" altLang="en-US" sz="2000" b="1" dirty="0" smtClean="0">
                <a:latin typeface="華康仿宋體W4" panose="02010609010101010101" pitchFamily="49" charset="-120"/>
                <a:ea typeface="華康仿宋體W4" panose="02010609010101010101" pitchFamily="49" charset="-120"/>
              </a:rPr>
              <a:t>一、</a:t>
            </a:r>
            <a:r>
              <a:rPr lang="en-US" altLang="zh-TW" sz="2000" b="1" dirty="0" smtClean="0">
                <a:latin typeface="華康仿宋體W4" panose="02010609010101010101" pitchFamily="49" charset="-120"/>
                <a:ea typeface="華康仿宋體W4" panose="02010609010101010101" pitchFamily="49" charset="-120"/>
              </a:rPr>
              <a:t>	</a:t>
            </a:r>
            <a:r>
              <a:rPr lang="zh-TW" altLang="en-US" sz="2000" b="1" dirty="0" smtClean="0">
                <a:latin typeface="華康仿宋體W4" panose="02010609010101010101" pitchFamily="49" charset="-120"/>
                <a:ea typeface="華康仿宋體W4" panose="02010609010101010101" pitchFamily="49" charset="-120"/>
              </a:rPr>
              <a:t>勞動基準法</a:t>
            </a:r>
            <a:r>
              <a:rPr lang="zh-TW" altLang="zh-TW" sz="2000" b="1" dirty="0" smtClean="0">
                <a:latin typeface="華康仿宋體W4" panose="02010609010101010101" pitchFamily="49" charset="-120"/>
                <a:ea typeface="華康仿宋體W4" panose="02010609010101010101" pitchFamily="49" charset="-120"/>
              </a:rPr>
              <a:t>第</a:t>
            </a:r>
            <a:r>
              <a:rPr lang="zh-TW" altLang="en-US" sz="2000" b="1" dirty="0" smtClean="0">
                <a:latin typeface="華康仿宋體W4" panose="02010609010101010101" pitchFamily="49" charset="-120"/>
                <a:ea typeface="華康仿宋體W4" panose="02010609010101010101" pitchFamily="49" charset="-120"/>
              </a:rPr>
              <a:t>九</a:t>
            </a:r>
            <a:r>
              <a:rPr lang="zh-TW" altLang="zh-TW" sz="2000" b="1" dirty="0" smtClean="0">
                <a:latin typeface="華康仿宋體W4" panose="02010609010101010101" pitchFamily="49" charset="-120"/>
                <a:ea typeface="華康仿宋體W4" panose="02010609010101010101" pitchFamily="49" charset="-120"/>
              </a:rPr>
              <a:t>條之</a:t>
            </a:r>
            <a:r>
              <a:rPr lang="zh-TW" altLang="en-US" sz="2000" b="1" dirty="0" smtClean="0">
                <a:latin typeface="華康仿宋體W4" panose="02010609010101010101" pitchFamily="49" charset="-120"/>
                <a:ea typeface="華康仿宋體W4" panose="02010609010101010101" pitchFamily="49" charset="-120"/>
              </a:rPr>
              <a:t>一</a:t>
            </a:r>
            <a:endParaRPr lang="en-US" altLang="zh-TW" sz="2000" b="1" dirty="0" smtClean="0">
              <a:latin typeface="華康仿宋體W4" panose="02010609010101010101" pitchFamily="49" charset="-120"/>
              <a:ea typeface="華康仿宋體W4" panose="02010609010101010101" pitchFamily="49" charset="-120"/>
            </a:endParaRPr>
          </a:p>
          <a:p>
            <a:pPr marL="540000" indent="-540000">
              <a:lnSpc>
                <a:spcPts val="2400"/>
              </a:lnSpc>
              <a:spcBef>
                <a:spcPts val="1200"/>
              </a:spcBef>
              <a:buFontTx/>
              <a:buNone/>
            </a:pPr>
            <a:r>
              <a:rPr lang="en-US" altLang="zh-TW" sz="2000" dirty="0" smtClean="0">
                <a:latin typeface="華康仿宋體W4" panose="02010609010101010101" pitchFamily="49" charset="-120"/>
                <a:ea typeface="華康仿宋體W4" panose="02010609010101010101" pitchFamily="49" charset="-120"/>
              </a:rPr>
              <a:t>	</a:t>
            </a:r>
            <a:r>
              <a:rPr lang="zh-TW" altLang="en-US" sz="2000" dirty="0" smtClean="0">
                <a:latin typeface="華康仿宋體W4" panose="02010609010101010101" pitchFamily="49" charset="-120"/>
                <a:ea typeface="華康仿宋體W4" panose="02010609010101010101" pitchFamily="49" charset="-120"/>
              </a:rPr>
              <a:t>未符合下列規定者，雇主不得與勞工為離職後競業禁止之約定： </a:t>
            </a:r>
            <a:endParaRPr lang="en-US" altLang="zh-TW" sz="2000" dirty="0" smtClean="0">
              <a:latin typeface="華康仿宋體W4" panose="02010609010101010101" pitchFamily="49" charset="-120"/>
              <a:ea typeface="華康仿宋體W4" panose="02010609010101010101" pitchFamily="49" charset="-120"/>
            </a:endParaRPr>
          </a:p>
          <a:p>
            <a:pPr marL="90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1.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雇主有應受保護之正當營業利益。</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90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2.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勞工擔任之職位或職務，能接觸或使用雇主之營業秘密。 </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90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3.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競業禁止之期間、區域、職業活動之範圍及就業對象，未逾合理範疇 。 </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90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4.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雇主對勞工因不從事競業行為所受損失有合理補償。 </a:t>
            </a:r>
          </a:p>
        </p:txBody>
      </p:sp>
    </p:spTree>
    <p:extLst>
      <p:ext uri="{BB962C8B-B14F-4D97-AF65-F5344CB8AC3E}">
        <p14:creationId xmlns:p14="http://schemas.microsoft.com/office/powerpoint/2010/main" val="2501277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4</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壹、離職後競業禁止基本爭議</a:t>
            </a:r>
          </a:p>
        </p:txBody>
      </p:sp>
      <p:sp>
        <p:nvSpPr>
          <p:cNvPr id="11" name="內容版面配置區 2"/>
          <p:cNvSpPr txBox="1">
            <a:spLocks/>
          </p:cNvSpPr>
          <p:nvPr/>
        </p:nvSpPr>
        <p:spPr>
          <a:xfrm>
            <a:off x="179512" y="2770584"/>
            <a:ext cx="6264696" cy="380702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400"/>
              </a:lnSpc>
              <a:spcBef>
                <a:spcPts val="1200"/>
              </a:spcBef>
              <a:buFontTx/>
              <a:buNone/>
            </a:pPr>
            <a:r>
              <a:rPr lang="zh-TW" altLang="en-US" sz="2000" dirty="0">
                <a:latin typeface="華康仿宋體W4" panose="02010609010101010101" pitchFamily="49" charset="-120"/>
                <a:ea typeface="華康仿宋體W4" panose="02010609010101010101" pitchFamily="49" charset="-120"/>
              </a:rPr>
              <a:t>二</a:t>
            </a:r>
            <a:r>
              <a:rPr lang="zh-TW" altLang="en-US" sz="2000" dirty="0" smtClean="0">
                <a:latin typeface="華康仿宋體W4" panose="02010609010101010101" pitchFamily="49" charset="-120"/>
                <a:ea typeface="華康仿宋體W4" panose="02010609010101010101" pitchFamily="49" charset="-120"/>
              </a:rPr>
              <a:t>、</a:t>
            </a:r>
            <a:r>
              <a:rPr lang="en-US" altLang="zh-TW" sz="2000" dirty="0" smtClean="0">
                <a:latin typeface="華康仿宋體W4" panose="02010609010101010101" pitchFamily="49" charset="-120"/>
                <a:ea typeface="華康仿宋體W4" panose="02010609010101010101" pitchFamily="49" charset="-120"/>
              </a:rPr>
              <a:t>	</a:t>
            </a:r>
            <a:r>
              <a:rPr lang="zh-TW" altLang="en-US" sz="2000" dirty="0" smtClean="0">
                <a:latin typeface="華康仿宋體W4" panose="02010609010101010101" pitchFamily="49" charset="-120"/>
                <a:ea typeface="華康仿宋體W4" panose="02010609010101010101" pitchFamily="49" charset="-120"/>
              </a:rPr>
              <a:t>有效性</a:t>
            </a:r>
            <a:r>
              <a:rPr lang="zh-TW" altLang="en-US" sz="2000" dirty="0">
                <a:latin typeface="華康仿宋體W4" panose="02010609010101010101" pitchFamily="49" charset="-120"/>
                <a:ea typeface="華康仿宋體W4" panose="02010609010101010101" pitchFamily="49" charset="-120"/>
              </a:rPr>
              <a:t>發生爭議之判斷</a:t>
            </a:r>
          </a:p>
          <a:p>
            <a:pPr marL="900000" indent="-360000">
              <a:lnSpc>
                <a:spcPts val="2400"/>
              </a:lnSpc>
              <a:spcBef>
                <a:spcPts val="1200"/>
              </a:spcBef>
              <a:buFontTx/>
              <a:buNone/>
            </a:pPr>
            <a:r>
              <a:rPr lang="en-US" altLang="zh-TW" sz="2000" dirty="0">
                <a:latin typeface="華康仿宋體W4" panose="02010609010101010101" pitchFamily="49" charset="-120"/>
                <a:ea typeface="華康仿宋體W4" panose="02010609010101010101" pitchFamily="49" charset="-120"/>
              </a:rPr>
              <a:t>1</a:t>
            </a:r>
            <a:r>
              <a:rPr lang="en-US" altLang="zh-TW" sz="2000" dirty="0" smtClean="0">
                <a:latin typeface="華康仿宋體W4" panose="02010609010101010101" pitchFamily="49" charset="-120"/>
                <a:ea typeface="華康仿宋體W4" panose="02010609010101010101" pitchFamily="49" charset="-120"/>
              </a:rPr>
              <a:t>.	</a:t>
            </a:r>
            <a:r>
              <a:rPr lang="zh-TW" altLang="en-US" sz="2000" dirty="0" smtClean="0">
                <a:latin typeface="華康仿宋體W4" panose="02010609010101010101" pitchFamily="49" charset="-120"/>
                <a:ea typeface="華康仿宋體W4" panose="02010609010101010101" pitchFamily="49" charset="-120"/>
              </a:rPr>
              <a:t>勞工</a:t>
            </a:r>
            <a:r>
              <a:rPr lang="zh-TW" altLang="en-US" sz="2000" dirty="0">
                <a:latin typeface="華康仿宋體W4" panose="02010609010101010101" pitchFamily="49" charset="-120"/>
                <a:ea typeface="華康仿宋體W4" panose="02010609010101010101" pitchFamily="49" charset="-120"/>
              </a:rPr>
              <a:t>能接觸或使用雇主之營業秘密</a:t>
            </a:r>
          </a:p>
          <a:p>
            <a:pPr marL="126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(1)</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技術性營業秘密」與生產製造有關之（如方、技術、製程、配方等）</a:t>
            </a:r>
          </a:p>
          <a:p>
            <a:pPr marL="1260000" indent="-360000">
              <a:lnSpc>
                <a:spcPts val="2400"/>
              </a:lnSpc>
              <a:spcBef>
                <a:spcPts val="1200"/>
              </a:spcBef>
              <a:buNone/>
            </a:pPr>
            <a:r>
              <a:rPr lang="en-US" altLang="zh-TW" sz="2000" dirty="0" smtClean="0">
                <a:solidFill>
                  <a:srgbClr val="CC0000"/>
                </a:solidFill>
              </a:rPr>
              <a:t>	</a:t>
            </a:r>
            <a:r>
              <a:rPr lang="zh-TW" altLang="zh-TW" sz="2000" dirty="0" smtClean="0">
                <a:solidFill>
                  <a:srgbClr val="CC0000"/>
                </a:solidFill>
              </a:rPr>
              <a:t>主張</a:t>
            </a:r>
            <a:r>
              <a:rPr lang="zh-TW" altLang="zh-TW" sz="2000" dirty="0">
                <a:solidFill>
                  <a:srgbClr val="CC0000"/>
                </a:solidFill>
              </a:rPr>
              <a:t>技術為營業秘密</a:t>
            </a:r>
            <a:r>
              <a:rPr lang="zh-TW" altLang="en-US" sz="2000" dirty="0">
                <a:solidFill>
                  <a:srgbClr val="CC0000"/>
                </a:solidFill>
              </a:rPr>
              <a:t>之權利人應證明之。例如：</a:t>
            </a:r>
            <a:r>
              <a:rPr lang="zh-TW" altLang="zh-TW" sz="2000" dirty="0">
                <a:solidFill>
                  <a:srgbClr val="CC0000"/>
                </a:solidFill>
              </a:rPr>
              <a:t>肉毒桿菌素、玻尿酸等醫療項目，</a:t>
            </a:r>
            <a:r>
              <a:rPr lang="zh-TW" altLang="en-US" sz="2000" dirty="0">
                <a:solidFill>
                  <a:srgbClr val="CC0000"/>
                </a:solidFill>
              </a:rPr>
              <a:t>其</a:t>
            </a:r>
            <a:r>
              <a:rPr lang="zh-TW" altLang="zh-TW" sz="2000" dirty="0">
                <a:solidFill>
                  <a:srgbClr val="CC0000"/>
                </a:solidFill>
              </a:rPr>
              <a:t>注射之劑量、方式、療程和使用之配方及相關措施不同，</a:t>
            </a:r>
            <a:r>
              <a:rPr lang="zh-TW" altLang="en-US" sz="2000" dirty="0">
                <a:solidFill>
                  <a:srgbClr val="CC0000"/>
                </a:solidFill>
              </a:rPr>
              <a:t>較</a:t>
            </a:r>
            <a:r>
              <a:rPr lang="zh-TW" altLang="zh-TW" sz="2000" dirty="0">
                <a:solidFill>
                  <a:srgbClr val="CC0000"/>
                </a:solidFill>
              </a:rPr>
              <a:t>一般醫美事業所實施者</a:t>
            </a:r>
            <a:r>
              <a:rPr lang="zh-TW" altLang="en-US" sz="2000" dirty="0">
                <a:solidFill>
                  <a:srgbClr val="CC0000"/>
                </a:solidFill>
              </a:rPr>
              <a:t>更為</a:t>
            </a:r>
            <a:r>
              <a:rPr lang="zh-TW" altLang="zh-TW" sz="2000" dirty="0">
                <a:solidFill>
                  <a:srgbClr val="CC0000"/>
                </a:solidFill>
              </a:rPr>
              <a:t>優異</a:t>
            </a:r>
            <a:r>
              <a:rPr lang="zh-TW" altLang="en-US" sz="2000" dirty="0">
                <a:solidFill>
                  <a:srgbClr val="CC0000"/>
                </a:solidFill>
              </a:rPr>
              <a:t>。</a:t>
            </a:r>
            <a:endParaRPr lang="zh-TW" altLang="en-US" sz="2800" dirty="0">
              <a:solidFill>
                <a:srgbClr val="CC0000"/>
              </a:solidFill>
            </a:endParaRPr>
          </a:p>
          <a:p>
            <a:pPr marL="1260000" indent="-360000">
              <a:lnSpc>
                <a:spcPts val="2400"/>
              </a:lnSpc>
              <a:spcBef>
                <a:spcPts val="12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Tree>
    <p:extLst>
      <p:ext uri="{BB962C8B-B14F-4D97-AF65-F5344CB8AC3E}">
        <p14:creationId xmlns:p14="http://schemas.microsoft.com/office/powerpoint/2010/main" val="121643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5</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壹、離職後競業禁止基本爭議</a:t>
            </a:r>
          </a:p>
        </p:txBody>
      </p:sp>
      <p:sp>
        <p:nvSpPr>
          <p:cNvPr id="11" name="內容版面配置區 2"/>
          <p:cNvSpPr txBox="1">
            <a:spLocks/>
          </p:cNvSpPr>
          <p:nvPr/>
        </p:nvSpPr>
        <p:spPr>
          <a:xfrm>
            <a:off x="179512" y="2770584"/>
            <a:ext cx="6264696" cy="380702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400"/>
              </a:lnSpc>
              <a:spcBef>
                <a:spcPts val="1200"/>
              </a:spcBef>
              <a:buFontTx/>
              <a:buNone/>
            </a:pPr>
            <a:r>
              <a:rPr lang="zh-TW" altLang="en-US" sz="2000" dirty="0">
                <a:latin typeface="華康仿宋體W4" panose="02010609010101010101" pitchFamily="49" charset="-120"/>
                <a:ea typeface="華康仿宋體W4" panose="02010609010101010101" pitchFamily="49" charset="-120"/>
              </a:rPr>
              <a:t>二</a:t>
            </a:r>
            <a:r>
              <a:rPr lang="zh-TW" altLang="en-US" sz="2000" dirty="0" smtClean="0">
                <a:latin typeface="華康仿宋體W4" panose="02010609010101010101" pitchFamily="49" charset="-120"/>
                <a:ea typeface="華康仿宋體W4" panose="02010609010101010101" pitchFamily="49" charset="-120"/>
              </a:rPr>
              <a:t>、</a:t>
            </a:r>
            <a:r>
              <a:rPr lang="en-US" altLang="zh-TW" sz="2000" dirty="0" smtClean="0">
                <a:latin typeface="華康仿宋體W4" panose="02010609010101010101" pitchFamily="49" charset="-120"/>
                <a:ea typeface="華康仿宋體W4" panose="02010609010101010101" pitchFamily="49" charset="-120"/>
              </a:rPr>
              <a:t>	</a:t>
            </a:r>
            <a:r>
              <a:rPr lang="zh-TW" altLang="en-US" sz="2000" dirty="0" smtClean="0">
                <a:latin typeface="華康仿宋體W4" panose="02010609010101010101" pitchFamily="49" charset="-120"/>
                <a:ea typeface="華康仿宋體W4" panose="02010609010101010101" pitchFamily="49" charset="-120"/>
              </a:rPr>
              <a:t>有效性</a:t>
            </a:r>
            <a:r>
              <a:rPr lang="zh-TW" altLang="en-US" sz="2000" dirty="0">
                <a:latin typeface="華康仿宋體W4" panose="02010609010101010101" pitchFamily="49" charset="-120"/>
                <a:ea typeface="華康仿宋體W4" panose="02010609010101010101" pitchFamily="49" charset="-120"/>
              </a:rPr>
              <a:t>發生爭議之判斷</a:t>
            </a:r>
          </a:p>
          <a:p>
            <a:pPr marL="900000" indent="-360000">
              <a:lnSpc>
                <a:spcPts val="2400"/>
              </a:lnSpc>
              <a:spcBef>
                <a:spcPts val="1200"/>
              </a:spcBef>
              <a:buFontTx/>
              <a:buNone/>
            </a:pPr>
            <a:r>
              <a:rPr lang="en-US" altLang="zh-TW" sz="2000" dirty="0">
                <a:latin typeface="華康仿宋體W4" panose="02010609010101010101" pitchFamily="49" charset="-120"/>
                <a:ea typeface="華康仿宋體W4" panose="02010609010101010101" pitchFamily="49" charset="-120"/>
              </a:rPr>
              <a:t>1</a:t>
            </a:r>
            <a:r>
              <a:rPr lang="en-US" altLang="zh-TW" sz="2000" dirty="0" smtClean="0">
                <a:latin typeface="華康仿宋體W4" panose="02010609010101010101" pitchFamily="49" charset="-120"/>
                <a:ea typeface="華康仿宋體W4" panose="02010609010101010101" pitchFamily="49" charset="-120"/>
              </a:rPr>
              <a:t>.	</a:t>
            </a:r>
            <a:r>
              <a:rPr lang="zh-TW" altLang="en-US" sz="2000" dirty="0" smtClean="0">
                <a:latin typeface="華康仿宋體W4" panose="02010609010101010101" pitchFamily="49" charset="-120"/>
                <a:ea typeface="華康仿宋體W4" panose="02010609010101010101" pitchFamily="49" charset="-120"/>
              </a:rPr>
              <a:t>勞工</a:t>
            </a:r>
            <a:r>
              <a:rPr lang="zh-TW" altLang="en-US" sz="2000" dirty="0">
                <a:latin typeface="華康仿宋體W4" panose="02010609010101010101" pitchFamily="49" charset="-120"/>
                <a:ea typeface="華康仿宋體W4" panose="02010609010101010101" pitchFamily="49" charset="-120"/>
              </a:rPr>
              <a:t>能接觸或使用雇主之營業秘密</a:t>
            </a:r>
          </a:p>
          <a:p>
            <a:pPr marL="126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(2)</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商業性營業秘密」用於經營、銷售方面之（包括客戶名單、商品售價、交易底價、成本分析</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1260000" indent="-360000">
              <a:lnSpc>
                <a:spcPts val="2400"/>
              </a:lnSpc>
              <a:spcBef>
                <a:spcPts val="1200"/>
              </a:spcBef>
              <a:buNone/>
            </a:pPr>
            <a:r>
              <a:rPr lang="en-US" altLang="zh-TW" sz="2000" b="1" dirty="0" smtClean="0">
                <a:solidFill>
                  <a:schemeClr val="dk1"/>
                </a:solidFill>
              </a:rPr>
              <a:t>	</a:t>
            </a:r>
            <a:r>
              <a:rPr lang="zh-TW" altLang="zh-TW" sz="2000" b="1" dirty="0" smtClean="0">
                <a:solidFill>
                  <a:srgbClr val="FF0000"/>
                </a:solidFill>
              </a:rPr>
              <a:t>不</a:t>
            </a:r>
            <a:r>
              <a:rPr lang="zh-TW" altLang="zh-TW" sz="2000" b="1" dirty="0">
                <a:solidFill>
                  <a:srgbClr val="FF0000"/>
                </a:solidFill>
              </a:rPr>
              <a:t>以其他同業或一般涉及該類資訊者皆無從取得或完全不知為必要</a:t>
            </a:r>
            <a:r>
              <a:rPr lang="zh-TW" altLang="zh-TW" sz="2000" dirty="0">
                <a:solidFill>
                  <a:srgbClr val="FF0000"/>
                </a:solidFill>
              </a:rPr>
              <a:t>，</a:t>
            </a:r>
            <a:r>
              <a:rPr lang="zh-TW" altLang="zh-TW" sz="2000" b="1" dirty="0">
                <a:solidFill>
                  <a:srgbClr val="FF0000"/>
                </a:solidFill>
              </a:rPr>
              <a:t>若該等資訊係投注相當人力、財力、時間，且經篩選、分析、整理，可使企業取得經營上之競爭優勢，即得認為業已具備秘密性之要件。</a:t>
            </a:r>
            <a:endParaRPr lang="zh-TW" altLang="en-US" sz="2000" dirty="0">
              <a:solidFill>
                <a:srgbClr val="FF0000"/>
              </a:solidFill>
            </a:endParaRPr>
          </a:p>
          <a:p>
            <a:pPr marL="1260000" indent="-360000">
              <a:lnSpc>
                <a:spcPts val="2400"/>
              </a:lnSpc>
              <a:spcBef>
                <a:spcPts val="1200"/>
              </a:spcBef>
              <a:buFontTx/>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spTree>
    <p:extLst>
      <p:ext uri="{BB962C8B-B14F-4D97-AF65-F5344CB8AC3E}">
        <p14:creationId xmlns:p14="http://schemas.microsoft.com/office/powerpoint/2010/main" val="3879336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6</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壹、離職後競業禁止基本爭議</a:t>
            </a:r>
          </a:p>
        </p:txBody>
      </p:sp>
      <p:sp>
        <p:nvSpPr>
          <p:cNvPr id="11" name="內容版面配置區 2"/>
          <p:cNvSpPr txBox="1">
            <a:spLocks/>
          </p:cNvSpPr>
          <p:nvPr/>
        </p:nvSpPr>
        <p:spPr>
          <a:xfrm>
            <a:off x="251520" y="2924944"/>
            <a:ext cx="6264696"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indent="-360000">
              <a:lnSpc>
                <a:spcPts val="2400"/>
              </a:lnSpc>
              <a:spcBef>
                <a:spcPts val="12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雇主</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受保護之正當營業利益</a:t>
            </a:r>
          </a:p>
          <a:p>
            <a:pPr marL="36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何謂</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正當利益</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不具專業技術員工？營業秘密已取得專利</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a:t>
            </a:r>
          </a:p>
          <a:p>
            <a:pPr marL="360000" indent="-360000">
              <a:lnSpc>
                <a:spcPts val="2400"/>
              </a:lnSpc>
              <a:spcBef>
                <a:spcPts val="12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3</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競</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業禁止之期間</a:t>
            </a:r>
          </a:p>
          <a:p>
            <a:pPr marL="36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最</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長不得逾二年。</a:t>
            </a:r>
          </a:p>
          <a:p>
            <a:pPr marL="360000" indent="-360000">
              <a:lnSpc>
                <a:spcPts val="2400"/>
              </a:lnSpc>
              <a:spcBef>
                <a:spcPts val="12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4</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競</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業禁止之區域</a:t>
            </a:r>
          </a:p>
          <a:p>
            <a:pPr marL="360000" indent="-360000">
              <a:lnSpc>
                <a:spcPts val="2400"/>
              </a:lnSpc>
              <a:spcBef>
                <a:spcPts val="12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原事業單位具體營業活動之區域範圍為限</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p>
        </p:txBody>
      </p:sp>
    </p:spTree>
    <p:extLst>
      <p:ext uri="{BB962C8B-B14F-4D97-AF65-F5344CB8AC3E}">
        <p14:creationId xmlns:p14="http://schemas.microsoft.com/office/powerpoint/2010/main" val="2465613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7</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壹、離職後競業禁止基本爭議</a:t>
            </a:r>
          </a:p>
        </p:txBody>
      </p:sp>
      <p:sp>
        <p:nvSpPr>
          <p:cNvPr id="11" name="內容版面配置區 2"/>
          <p:cNvSpPr txBox="1">
            <a:spLocks/>
          </p:cNvSpPr>
          <p:nvPr/>
        </p:nvSpPr>
        <p:spPr>
          <a:xfrm>
            <a:off x="251520" y="2924944"/>
            <a:ext cx="6264696"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5</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競</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業禁止職業活動範圍及就業對象</a:t>
            </a:r>
          </a:p>
          <a:p>
            <a:pPr marL="360000" indent="-360000">
              <a:lnSpc>
                <a:spcPts val="2200"/>
              </a:lnSpc>
              <a:spcBef>
                <a:spcPts val="900"/>
              </a:spcBef>
              <a:buFontTx/>
              <a:buNone/>
            </a:pP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具體</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明確，與原事業單位相同或類似且有競爭關係</a:t>
            </a:r>
          </a:p>
          <a:p>
            <a:pPr marL="36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6</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合理</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補償</a:t>
            </a:r>
          </a:p>
          <a:p>
            <a:pPr marL="72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包括勞工於工作期間所受領之給付。</a:t>
            </a:r>
          </a:p>
          <a:p>
            <a:pPr marL="72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每月</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補償金額是否不低於勞工離職時月平均工資</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百分之五十？</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72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(3</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離職</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後競業禁止期間之生活所</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需？</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72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(4</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不</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從事競業行為所受</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損害？</a:t>
            </a: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a:p>
            <a:pPr marL="720000" indent="-360000">
              <a:lnSpc>
                <a:spcPts val="22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(5</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預</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為給付</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期間屆滿給付？按月</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按季？</a:t>
            </a:r>
          </a:p>
        </p:txBody>
      </p:sp>
    </p:spTree>
    <p:extLst>
      <p:ext uri="{BB962C8B-B14F-4D97-AF65-F5344CB8AC3E}">
        <p14:creationId xmlns:p14="http://schemas.microsoft.com/office/powerpoint/2010/main" val="2282729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8</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924944"/>
            <a:ext cx="5472608"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500"/>
              </a:lnSpc>
              <a:spcBef>
                <a:spcPts val="900"/>
              </a:spcBef>
              <a:buFontTx/>
              <a:buNone/>
            </a:pPr>
            <a:r>
              <a:rPr lang="zh-TW" altLang="en-US" sz="2000" b="1" dirty="0">
                <a:latin typeface="Times New Roman" panose="02020603050405020304" pitchFamily="18" charset="0"/>
                <a:ea typeface="華康仿宋體W4" panose="02010609010101010101" pitchFamily="49" charset="-120"/>
                <a:cs typeface="Times New Roman" panose="02020603050405020304" pitchFamily="18" charset="0"/>
              </a:rPr>
              <a:t>一、雇主可否保留拋棄員工離職後競業禁止之義務而免除給付補償金之義務？</a:t>
            </a:r>
          </a:p>
          <a:p>
            <a:pPr marL="1080000" indent="-54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一</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保留</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拋棄理由：</a:t>
            </a:r>
          </a:p>
          <a:p>
            <a:pPr marL="1440000" indent="-36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員工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無加入競爭對手之顧慮</a:t>
            </a:r>
          </a:p>
          <a:p>
            <a:pPr marL="1440000" indent="-36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2</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無意</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負擔補償金</a:t>
            </a:r>
          </a:p>
          <a:p>
            <a:pPr marL="1440000" indent="-36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3</a:t>
            </a:r>
            <a:r>
              <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有</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保密義務足以保護</a:t>
            </a:r>
          </a:p>
        </p:txBody>
      </p:sp>
    </p:spTree>
    <p:extLst>
      <p:ext uri="{BB962C8B-B14F-4D97-AF65-F5344CB8AC3E}">
        <p14:creationId xmlns:p14="http://schemas.microsoft.com/office/powerpoint/2010/main" val="3896874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p:nvPr/>
        </p:nvSpPr>
        <p:spPr>
          <a:xfrm>
            <a:off x="8676456" y="6577607"/>
            <a:ext cx="504056" cy="246221"/>
          </a:xfrm>
          <a:prstGeom prst="rect">
            <a:avLst/>
          </a:prstGeom>
          <a:noFill/>
        </p:spPr>
        <p:txBody>
          <a:bodyPr wrap="square" rtlCol="0">
            <a:spAutoFit/>
          </a:bodyPr>
          <a:lstStyle/>
          <a:p>
            <a:pPr algn="r"/>
            <a:fld id="{B9419207-A9A8-4516-B899-AC0615FD765E}" type="slidenum">
              <a:rPr lang="zh-TW" altLang="en-US" sz="1000" smtClean="0">
                <a:latin typeface="Mongolian Baiti" panose="03000500000000000000" pitchFamily="66" charset="0"/>
                <a:cs typeface="Mongolian Baiti" panose="03000500000000000000" pitchFamily="66" charset="0"/>
              </a:rPr>
              <a:pPr algn="r"/>
              <a:t>9</a:t>
            </a:fld>
            <a:endParaRPr lang="zh-TW" altLang="en-US" sz="1000" dirty="0">
              <a:latin typeface="Mongolian Baiti" panose="03000500000000000000" pitchFamily="66" charset="0"/>
              <a:cs typeface="Mongolian Baiti" panose="03000500000000000000" pitchFamily="66" charset="0"/>
            </a:endParaRPr>
          </a:p>
        </p:txBody>
      </p:sp>
      <p:sp>
        <p:nvSpPr>
          <p:cNvPr id="2" name="矩形 1"/>
          <p:cNvSpPr/>
          <p:nvPr/>
        </p:nvSpPr>
        <p:spPr>
          <a:xfrm>
            <a:off x="611560" y="692696"/>
            <a:ext cx="6336704" cy="646331"/>
          </a:xfrm>
          <a:prstGeom prst="rect">
            <a:avLst/>
          </a:prstGeom>
        </p:spPr>
        <p:txBody>
          <a:bodyPr wrap="square">
            <a:spAutoFit/>
          </a:bodyPr>
          <a:lstStyle/>
          <a:p>
            <a:r>
              <a:rPr lang="zh-TW" altLang="en-US" sz="3600" b="1" dirty="0">
                <a:solidFill>
                  <a:schemeClr val="bg1"/>
                </a:solidFill>
                <a:latin typeface="華康仿宋體W4" panose="02010609010101010101" pitchFamily="49" charset="-120"/>
                <a:ea typeface="華康仿宋體W4" panose="02010609010101010101" pitchFamily="49" charset="-120"/>
              </a:rPr>
              <a:t>貳、離職後競業禁止其他爭議</a:t>
            </a:r>
          </a:p>
        </p:txBody>
      </p:sp>
      <p:sp>
        <p:nvSpPr>
          <p:cNvPr id="11" name="內容版面配置區 2"/>
          <p:cNvSpPr txBox="1">
            <a:spLocks/>
          </p:cNvSpPr>
          <p:nvPr/>
        </p:nvSpPr>
        <p:spPr>
          <a:xfrm>
            <a:off x="251520" y="2924944"/>
            <a:ext cx="5472608" cy="37246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40000" indent="-54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二</a:t>
            </a: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拋棄時間點：</a:t>
            </a:r>
          </a:p>
          <a:p>
            <a:pPr marL="900000" indent="-360000">
              <a:lnSpc>
                <a:spcPts val="2500"/>
              </a:lnSpc>
              <a:spcBef>
                <a:spcPts val="900"/>
              </a:spcBef>
              <a:buFontTx/>
              <a:buNone/>
            </a:pPr>
            <a:r>
              <a:rPr lang="en-US" altLang="zh-TW" sz="2000" dirty="0">
                <a:latin typeface="Times New Roman" panose="02020603050405020304" pitchFamily="18" charset="0"/>
                <a:ea typeface="華康仿宋體W4" panose="02010609010101010101" pitchFamily="49" charset="-120"/>
                <a:cs typeface="Times New Roman" panose="02020603050405020304" pitchFamily="18" charset="0"/>
              </a:rPr>
              <a:t>1.	</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員工離職時</a:t>
            </a:r>
          </a:p>
          <a:p>
            <a:pPr marL="997200" indent="-457200">
              <a:lnSpc>
                <a:spcPts val="2500"/>
              </a:lnSpc>
              <a:spcBef>
                <a:spcPts val="900"/>
              </a:spcBef>
              <a:buFontTx/>
              <a:buAutoNum type="arabicPeriod" startAt="2"/>
            </a:pP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員工</a:t>
            </a:r>
            <a:r>
              <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rPr>
              <a:t>履行競業禁止的</a:t>
            </a:r>
            <a:r>
              <a:rPr lang="zh-TW" altLang="en-US" sz="2000" dirty="0" smtClean="0">
                <a:latin typeface="Times New Roman" panose="02020603050405020304" pitchFamily="18" charset="0"/>
                <a:ea typeface="華康仿宋體W4" panose="02010609010101010101" pitchFamily="49" charset="-120"/>
                <a:cs typeface="Times New Roman" panose="02020603050405020304" pitchFamily="18" charset="0"/>
              </a:rPr>
              <a:t>期間</a:t>
            </a:r>
            <a:endParaRPr lang="en-US" altLang="zh-TW" sz="2000" dirty="0" smtClean="0">
              <a:latin typeface="Times New Roman" panose="02020603050405020304" pitchFamily="18" charset="0"/>
              <a:ea typeface="華康仿宋體W4" panose="02010609010101010101" pitchFamily="49" charset="-120"/>
              <a:cs typeface="Times New Roman" panose="02020603050405020304" pitchFamily="18" charset="0"/>
            </a:endParaRPr>
          </a:p>
          <a:p>
            <a:pPr marL="540000" indent="0">
              <a:lnSpc>
                <a:spcPts val="2500"/>
              </a:lnSpc>
              <a:spcBef>
                <a:spcPts val="900"/>
              </a:spcBef>
              <a:buNone/>
            </a:pPr>
            <a:endParaRPr lang="zh-TW" altLang="en-US" sz="2000" dirty="0">
              <a:latin typeface="Times New Roman" panose="02020603050405020304" pitchFamily="18" charset="0"/>
              <a:ea typeface="華康仿宋體W4" panose="02010609010101010101" pitchFamily="49" charset="-120"/>
              <a:cs typeface="Times New Roman" panose="02020603050405020304"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4365104"/>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0363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582</Words>
  <Application>Microsoft Office PowerPoint</Application>
  <PresentationFormat>如螢幕大小 (4:3)</PresentationFormat>
  <Paragraphs>194</Paragraphs>
  <Slides>25</Slides>
  <Notes>0</Notes>
  <HiddenSlides>0</HiddenSlides>
  <MMClips>0</MMClips>
  <ScaleCrop>false</ScaleCrop>
  <HeadingPairs>
    <vt:vector size="4" baseType="variant">
      <vt:variant>
        <vt:lpstr>佈景主題</vt:lpstr>
      </vt:variant>
      <vt:variant>
        <vt:i4>1</vt:i4>
      </vt:variant>
      <vt:variant>
        <vt:lpstr>投影片標題</vt:lpstr>
      </vt:variant>
      <vt:variant>
        <vt:i4>25</vt:i4>
      </vt:variant>
    </vt:vector>
  </HeadingPairs>
  <TitlesOfParts>
    <vt:vector size="26"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理律法律事務所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YTC</dc:creator>
  <cp:lastModifiedBy>YTC</cp:lastModifiedBy>
  <cp:revision>21</cp:revision>
  <cp:lastPrinted>2016-09-12T02:21:37Z</cp:lastPrinted>
  <dcterms:created xsi:type="dcterms:W3CDTF">2016-09-10T01:39:41Z</dcterms:created>
  <dcterms:modified xsi:type="dcterms:W3CDTF">2016-09-12T02:35:21Z</dcterms:modified>
</cp:coreProperties>
</file>