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06"/>
  </p:notesMasterIdLst>
  <p:handoutMasterIdLst>
    <p:handoutMasterId r:id="rId107"/>
  </p:handoutMasterIdLst>
  <p:sldIdLst>
    <p:sldId id="258" r:id="rId3"/>
    <p:sldId id="356" r:id="rId4"/>
    <p:sldId id="280" r:id="rId5"/>
    <p:sldId id="292" r:id="rId6"/>
    <p:sldId id="290" r:id="rId7"/>
    <p:sldId id="295" r:id="rId8"/>
    <p:sldId id="296" r:id="rId9"/>
    <p:sldId id="297" r:id="rId10"/>
    <p:sldId id="298" r:id="rId11"/>
    <p:sldId id="294" r:id="rId12"/>
    <p:sldId id="300" r:id="rId13"/>
    <p:sldId id="388" r:id="rId14"/>
    <p:sldId id="307" r:id="rId15"/>
    <p:sldId id="284" r:id="rId16"/>
    <p:sldId id="285" r:id="rId17"/>
    <p:sldId id="286" r:id="rId18"/>
    <p:sldId id="287" r:id="rId19"/>
    <p:sldId id="301" r:id="rId20"/>
    <p:sldId id="305" r:id="rId21"/>
    <p:sldId id="311" r:id="rId22"/>
    <p:sldId id="266" r:id="rId23"/>
    <p:sldId id="312" r:id="rId24"/>
    <p:sldId id="310" r:id="rId25"/>
    <p:sldId id="314" r:id="rId26"/>
    <p:sldId id="355" r:id="rId27"/>
    <p:sldId id="264" r:id="rId28"/>
    <p:sldId id="269" r:id="rId29"/>
    <p:sldId id="261" r:id="rId30"/>
    <p:sldId id="271" r:id="rId31"/>
    <p:sldId id="277" r:id="rId32"/>
    <p:sldId id="315" r:id="rId33"/>
    <p:sldId id="325" r:id="rId34"/>
    <p:sldId id="279" r:id="rId35"/>
    <p:sldId id="278" r:id="rId36"/>
    <p:sldId id="274" r:id="rId37"/>
    <p:sldId id="313" r:id="rId38"/>
    <p:sldId id="319" r:id="rId39"/>
    <p:sldId id="324" r:id="rId40"/>
    <p:sldId id="334" r:id="rId41"/>
    <p:sldId id="321" r:id="rId42"/>
    <p:sldId id="329" r:id="rId43"/>
    <p:sldId id="328" r:id="rId44"/>
    <p:sldId id="323" r:id="rId45"/>
    <p:sldId id="326" r:id="rId46"/>
    <p:sldId id="349" r:id="rId47"/>
    <p:sldId id="332" r:id="rId48"/>
    <p:sldId id="335" r:id="rId49"/>
    <p:sldId id="336" r:id="rId50"/>
    <p:sldId id="348" r:id="rId51"/>
    <p:sldId id="330" r:id="rId52"/>
    <p:sldId id="331" r:id="rId53"/>
    <p:sldId id="317" r:id="rId54"/>
    <p:sldId id="395" r:id="rId55"/>
    <p:sldId id="354" r:id="rId56"/>
    <p:sldId id="338" r:id="rId57"/>
    <p:sldId id="341" r:id="rId58"/>
    <p:sldId id="344" r:id="rId59"/>
    <p:sldId id="347" r:id="rId60"/>
    <p:sldId id="346" r:id="rId61"/>
    <p:sldId id="339" r:id="rId62"/>
    <p:sldId id="342" r:id="rId63"/>
    <p:sldId id="343" r:id="rId64"/>
    <p:sldId id="350" r:id="rId65"/>
    <p:sldId id="351" r:id="rId66"/>
    <p:sldId id="352" r:id="rId67"/>
    <p:sldId id="353" r:id="rId68"/>
    <p:sldId id="357" r:id="rId69"/>
    <p:sldId id="358" r:id="rId70"/>
    <p:sldId id="359" r:id="rId71"/>
    <p:sldId id="360" r:id="rId72"/>
    <p:sldId id="361" r:id="rId73"/>
    <p:sldId id="362" r:id="rId74"/>
    <p:sldId id="363" r:id="rId75"/>
    <p:sldId id="364" r:id="rId76"/>
    <p:sldId id="366" r:id="rId77"/>
    <p:sldId id="381" r:id="rId78"/>
    <p:sldId id="382" r:id="rId79"/>
    <p:sldId id="365" r:id="rId80"/>
    <p:sldId id="383" r:id="rId81"/>
    <p:sldId id="384" r:id="rId82"/>
    <p:sldId id="385" r:id="rId83"/>
    <p:sldId id="386" r:id="rId84"/>
    <p:sldId id="368" r:id="rId85"/>
    <p:sldId id="367" r:id="rId86"/>
    <p:sldId id="268" r:id="rId87"/>
    <p:sldId id="369" r:id="rId88"/>
    <p:sldId id="370" r:id="rId89"/>
    <p:sldId id="371" r:id="rId90"/>
    <p:sldId id="372" r:id="rId91"/>
    <p:sldId id="373" r:id="rId92"/>
    <p:sldId id="374" r:id="rId93"/>
    <p:sldId id="375" r:id="rId94"/>
    <p:sldId id="394" r:id="rId95"/>
    <p:sldId id="376" r:id="rId96"/>
    <p:sldId id="379" r:id="rId97"/>
    <p:sldId id="380" r:id="rId98"/>
    <p:sldId id="377" r:id="rId99"/>
    <p:sldId id="378" r:id="rId100"/>
    <p:sldId id="387" r:id="rId101"/>
    <p:sldId id="389" r:id="rId102"/>
    <p:sldId id="391" r:id="rId103"/>
    <p:sldId id="392" r:id="rId104"/>
    <p:sldId id="390" r:id="rId10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6600CC"/>
    <a:srgbClr val="800080"/>
    <a:srgbClr val="99FF99"/>
    <a:srgbClr val="0060A8"/>
    <a:srgbClr val="B686DA"/>
    <a:srgbClr val="E1CCF0"/>
    <a:srgbClr val="CC0000"/>
    <a:srgbClr val="FFFF99"/>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352" autoAdjust="0"/>
  </p:normalViewPr>
  <p:slideViewPr>
    <p:cSldViewPr>
      <p:cViewPr>
        <p:scale>
          <a:sx n="50" d="100"/>
          <a:sy n="50" d="100"/>
        </p:scale>
        <p:origin x="-1860"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handoutMaster" Target="handoutMasters/handoutMaster1.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viewProps" Target="viewProps.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524840-5E05-4C30-966A-51AECF0745D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TW" altLang="en-US"/>
        </a:p>
      </dgm:t>
    </dgm:pt>
    <dgm:pt modelId="{9FBD7722-E4B7-49B5-B5D7-AE7F23061A1D}">
      <dgm:prSet phldrT="[文字]">
        <dgm:style>
          <a:lnRef idx="3">
            <a:schemeClr val="lt1"/>
          </a:lnRef>
          <a:fillRef idx="1">
            <a:schemeClr val="accent5"/>
          </a:fillRef>
          <a:effectRef idx="1">
            <a:schemeClr val="accent5"/>
          </a:effectRef>
          <a:fontRef idx="minor">
            <a:schemeClr val="lt1"/>
          </a:fontRef>
        </dgm:style>
      </dgm:prSet>
      <dgm:spPr/>
      <dgm:t>
        <a:bodyPr/>
        <a:lstStyle/>
        <a:p>
          <a:pPr algn="l"/>
          <a:r>
            <a:rPr lang="zh-TW" altLang="en-US" b="1" dirty="0" smtClean="0">
              <a:solidFill>
                <a:schemeClr val="tx1"/>
              </a:solidFill>
            </a:rPr>
            <a:t>一、秘密性</a:t>
          </a:r>
          <a:endParaRPr lang="zh-TW" altLang="en-US" b="1" dirty="0">
            <a:solidFill>
              <a:schemeClr val="tx1"/>
            </a:solidFill>
          </a:endParaRPr>
        </a:p>
      </dgm:t>
    </dgm:pt>
    <dgm:pt modelId="{2FF9C8A0-7029-4CE8-9208-E7C4A75216FF}" type="parTrans" cxnId="{A39174CF-0737-4CE2-8355-3695F7CB0002}">
      <dgm:prSet/>
      <dgm:spPr/>
      <dgm:t>
        <a:bodyPr/>
        <a:lstStyle/>
        <a:p>
          <a:endParaRPr lang="zh-TW" altLang="en-US"/>
        </a:p>
      </dgm:t>
    </dgm:pt>
    <dgm:pt modelId="{0AB38B11-E5B5-49F0-BD1A-B2516EEB6E93}" type="sibTrans" cxnId="{A39174CF-0737-4CE2-8355-3695F7CB0002}">
      <dgm:prSet/>
      <dgm:spPr/>
      <dgm:t>
        <a:bodyPr/>
        <a:lstStyle/>
        <a:p>
          <a:endParaRPr lang="zh-TW" altLang="en-US"/>
        </a:p>
      </dgm:t>
    </dgm:pt>
    <dgm:pt modelId="{EDB976CA-2BEF-4A46-9526-BB42B1AD756B}">
      <dgm:prSet phldrT="[文字]">
        <dgm:style>
          <a:lnRef idx="1">
            <a:schemeClr val="accent1"/>
          </a:lnRef>
          <a:fillRef idx="3">
            <a:schemeClr val="accent1"/>
          </a:fillRef>
          <a:effectRef idx="2">
            <a:schemeClr val="accent1"/>
          </a:effectRef>
          <a:fontRef idx="minor">
            <a:schemeClr val="lt1"/>
          </a:fontRef>
        </dgm:style>
      </dgm:prSet>
      <dgm:spPr/>
      <dgm:t>
        <a:bodyPr/>
        <a:lstStyle/>
        <a:p>
          <a:r>
            <a:rPr lang="zh-TW" altLang="en-US" dirty="0" smtClean="0">
              <a:solidFill>
                <a:schemeClr val="tx1"/>
              </a:solidFill>
            </a:rPr>
            <a:t>非一般涉及該類資訊之人所知）</a:t>
          </a:r>
          <a:endParaRPr lang="zh-TW" altLang="en-US" dirty="0">
            <a:solidFill>
              <a:schemeClr val="tx1"/>
            </a:solidFill>
          </a:endParaRPr>
        </a:p>
      </dgm:t>
    </dgm:pt>
    <dgm:pt modelId="{620481A7-4F41-48FA-A578-1D8F5A5B785A}" type="parTrans" cxnId="{F023C1EA-A01E-4575-9E11-0994F2CE559C}">
      <dgm:prSet/>
      <dgm:spPr/>
      <dgm:t>
        <a:bodyPr/>
        <a:lstStyle/>
        <a:p>
          <a:endParaRPr lang="zh-TW" altLang="en-US"/>
        </a:p>
      </dgm:t>
    </dgm:pt>
    <dgm:pt modelId="{92D007CD-E482-4D52-923F-AA4A17CBBCC8}" type="sibTrans" cxnId="{F023C1EA-A01E-4575-9E11-0994F2CE559C}">
      <dgm:prSet/>
      <dgm:spPr/>
      <dgm:t>
        <a:bodyPr/>
        <a:lstStyle/>
        <a:p>
          <a:endParaRPr lang="zh-TW" altLang="en-US"/>
        </a:p>
      </dgm:t>
    </dgm:pt>
    <dgm:pt modelId="{C78B9EE9-7DBA-436F-AF52-76F870045711}">
      <dgm:prSet phldrT="[文字]">
        <dgm:style>
          <a:lnRef idx="3">
            <a:schemeClr val="lt1"/>
          </a:lnRef>
          <a:fillRef idx="1">
            <a:schemeClr val="accent5"/>
          </a:fillRef>
          <a:effectRef idx="1">
            <a:schemeClr val="accent5"/>
          </a:effectRef>
          <a:fontRef idx="minor">
            <a:schemeClr val="lt1"/>
          </a:fontRef>
        </dgm:style>
      </dgm:prSet>
      <dgm:spPr/>
      <dgm:t>
        <a:bodyPr/>
        <a:lstStyle/>
        <a:p>
          <a:pPr algn="l"/>
          <a:r>
            <a:rPr lang="zh-TW" altLang="en-US" b="1" dirty="0" smtClean="0">
              <a:solidFill>
                <a:schemeClr val="tx1"/>
              </a:solidFill>
            </a:rPr>
            <a:t>二、價值性</a:t>
          </a:r>
          <a:endParaRPr lang="zh-TW" altLang="en-US" b="1" dirty="0">
            <a:solidFill>
              <a:schemeClr val="tx1"/>
            </a:solidFill>
          </a:endParaRPr>
        </a:p>
      </dgm:t>
    </dgm:pt>
    <dgm:pt modelId="{20BCE289-9C7F-4455-B993-C469545FE238}" type="parTrans" cxnId="{F79AD7A9-EF6D-4E3D-BE58-4BC47B3B2CA0}">
      <dgm:prSet/>
      <dgm:spPr/>
      <dgm:t>
        <a:bodyPr/>
        <a:lstStyle/>
        <a:p>
          <a:endParaRPr lang="zh-TW" altLang="en-US"/>
        </a:p>
      </dgm:t>
    </dgm:pt>
    <dgm:pt modelId="{C26655E8-CEA0-4602-9FA0-7D9853D890B8}" type="sibTrans" cxnId="{F79AD7A9-EF6D-4E3D-BE58-4BC47B3B2CA0}">
      <dgm:prSet/>
      <dgm:spPr/>
      <dgm:t>
        <a:bodyPr/>
        <a:lstStyle/>
        <a:p>
          <a:endParaRPr lang="zh-TW" altLang="en-US"/>
        </a:p>
      </dgm:t>
    </dgm:pt>
    <dgm:pt modelId="{5BC9FFB2-1879-4D32-BC3D-99AD660C6430}">
      <dgm:prSet phldrT="[文字]">
        <dgm:style>
          <a:lnRef idx="1">
            <a:schemeClr val="accent1"/>
          </a:lnRef>
          <a:fillRef idx="3">
            <a:schemeClr val="accent1"/>
          </a:fillRef>
          <a:effectRef idx="2">
            <a:schemeClr val="accent1"/>
          </a:effectRef>
          <a:fontRef idx="minor">
            <a:schemeClr val="lt1"/>
          </a:fontRef>
        </dgm:style>
      </dgm:prSet>
      <dgm:spPr/>
      <dgm:t>
        <a:bodyPr/>
        <a:lstStyle/>
        <a:p>
          <a:r>
            <a:rPr lang="zh-TW" altLang="en-US" dirty="0" smtClean="0">
              <a:solidFill>
                <a:schemeClr val="tx1"/>
              </a:solidFill>
            </a:rPr>
            <a:t>因其秘密性而具有實際或潛在之經濟價值</a:t>
          </a:r>
          <a:endParaRPr lang="zh-TW" altLang="en-US" dirty="0">
            <a:solidFill>
              <a:schemeClr val="tx1"/>
            </a:solidFill>
          </a:endParaRPr>
        </a:p>
      </dgm:t>
    </dgm:pt>
    <dgm:pt modelId="{88A8257E-D59B-4DF7-B29A-29E2AD64E5D9}" type="parTrans" cxnId="{A0B6646A-4CF1-4BBF-820B-D803C08BFF62}">
      <dgm:prSet/>
      <dgm:spPr/>
      <dgm:t>
        <a:bodyPr/>
        <a:lstStyle/>
        <a:p>
          <a:endParaRPr lang="zh-TW" altLang="en-US"/>
        </a:p>
      </dgm:t>
    </dgm:pt>
    <dgm:pt modelId="{50C7A2D5-E196-43DD-A3C6-36FC35C49AD0}" type="sibTrans" cxnId="{A0B6646A-4CF1-4BBF-820B-D803C08BFF62}">
      <dgm:prSet/>
      <dgm:spPr/>
      <dgm:t>
        <a:bodyPr/>
        <a:lstStyle/>
        <a:p>
          <a:endParaRPr lang="zh-TW" altLang="en-US"/>
        </a:p>
      </dgm:t>
    </dgm:pt>
    <dgm:pt modelId="{831FCDBC-F5F7-42D5-8ADF-6A1553945BA3}">
      <dgm:prSet phldrT="[文字]">
        <dgm:style>
          <a:lnRef idx="3">
            <a:schemeClr val="lt1"/>
          </a:lnRef>
          <a:fillRef idx="1">
            <a:schemeClr val="accent5"/>
          </a:fillRef>
          <a:effectRef idx="1">
            <a:schemeClr val="accent5"/>
          </a:effectRef>
          <a:fontRef idx="minor">
            <a:schemeClr val="lt1"/>
          </a:fontRef>
        </dgm:style>
      </dgm:prSet>
      <dgm:spPr/>
      <dgm:t>
        <a:bodyPr/>
        <a:lstStyle/>
        <a:p>
          <a:r>
            <a:rPr lang="zh-TW" altLang="en-US" b="1" dirty="0" smtClean="0">
              <a:solidFill>
                <a:schemeClr val="tx1"/>
              </a:solidFill>
            </a:rPr>
            <a:t>三、合理保密措施</a:t>
          </a:r>
          <a:endParaRPr lang="zh-TW" altLang="en-US" b="1" dirty="0">
            <a:solidFill>
              <a:schemeClr val="tx1"/>
            </a:solidFill>
          </a:endParaRPr>
        </a:p>
      </dgm:t>
    </dgm:pt>
    <dgm:pt modelId="{31CAE7AA-CF7D-4AEF-ABB2-153B63B457A3}" type="parTrans" cxnId="{E67D1157-E42A-426D-8D75-09E7F5F2274E}">
      <dgm:prSet/>
      <dgm:spPr/>
      <dgm:t>
        <a:bodyPr/>
        <a:lstStyle/>
        <a:p>
          <a:endParaRPr lang="zh-TW" altLang="en-US"/>
        </a:p>
      </dgm:t>
    </dgm:pt>
    <dgm:pt modelId="{5C7AAA0D-310D-4AE4-B0C6-A1B3AF5802D0}" type="sibTrans" cxnId="{E67D1157-E42A-426D-8D75-09E7F5F2274E}">
      <dgm:prSet/>
      <dgm:spPr/>
      <dgm:t>
        <a:bodyPr/>
        <a:lstStyle/>
        <a:p>
          <a:endParaRPr lang="zh-TW" altLang="en-US"/>
        </a:p>
      </dgm:t>
    </dgm:pt>
    <dgm:pt modelId="{25279C99-C4F9-4A8E-A59C-D9922CE0FB0C}">
      <dgm:prSet phldrT="[文字]">
        <dgm:style>
          <a:lnRef idx="1">
            <a:schemeClr val="accent1"/>
          </a:lnRef>
          <a:fillRef idx="3">
            <a:schemeClr val="accent1"/>
          </a:fillRef>
          <a:effectRef idx="2">
            <a:schemeClr val="accent1"/>
          </a:effectRef>
          <a:fontRef idx="minor">
            <a:schemeClr val="lt1"/>
          </a:fontRef>
        </dgm:style>
      </dgm:prSet>
      <dgm:spPr/>
      <dgm:t>
        <a:bodyPr/>
        <a:lstStyle/>
        <a:p>
          <a:r>
            <a:rPr lang="zh-TW" altLang="en-US" dirty="0" smtClean="0">
              <a:solidFill>
                <a:schemeClr val="tx1"/>
              </a:solidFill>
            </a:rPr>
            <a:t>所有人已採取合理之保密措施。</a:t>
          </a:r>
          <a:endParaRPr lang="zh-TW" altLang="en-US" dirty="0">
            <a:solidFill>
              <a:schemeClr val="tx1"/>
            </a:solidFill>
          </a:endParaRPr>
        </a:p>
      </dgm:t>
    </dgm:pt>
    <dgm:pt modelId="{CC2EDD74-1FE3-4E09-A434-9E4C04CE3116}" type="parTrans" cxnId="{977B34E3-816F-4E72-A084-4AAE5F9E53E2}">
      <dgm:prSet/>
      <dgm:spPr/>
      <dgm:t>
        <a:bodyPr/>
        <a:lstStyle/>
        <a:p>
          <a:endParaRPr lang="zh-TW" altLang="en-US"/>
        </a:p>
      </dgm:t>
    </dgm:pt>
    <dgm:pt modelId="{97DFDC4F-4244-445E-A1C8-16697D25A449}" type="sibTrans" cxnId="{977B34E3-816F-4E72-A084-4AAE5F9E53E2}">
      <dgm:prSet/>
      <dgm:spPr/>
      <dgm:t>
        <a:bodyPr/>
        <a:lstStyle/>
        <a:p>
          <a:endParaRPr lang="zh-TW" altLang="en-US"/>
        </a:p>
      </dgm:t>
    </dgm:pt>
    <dgm:pt modelId="{20FADC3F-EBA4-41B1-8181-162BB5142200}" type="pres">
      <dgm:prSet presAssocID="{B9524840-5E05-4C30-966A-51AECF0745D5}" presName="Name0" presStyleCnt="0">
        <dgm:presLayoutVars>
          <dgm:dir/>
          <dgm:animLvl val="lvl"/>
          <dgm:resizeHandles val="exact"/>
        </dgm:presLayoutVars>
      </dgm:prSet>
      <dgm:spPr/>
      <dgm:t>
        <a:bodyPr/>
        <a:lstStyle/>
        <a:p>
          <a:endParaRPr lang="zh-TW" altLang="en-US"/>
        </a:p>
      </dgm:t>
    </dgm:pt>
    <dgm:pt modelId="{4E6CB3DC-4B68-4A5D-9B02-E501E6553843}" type="pres">
      <dgm:prSet presAssocID="{9FBD7722-E4B7-49B5-B5D7-AE7F23061A1D}" presName="linNode" presStyleCnt="0"/>
      <dgm:spPr/>
    </dgm:pt>
    <dgm:pt modelId="{EDA0B139-4A02-43BF-863C-CB6AC9C172DC}" type="pres">
      <dgm:prSet presAssocID="{9FBD7722-E4B7-49B5-B5D7-AE7F23061A1D}" presName="parentText" presStyleLbl="node1" presStyleIdx="0" presStyleCnt="3">
        <dgm:presLayoutVars>
          <dgm:chMax val="1"/>
          <dgm:bulletEnabled val="1"/>
        </dgm:presLayoutVars>
      </dgm:prSet>
      <dgm:spPr/>
      <dgm:t>
        <a:bodyPr/>
        <a:lstStyle/>
        <a:p>
          <a:endParaRPr lang="zh-TW" altLang="en-US"/>
        </a:p>
      </dgm:t>
    </dgm:pt>
    <dgm:pt modelId="{DB8C90B3-4EF6-4328-852E-80B3D749A09E}" type="pres">
      <dgm:prSet presAssocID="{9FBD7722-E4B7-49B5-B5D7-AE7F23061A1D}" presName="descendantText" presStyleLbl="alignAccFollowNode1" presStyleIdx="0" presStyleCnt="3">
        <dgm:presLayoutVars>
          <dgm:bulletEnabled val="1"/>
        </dgm:presLayoutVars>
      </dgm:prSet>
      <dgm:spPr/>
      <dgm:t>
        <a:bodyPr/>
        <a:lstStyle/>
        <a:p>
          <a:endParaRPr lang="zh-TW" altLang="en-US"/>
        </a:p>
      </dgm:t>
    </dgm:pt>
    <dgm:pt modelId="{A5489CB3-B7EE-4718-9B39-C2140814F670}" type="pres">
      <dgm:prSet presAssocID="{0AB38B11-E5B5-49F0-BD1A-B2516EEB6E93}" presName="sp" presStyleCnt="0"/>
      <dgm:spPr/>
    </dgm:pt>
    <dgm:pt modelId="{A6F53C49-F37A-44B5-92AE-2BDFEA460836}" type="pres">
      <dgm:prSet presAssocID="{C78B9EE9-7DBA-436F-AF52-76F870045711}" presName="linNode" presStyleCnt="0"/>
      <dgm:spPr/>
    </dgm:pt>
    <dgm:pt modelId="{AD732FC2-41F1-43DF-8ADC-DE844A49D350}" type="pres">
      <dgm:prSet presAssocID="{C78B9EE9-7DBA-436F-AF52-76F870045711}" presName="parentText" presStyleLbl="node1" presStyleIdx="1" presStyleCnt="3">
        <dgm:presLayoutVars>
          <dgm:chMax val="1"/>
          <dgm:bulletEnabled val="1"/>
        </dgm:presLayoutVars>
      </dgm:prSet>
      <dgm:spPr/>
      <dgm:t>
        <a:bodyPr/>
        <a:lstStyle/>
        <a:p>
          <a:endParaRPr lang="zh-TW" altLang="en-US"/>
        </a:p>
      </dgm:t>
    </dgm:pt>
    <dgm:pt modelId="{FAB9CA64-2BCF-4D01-848F-EDA1A43882D0}" type="pres">
      <dgm:prSet presAssocID="{C78B9EE9-7DBA-436F-AF52-76F870045711}" presName="descendantText" presStyleLbl="alignAccFollowNode1" presStyleIdx="1" presStyleCnt="3">
        <dgm:presLayoutVars>
          <dgm:bulletEnabled val="1"/>
        </dgm:presLayoutVars>
      </dgm:prSet>
      <dgm:spPr/>
      <dgm:t>
        <a:bodyPr/>
        <a:lstStyle/>
        <a:p>
          <a:endParaRPr lang="zh-TW" altLang="en-US"/>
        </a:p>
      </dgm:t>
    </dgm:pt>
    <dgm:pt modelId="{B9DB4427-E8A7-4F88-803B-C71214F8C8D6}" type="pres">
      <dgm:prSet presAssocID="{C26655E8-CEA0-4602-9FA0-7D9853D890B8}" presName="sp" presStyleCnt="0"/>
      <dgm:spPr/>
    </dgm:pt>
    <dgm:pt modelId="{19685B73-32FE-4FD3-9CBE-C74A18C51292}" type="pres">
      <dgm:prSet presAssocID="{831FCDBC-F5F7-42D5-8ADF-6A1553945BA3}" presName="linNode" presStyleCnt="0"/>
      <dgm:spPr/>
    </dgm:pt>
    <dgm:pt modelId="{152C3625-02AA-40C4-B298-74D4437E483E}" type="pres">
      <dgm:prSet presAssocID="{831FCDBC-F5F7-42D5-8ADF-6A1553945BA3}" presName="parentText" presStyleLbl="node1" presStyleIdx="2" presStyleCnt="3">
        <dgm:presLayoutVars>
          <dgm:chMax val="1"/>
          <dgm:bulletEnabled val="1"/>
        </dgm:presLayoutVars>
      </dgm:prSet>
      <dgm:spPr/>
      <dgm:t>
        <a:bodyPr/>
        <a:lstStyle/>
        <a:p>
          <a:endParaRPr lang="zh-TW" altLang="en-US"/>
        </a:p>
      </dgm:t>
    </dgm:pt>
    <dgm:pt modelId="{0A442AC2-4274-4763-B9B3-58D64D61CD08}" type="pres">
      <dgm:prSet presAssocID="{831FCDBC-F5F7-42D5-8ADF-6A1553945BA3}" presName="descendantText" presStyleLbl="alignAccFollowNode1" presStyleIdx="2" presStyleCnt="3">
        <dgm:presLayoutVars>
          <dgm:bulletEnabled val="1"/>
        </dgm:presLayoutVars>
      </dgm:prSet>
      <dgm:spPr/>
      <dgm:t>
        <a:bodyPr/>
        <a:lstStyle/>
        <a:p>
          <a:endParaRPr lang="zh-TW" altLang="en-US"/>
        </a:p>
      </dgm:t>
    </dgm:pt>
  </dgm:ptLst>
  <dgm:cxnLst>
    <dgm:cxn modelId="{977B34E3-816F-4E72-A084-4AAE5F9E53E2}" srcId="{831FCDBC-F5F7-42D5-8ADF-6A1553945BA3}" destId="{25279C99-C4F9-4A8E-A59C-D9922CE0FB0C}" srcOrd="0" destOrd="0" parTransId="{CC2EDD74-1FE3-4E09-A434-9E4C04CE3116}" sibTransId="{97DFDC4F-4244-445E-A1C8-16697D25A449}"/>
    <dgm:cxn modelId="{20FBFCAE-E98D-47F6-ADDA-6F29F6E619A0}" type="presOf" srcId="{831FCDBC-F5F7-42D5-8ADF-6A1553945BA3}" destId="{152C3625-02AA-40C4-B298-74D4437E483E}" srcOrd="0" destOrd="0" presId="urn:microsoft.com/office/officeart/2005/8/layout/vList5"/>
    <dgm:cxn modelId="{A39174CF-0737-4CE2-8355-3695F7CB0002}" srcId="{B9524840-5E05-4C30-966A-51AECF0745D5}" destId="{9FBD7722-E4B7-49B5-B5D7-AE7F23061A1D}" srcOrd="0" destOrd="0" parTransId="{2FF9C8A0-7029-4CE8-9208-E7C4A75216FF}" sibTransId="{0AB38B11-E5B5-49F0-BD1A-B2516EEB6E93}"/>
    <dgm:cxn modelId="{989526C7-9EFB-4CF3-8FCE-EFB4B9D52ABB}" type="presOf" srcId="{EDB976CA-2BEF-4A46-9526-BB42B1AD756B}" destId="{DB8C90B3-4EF6-4328-852E-80B3D749A09E}" srcOrd="0" destOrd="0" presId="urn:microsoft.com/office/officeart/2005/8/layout/vList5"/>
    <dgm:cxn modelId="{E8A72D9C-3B31-418E-B636-9C8E8497970B}" type="presOf" srcId="{5BC9FFB2-1879-4D32-BC3D-99AD660C6430}" destId="{FAB9CA64-2BCF-4D01-848F-EDA1A43882D0}" srcOrd="0" destOrd="0" presId="urn:microsoft.com/office/officeart/2005/8/layout/vList5"/>
    <dgm:cxn modelId="{B2DB5769-2FCD-4012-9174-E74F0FB5D3D5}" type="presOf" srcId="{B9524840-5E05-4C30-966A-51AECF0745D5}" destId="{20FADC3F-EBA4-41B1-8181-162BB5142200}" srcOrd="0" destOrd="0" presId="urn:microsoft.com/office/officeart/2005/8/layout/vList5"/>
    <dgm:cxn modelId="{F79AD7A9-EF6D-4E3D-BE58-4BC47B3B2CA0}" srcId="{B9524840-5E05-4C30-966A-51AECF0745D5}" destId="{C78B9EE9-7DBA-436F-AF52-76F870045711}" srcOrd="1" destOrd="0" parTransId="{20BCE289-9C7F-4455-B993-C469545FE238}" sibTransId="{C26655E8-CEA0-4602-9FA0-7D9853D890B8}"/>
    <dgm:cxn modelId="{A0B6646A-4CF1-4BBF-820B-D803C08BFF62}" srcId="{C78B9EE9-7DBA-436F-AF52-76F870045711}" destId="{5BC9FFB2-1879-4D32-BC3D-99AD660C6430}" srcOrd="0" destOrd="0" parTransId="{88A8257E-D59B-4DF7-B29A-29E2AD64E5D9}" sibTransId="{50C7A2D5-E196-43DD-A3C6-36FC35C49AD0}"/>
    <dgm:cxn modelId="{F023C1EA-A01E-4575-9E11-0994F2CE559C}" srcId="{9FBD7722-E4B7-49B5-B5D7-AE7F23061A1D}" destId="{EDB976CA-2BEF-4A46-9526-BB42B1AD756B}" srcOrd="0" destOrd="0" parTransId="{620481A7-4F41-48FA-A578-1D8F5A5B785A}" sibTransId="{92D007CD-E482-4D52-923F-AA4A17CBBCC8}"/>
    <dgm:cxn modelId="{4C864D03-8FB0-4281-B316-4F7E25FEC045}" type="presOf" srcId="{9FBD7722-E4B7-49B5-B5D7-AE7F23061A1D}" destId="{EDA0B139-4A02-43BF-863C-CB6AC9C172DC}" srcOrd="0" destOrd="0" presId="urn:microsoft.com/office/officeart/2005/8/layout/vList5"/>
    <dgm:cxn modelId="{7661457C-E05D-44F6-9284-783C5BD0A4E3}" type="presOf" srcId="{25279C99-C4F9-4A8E-A59C-D9922CE0FB0C}" destId="{0A442AC2-4274-4763-B9B3-58D64D61CD08}" srcOrd="0" destOrd="0" presId="urn:microsoft.com/office/officeart/2005/8/layout/vList5"/>
    <dgm:cxn modelId="{E67D1157-E42A-426D-8D75-09E7F5F2274E}" srcId="{B9524840-5E05-4C30-966A-51AECF0745D5}" destId="{831FCDBC-F5F7-42D5-8ADF-6A1553945BA3}" srcOrd="2" destOrd="0" parTransId="{31CAE7AA-CF7D-4AEF-ABB2-153B63B457A3}" sibTransId="{5C7AAA0D-310D-4AE4-B0C6-A1B3AF5802D0}"/>
    <dgm:cxn modelId="{B29425EC-0ED9-4ACD-B6A6-E90C6AE4DB7E}" type="presOf" srcId="{C78B9EE9-7DBA-436F-AF52-76F870045711}" destId="{AD732FC2-41F1-43DF-8ADC-DE844A49D350}" srcOrd="0" destOrd="0" presId="urn:microsoft.com/office/officeart/2005/8/layout/vList5"/>
    <dgm:cxn modelId="{54A46583-4A09-4E09-B37D-A2EBD8858542}" type="presParOf" srcId="{20FADC3F-EBA4-41B1-8181-162BB5142200}" destId="{4E6CB3DC-4B68-4A5D-9B02-E501E6553843}" srcOrd="0" destOrd="0" presId="urn:microsoft.com/office/officeart/2005/8/layout/vList5"/>
    <dgm:cxn modelId="{6A5BC04B-C984-4BAB-B285-D7F9FFFF0D5A}" type="presParOf" srcId="{4E6CB3DC-4B68-4A5D-9B02-E501E6553843}" destId="{EDA0B139-4A02-43BF-863C-CB6AC9C172DC}" srcOrd="0" destOrd="0" presId="urn:microsoft.com/office/officeart/2005/8/layout/vList5"/>
    <dgm:cxn modelId="{5433FA91-E5EF-414C-891B-CEA26335782E}" type="presParOf" srcId="{4E6CB3DC-4B68-4A5D-9B02-E501E6553843}" destId="{DB8C90B3-4EF6-4328-852E-80B3D749A09E}" srcOrd="1" destOrd="0" presId="urn:microsoft.com/office/officeart/2005/8/layout/vList5"/>
    <dgm:cxn modelId="{8486B68E-256B-4DB1-9A9A-2D2ACE9378B3}" type="presParOf" srcId="{20FADC3F-EBA4-41B1-8181-162BB5142200}" destId="{A5489CB3-B7EE-4718-9B39-C2140814F670}" srcOrd="1" destOrd="0" presId="urn:microsoft.com/office/officeart/2005/8/layout/vList5"/>
    <dgm:cxn modelId="{7C080874-5F61-4A8E-A4C6-6018475168FF}" type="presParOf" srcId="{20FADC3F-EBA4-41B1-8181-162BB5142200}" destId="{A6F53C49-F37A-44B5-92AE-2BDFEA460836}" srcOrd="2" destOrd="0" presId="urn:microsoft.com/office/officeart/2005/8/layout/vList5"/>
    <dgm:cxn modelId="{66D33BE4-5470-4DAB-A8AC-C6D3BA751A52}" type="presParOf" srcId="{A6F53C49-F37A-44B5-92AE-2BDFEA460836}" destId="{AD732FC2-41F1-43DF-8ADC-DE844A49D350}" srcOrd="0" destOrd="0" presId="urn:microsoft.com/office/officeart/2005/8/layout/vList5"/>
    <dgm:cxn modelId="{6009249B-0E2C-434F-9E9F-0400E78C0C6A}" type="presParOf" srcId="{A6F53C49-F37A-44B5-92AE-2BDFEA460836}" destId="{FAB9CA64-2BCF-4D01-848F-EDA1A43882D0}" srcOrd="1" destOrd="0" presId="urn:microsoft.com/office/officeart/2005/8/layout/vList5"/>
    <dgm:cxn modelId="{26798AD1-571E-47A1-B62C-257CFB41474F}" type="presParOf" srcId="{20FADC3F-EBA4-41B1-8181-162BB5142200}" destId="{B9DB4427-E8A7-4F88-803B-C71214F8C8D6}" srcOrd="3" destOrd="0" presId="urn:microsoft.com/office/officeart/2005/8/layout/vList5"/>
    <dgm:cxn modelId="{2A202900-DA5D-4A04-B1A4-FB711B299A1D}" type="presParOf" srcId="{20FADC3F-EBA4-41B1-8181-162BB5142200}" destId="{19685B73-32FE-4FD3-9CBE-C74A18C51292}" srcOrd="4" destOrd="0" presId="urn:microsoft.com/office/officeart/2005/8/layout/vList5"/>
    <dgm:cxn modelId="{22EA4251-A63B-44A5-A8F4-AF5401CF29CC}" type="presParOf" srcId="{19685B73-32FE-4FD3-9CBE-C74A18C51292}" destId="{152C3625-02AA-40C4-B298-74D4437E483E}" srcOrd="0" destOrd="0" presId="urn:microsoft.com/office/officeart/2005/8/layout/vList5"/>
    <dgm:cxn modelId="{5ABDFF56-2CE8-4025-B198-EF3EAF0AE4E5}" type="presParOf" srcId="{19685B73-32FE-4FD3-9CBE-C74A18C51292}" destId="{0A442AC2-4274-4763-B9B3-58D64D61CD0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925F49-CD55-4C5A-816B-2E01BE914C3D}"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zh-TW" altLang="en-US"/>
        </a:p>
      </dgm:t>
    </dgm:pt>
    <dgm:pt modelId="{36E9970E-B0AA-4E77-B8A5-05BDC9DFE297}">
      <dgm:prSet phldrT="[文字]">
        <dgm:style>
          <a:lnRef idx="0">
            <a:schemeClr val="accent2"/>
          </a:lnRef>
          <a:fillRef idx="3">
            <a:schemeClr val="accent2"/>
          </a:fillRef>
          <a:effectRef idx="3">
            <a:schemeClr val="accent2"/>
          </a:effectRef>
          <a:fontRef idx="minor">
            <a:schemeClr val="lt1"/>
          </a:fontRef>
        </dgm:style>
      </dgm:prSet>
      <dgm:spPr/>
      <dgm:t>
        <a:bodyPr/>
        <a:lstStyle/>
        <a:p>
          <a:r>
            <a:rPr lang="zh-TW" altLang="en-US" smtClean="0"/>
            <a:t>營業 秘密</a:t>
          </a:r>
          <a:endParaRPr lang="zh-TW" altLang="en-US" dirty="0"/>
        </a:p>
      </dgm:t>
    </dgm:pt>
    <dgm:pt modelId="{05BE5C3F-6919-4A15-B997-2F5BF2797D15}" type="parTrans" cxnId="{E6DF9337-12ED-4123-94BF-5DE8C681F7E8}">
      <dgm:prSet/>
      <dgm:spPr/>
      <dgm:t>
        <a:bodyPr/>
        <a:lstStyle/>
        <a:p>
          <a:endParaRPr lang="zh-TW" altLang="en-US"/>
        </a:p>
      </dgm:t>
    </dgm:pt>
    <dgm:pt modelId="{0489DB68-F7CF-4638-A003-DEC86DCDCB37}" type="sibTrans" cxnId="{E6DF9337-12ED-4123-94BF-5DE8C681F7E8}">
      <dgm:prSet/>
      <dgm:spPr/>
      <dgm:t>
        <a:bodyPr/>
        <a:lstStyle/>
        <a:p>
          <a:endParaRPr lang="zh-TW" altLang="en-US"/>
        </a:p>
      </dgm:t>
    </dgm:pt>
    <dgm:pt modelId="{BB649234-2AC8-4110-9946-9FA970A32740}">
      <dgm:prSet phldrT="[文字]" custT="1">
        <dgm:style>
          <a:lnRef idx="0">
            <a:schemeClr val="accent3"/>
          </a:lnRef>
          <a:fillRef idx="3">
            <a:schemeClr val="accent3"/>
          </a:fillRef>
          <a:effectRef idx="3">
            <a:schemeClr val="accent3"/>
          </a:effectRef>
          <a:fontRef idx="minor">
            <a:schemeClr val="lt1"/>
          </a:fontRef>
        </dgm:style>
      </dgm:prSet>
      <dgm:spPr/>
      <dgm:t>
        <a:bodyPr/>
        <a:lstStyle/>
        <a:p>
          <a:r>
            <a:rPr lang="zh-TW" altLang="en-US" sz="2000" dirty="0" smtClean="0">
              <a:solidFill>
                <a:schemeClr val="tx1"/>
              </a:solidFill>
              <a:latin typeface="標楷體" pitchFamily="65" charset="-120"/>
              <a:ea typeface="標楷體" pitchFamily="65" charset="-120"/>
            </a:rPr>
            <a:t>資訊</a:t>
          </a:r>
          <a:r>
            <a:rPr lang="en-US" altLang="zh-TW" sz="2000" dirty="0" smtClean="0">
              <a:solidFill>
                <a:schemeClr val="tx1"/>
              </a:solidFill>
              <a:latin typeface="標楷體" pitchFamily="65" charset="-120"/>
              <a:ea typeface="標楷體" pitchFamily="65" charset="-120"/>
            </a:rPr>
            <a:t>information</a:t>
          </a:r>
          <a:endParaRPr lang="zh-TW" altLang="en-US" sz="2000" dirty="0">
            <a:solidFill>
              <a:schemeClr val="tx1"/>
            </a:solidFill>
            <a:latin typeface="標楷體" pitchFamily="65" charset="-120"/>
            <a:ea typeface="標楷體" pitchFamily="65" charset="-120"/>
          </a:endParaRPr>
        </a:p>
      </dgm:t>
    </dgm:pt>
    <dgm:pt modelId="{F74FC2AC-61AF-47A6-9785-0C7722733BD2}" type="parTrans" cxnId="{1823B1A8-A841-419D-8093-668618863E26}">
      <dgm:prSet/>
      <dgm:spPr/>
      <dgm:t>
        <a:bodyPr/>
        <a:lstStyle/>
        <a:p>
          <a:endParaRPr lang="zh-TW" altLang="en-US"/>
        </a:p>
      </dgm:t>
    </dgm:pt>
    <dgm:pt modelId="{548F4A30-3A93-4993-B4BF-C59A8E8E4DFC}" type="sibTrans" cxnId="{1823B1A8-A841-419D-8093-668618863E26}">
      <dgm:prSet/>
      <dgm:spPr/>
      <dgm:t>
        <a:bodyPr/>
        <a:lstStyle/>
        <a:p>
          <a:endParaRPr lang="zh-TW" altLang="en-US"/>
        </a:p>
      </dgm:t>
    </dgm:pt>
    <dgm:pt modelId="{4FCE0F74-E526-4370-BE64-9730173A6820}">
      <dgm:prSet phldrT="[文字]">
        <dgm:style>
          <a:lnRef idx="0">
            <a:schemeClr val="accent6"/>
          </a:lnRef>
          <a:fillRef idx="3">
            <a:schemeClr val="accent6"/>
          </a:fillRef>
          <a:effectRef idx="3">
            <a:schemeClr val="accent6"/>
          </a:effectRef>
          <a:fontRef idx="minor">
            <a:schemeClr val="lt1"/>
          </a:fontRef>
        </dgm:style>
      </dgm:prSet>
      <dgm:spPr>
        <a:solidFill>
          <a:schemeClr val="accent6">
            <a:lumMod val="75000"/>
          </a:schemeClr>
        </a:solidFill>
      </dgm:spPr>
      <dgm:t>
        <a:bodyPr/>
        <a:lstStyle/>
        <a:p>
          <a:r>
            <a:rPr lang="zh-TW" altLang="en-US" dirty="0" smtClean="0">
              <a:latin typeface="標楷體" pitchFamily="65" charset="-120"/>
              <a:ea typeface="標楷體" pitchFamily="65" charset="-120"/>
            </a:rPr>
            <a:t>合理保密措施</a:t>
          </a:r>
          <a:r>
            <a:rPr lang="en-US" altLang="zh-TW" dirty="0" smtClean="0">
              <a:latin typeface="標楷體" pitchFamily="65" charset="-120"/>
              <a:ea typeface="標楷體" pitchFamily="65" charset="-120"/>
            </a:rPr>
            <a:t>efforts to maintain secrecy</a:t>
          </a:r>
          <a:endParaRPr lang="zh-TW" altLang="en-US" dirty="0">
            <a:latin typeface="標楷體" pitchFamily="65" charset="-120"/>
            <a:ea typeface="標楷體" pitchFamily="65" charset="-120"/>
          </a:endParaRPr>
        </a:p>
      </dgm:t>
    </dgm:pt>
    <dgm:pt modelId="{BB60D685-858C-44D6-BA7D-D95D1A573812}" type="parTrans" cxnId="{CC2D2C59-02F9-4E17-B983-9D8540FD1396}">
      <dgm:prSet/>
      <dgm:spPr/>
      <dgm:t>
        <a:bodyPr/>
        <a:lstStyle/>
        <a:p>
          <a:endParaRPr lang="zh-TW" altLang="en-US"/>
        </a:p>
      </dgm:t>
    </dgm:pt>
    <dgm:pt modelId="{D3C950FC-0AE4-4CDC-A11F-124FB7C21AF8}" type="sibTrans" cxnId="{CC2D2C59-02F9-4E17-B983-9D8540FD1396}">
      <dgm:prSet/>
      <dgm:spPr/>
      <dgm:t>
        <a:bodyPr/>
        <a:lstStyle/>
        <a:p>
          <a:endParaRPr lang="zh-TW" altLang="en-US"/>
        </a:p>
      </dgm:t>
    </dgm:pt>
    <dgm:pt modelId="{0E6A7728-837C-4757-A074-A86D2587C7AB}">
      <dgm:prSet phldrT="[文字]" custT="1">
        <dgm:style>
          <a:lnRef idx="0">
            <a:schemeClr val="accent1"/>
          </a:lnRef>
          <a:fillRef idx="3">
            <a:schemeClr val="accent1"/>
          </a:fillRef>
          <a:effectRef idx="3">
            <a:schemeClr val="accent1"/>
          </a:effectRef>
          <a:fontRef idx="minor">
            <a:schemeClr val="lt1"/>
          </a:fontRef>
        </dgm:style>
      </dgm:prSet>
      <dgm:spPr/>
      <dgm:t>
        <a:bodyPr/>
        <a:lstStyle/>
        <a:p>
          <a:r>
            <a:rPr lang="zh-TW" altLang="en-US" sz="2000" dirty="0" smtClean="0">
              <a:latin typeface="標楷體" pitchFamily="65" charset="-120"/>
              <a:ea typeface="標楷體" pitchFamily="65" charset="-120"/>
            </a:rPr>
            <a:t>價值性</a:t>
          </a:r>
          <a:r>
            <a:rPr lang="en-US" altLang="zh-TW" sz="2000" dirty="0" smtClean="0">
              <a:latin typeface="標楷體" pitchFamily="65" charset="-120"/>
              <a:ea typeface="標楷體" pitchFamily="65" charset="-120"/>
            </a:rPr>
            <a:t>value </a:t>
          </a:r>
          <a:endParaRPr lang="zh-TW" altLang="en-US" sz="2000" dirty="0">
            <a:latin typeface="標楷體" pitchFamily="65" charset="-120"/>
            <a:ea typeface="標楷體" pitchFamily="65" charset="-120"/>
          </a:endParaRPr>
        </a:p>
      </dgm:t>
    </dgm:pt>
    <dgm:pt modelId="{031C9151-8834-4A80-9AFD-49BECDC382B3}" type="parTrans" cxnId="{840C4F6E-E1C6-4AD5-8B55-014D4E26AAD8}">
      <dgm:prSet/>
      <dgm:spPr/>
      <dgm:t>
        <a:bodyPr/>
        <a:lstStyle/>
        <a:p>
          <a:endParaRPr lang="zh-TW" altLang="en-US"/>
        </a:p>
      </dgm:t>
    </dgm:pt>
    <dgm:pt modelId="{7295B99E-EC7C-4456-AFFD-824FFDBBF694}" type="sibTrans" cxnId="{840C4F6E-E1C6-4AD5-8B55-014D4E26AAD8}">
      <dgm:prSet/>
      <dgm:spPr/>
      <dgm:t>
        <a:bodyPr/>
        <a:lstStyle/>
        <a:p>
          <a:endParaRPr lang="zh-TW" altLang="en-US"/>
        </a:p>
      </dgm:t>
    </dgm:pt>
    <dgm:pt modelId="{08FD5187-78AB-45C9-9018-FC8F8E305C86}">
      <dgm:prSet phldrT="[文字]" custT="1">
        <dgm:style>
          <a:lnRef idx="0">
            <a:schemeClr val="accent4"/>
          </a:lnRef>
          <a:fillRef idx="3">
            <a:schemeClr val="accent4"/>
          </a:fillRef>
          <a:effectRef idx="3">
            <a:schemeClr val="accent4"/>
          </a:effectRef>
          <a:fontRef idx="minor">
            <a:schemeClr val="lt1"/>
          </a:fontRef>
        </dgm:style>
      </dgm:prSet>
      <dgm:spPr/>
      <dgm:t>
        <a:bodyPr/>
        <a:lstStyle/>
        <a:p>
          <a:r>
            <a:rPr lang="zh-TW" altLang="en-US" sz="2000" dirty="0" smtClean="0">
              <a:solidFill>
                <a:schemeClr val="bg1"/>
              </a:solidFill>
              <a:latin typeface="標楷體" pitchFamily="65" charset="-120"/>
              <a:ea typeface="標楷體" pitchFamily="65" charset="-120"/>
            </a:rPr>
            <a:t>秘密性</a:t>
          </a:r>
          <a:r>
            <a:rPr lang="en-US" altLang="zh-TW" sz="2000" dirty="0" smtClean="0">
              <a:solidFill>
                <a:schemeClr val="bg1"/>
              </a:solidFill>
              <a:latin typeface="標楷體" pitchFamily="65" charset="-120"/>
              <a:ea typeface="標楷體" pitchFamily="65" charset="-120"/>
            </a:rPr>
            <a:t>secrecy</a:t>
          </a:r>
          <a:endParaRPr lang="zh-TW" altLang="en-US" sz="2000" dirty="0">
            <a:solidFill>
              <a:schemeClr val="bg1"/>
            </a:solidFill>
            <a:latin typeface="標楷體" pitchFamily="65" charset="-120"/>
            <a:ea typeface="標楷體" pitchFamily="65" charset="-120"/>
          </a:endParaRPr>
        </a:p>
      </dgm:t>
    </dgm:pt>
    <dgm:pt modelId="{E23071DC-AA4C-4ABE-B107-689218BCD93D}" type="parTrans" cxnId="{48E32B24-4A88-44A5-B276-CB622B95B78A}">
      <dgm:prSet/>
      <dgm:spPr/>
      <dgm:t>
        <a:bodyPr/>
        <a:lstStyle/>
        <a:p>
          <a:endParaRPr lang="zh-TW" altLang="en-US"/>
        </a:p>
      </dgm:t>
    </dgm:pt>
    <dgm:pt modelId="{CA118323-C818-46ED-837B-387B745D2B05}" type="sibTrans" cxnId="{48E32B24-4A88-44A5-B276-CB622B95B78A}">
      <dgm:prSet/>
      <dgm:spPr/>
      <dgm:t>
        <a:bodyPr/>
        <a:lstStyle/>
        <a:p>
          <a:endParaRPr lang="zh-TW" altLang="en-US"/>
        </a:p>
      </dgm:t>
    </dgm:pt>
    <dgm:pt modelId="{92E93E24-D566-4E12-9C8B-AE17CDAACAF4}" type="pres">
      <dgm:prSet presAssocID="{61925F49-CD55-4C5A-816B-2E01BE914C3D}" presName="Name0" presStyleCnt="0">
        <dgm:presLayoutVars>
          <dgm:chMax val="1"/>
          <dgm:dir/>
          <dgm:animLvl val="ctr"/>
          <dgm:resizeHandles val="exact"/>
        </dgm:presLayoutVars>
      </dgm:prSet>
      <dgm:spPr/>
      <dgm:t>
        <a:bodyPr/>
        <a:lstStyle/>
        <a:p>
          <a:endParaRPr lang="zh-TW" altLang="en-US"/>
        </a:p>
      </dgm:t>
    </dgm:pt>
    <dgm:pt modelId="{65446CED-E2B6-4740-BB8C-7A56926CCCA8}" type="pres">
      <dgm:prSet presAssocID="{36E9970E-B0AA-4E77-B8A5-05BDC9DFE297}" presName="centerShape" presStyleLbl="node0" presStyleIdx="0" presStyleCnt="1"/>
      <dgm:spPr/>
      <dgm:t>
        <a:bodyPr/>
        <a:lstStyle/>
        <a:p>
          <a:endParaRPr lang="zh-TW" altLang="en-US"/>
        </a:p>
      </dgm:t>
    </dgm:pt>
    <dgm:pt modelId="{B0AA565B-CB97-4343-86F5-9974632DA0C6}" type="pres">
      <dgm:prSet presAssocID="{F74FC2AC-61AF-47A6-9785-0C7722733BD2}" presName="parTrans" presStyleLbl="sibTrans2D1" presStyleIdx="0" presStyleCnt="4" custAng="10171894" custScaleX="208169" custLinFactNeighborX="8343" custLinFactNeighborY="-8457"/>
      <dgm:spPr/>
      <dgm:t>
        <a:bodyPr/>
        <a:lstStyle/>
        <a:p>
          <a:endParaRPr lang="zh-TW" altLang="en-US"/>
        </a:p>
      </dgm:t>
    </dgm:pt>
    <dgm:pt modelId="{8BD025B7-1EE7-49D0-8C11-69182C50BAE0}" type="pres">
      <dgm:prSet presAssocID="{F74FC2AC-61AF-47A6-9785-0C7722733BD2}" presName="connectorText" presStyleLbl="sibTrans2D1" presStyleIdx="0" presStyleCnt="4"/>
      <dgm:spPr/>
      <dgm:t>
        <a:bodyPr/>
        <a:lstStyle/>
        <a:p>
          <a:endParaRPr lang="zh-TW" altLang="en-US"/>
        </a:p>
      </dgm:t>
    </dgm:pt>
    <dgm:pt modelId="{2E90D0AA-60D0-4C52-97B4-E1CBFA124390}" type="pres">
      <dgm:prSet presAssocID="{BB649234-2AC8-4110-9946-9FA970A32740}" presName="node" presStyleLbl="node1" presStyleIdx="0" presStyleCnt="4" custScaleX="191232" custScaleY="74542" custRadScaleRad="105533" custRadScaleInc="123896">
        <dgm:presLayoutVars>
          <dgm:bulletEnabled val="1"/>
        </dgm:presLayoutVars>
      </dgm:prSet>
      <dgm:spPr/>
      <dgm:t>
        <a:bodyPr/>
        <a:lstStyle/>
        <a:p>
          <a:endParaRPr lang="zh-TW" altLang="en-US"/>
        </a:p>
      </dgm:t>
    </dgm:pt>
    <dgm:pt modelId="{F7CD9CC3-A372-4D6E-AE00-14A0003BF8E6}" type="pres">
      <dgm:prSet presAssocID="{BB60D685-858C-44D6-BA7D-D95D1A573812}" presName="parTrans" presStyleLbl="sibTrans2D1" presStyleIdx="1" presStyleCnt="4" custAng="11175720" custScaleX="314373" custLinFactNeighborX="83321" custLinFactNeighborY="-9551"/>
      <dgm:spPr/>
      <dgm:t>
        <a:bodyPr/>
        <a:lstStyle/>
        <a:p>
          <a:endParaRPr lang="zh-TW" altLang="en-US"/>
        </a:p>
      </dgm:t>
    </dgm:pt>
    <dgm:pt modelId="{2935FDC1-E938-4B0B-9483-C11500E7F31A}" type="pres">
      <dgm:prSet presAssocID="{BB60D685-858C-44D6-BA7D-D95D1A573812}" presName="connectorText" presStyleLbl="sibTrans2D1" presStyleIdx="1" presStyleCnt="4"/>
      <dgm:spPr/>
      <dgm:t>
        <a:bodyPr/>
        <a:lstStyle/>
        <a:p>
          <a:endParaRPr lang="zh-TW" altLang="en-US"/>
        </a:p>
      </dgm:t>
    </dgm:pt>
    <dgm:pt modelId="{7605E111-EEA4-4F48-AFD1-DB4D40BFF322}" type="pres">
      <dgm:prSet presAssocID="{4FCE0F74-E526-4370-BE64-9730173A6820}" presName="node" presStyleLbl="node1" presStyleIdx="1" presStyleCnt="4" custScaleX="178198" custScaleY="72417" custRadScaleRad="102186" custRadScaleInc="53028">
        <dgm:presLayoutVars>
          <dgm:bulletEnabled val="1"/>
        </dgm:presLayoutVars>
      </dgm:prSet>
      <dgm:spPr/>
      <dgm:t>
        <a:bodyPr/>
        <a:lstStyle/>
        <a:p>
          <a:endParaRPr lang="zh-TW" altLang="en-US"/>
        </a:p>
      </dgm:t>
    </dgm:pt>
    <dgm:pt modelId="{4A7DA5AF-A323-412C-8097-8C9C2CDE8396}" type="pres">
      <dgm:prSet presAssocID="{031C9151-8834-4A80-9AFD-49BECDC382B3}" presName="parTrans" presStyleLbl="sibTrans2D1" presStyleIdx="2" presStyleCnt="4" custAng="3959499" custFlipHor="1" custScaleX="356927" custLinFactNeighborX="-95273" custLinFactNeighborY="-21707"/>
      <dgm:spPr/>
      <dgm:t>
        <a:bodyPr/>
        <a:lstStyle/>
        <a:p>
          <a:endParaRPr lang="zh-TW" altLang="en-US"/>
        </a:p>
      </dgm:t>
    </dgm:pt>
    <dgm:pt modelId="{70121D79-80F1-4ACE-9401-41FA7690BB36}" type="pres">
      <dgm:prSet presAssocID="{031C9151-8834-4A80-9AFD-49BECDC382B3}" presName="connectorText" presStyleLbl="sibTrans2D1" presStyleIdx="2" presStyleCnt="4"/>
      <dgm:spPr/>
      <dgm:t>
        <a:bodyPr/>
        <a:lstStyle/>
        <a:p>
          <a:endParaRPr lang="zh-TW" altLang="en-US"/>
        </a:p>
      </dgm:t>
    </dgm:pt>
    <dgm:pt modelId="{0F10F8FA-487A-4A1D-AF95-9598C174F9E3}" type="pres">
      <dgm:prSet presAssocID="{0E6A7728-837C-4757-A074-A86D2587C7AB}" presName="node" presStyleLbl="node1" presStyleIdx="2" presStyleCnt="4" custScaleX="184027" custScaleY="69774" custRadScaleRad="99577" custRadScaleInc="141699">
        <dgm:presLayoutVars>
          <dgm:bulletEnabled val="1"/>
        </dgm:presLayoutVars>
      </dgm:prSet>
      <dgm:spPr/>
      <dgm:t>
        <a:bodyPr/>
        <a:lstStyle/>
        <a:p>
          <a:endParaRPr lang="zh-TW" altLang="en-US"/>
        </a:p>
      </dgm:t>
    </dgm:pt>
    <dgm:pt modelId="{11729853-5499-421D-AF03-B0F396239DDD}" type="pres">
      <dgm:prSet presAssocID="{E23071DC-AA4C-4ABE-B107-689218BCD93D}" presName="parTrans" presStyleLbl="sibTrans2D1" presStyleIdx="3" presStyleCnt="4" custAng="10972423" custScaleX="254874" custLinFactNeighborX="-41521" custLinFactNeighborY="-4259"/>
      <dgm:spPr/>
      <dgm:t>
        <a:bodyPr/>
        <a:lstStyle/>
        <a:p>
          <a:endParaRPr lang="zh-TW" altLang="en-US"/>
        </a:p>
      </dgm:t>
    </dgm:pt>
    <dgm:pt modelId="{60E9B3AB-000E-4DFF-9CDC-3E6D6E4EBF83}" type="pres">
      <dgm:prSet presAssocID="{E23071DC-AA4C-4ABE-B107-689218BCD93D}" presName="connectorText" presStyleLbl="sibTrans2D1" presStyleIdx="3" presStyleCnt="4"/>
      <dgm:spPr/>
      <dgm:t>
        <a:bodyPr/>
        <a:lstStyle/>
        <a:p>
          <a:endParaRPr lang="zh-TW" altLang="en-US"/>
        </a:p>
      </dgm:t>
    </dgm:pt>
    <dgm:pt modelId="{2600C95E-88FD-4DD4-8D76-CFDABB54A600}" type="pres">
      <dgm:prSet presAssocID="{08FD5187-78AB-45C9-9018-FC8F8E305C86}" presName="node" presStyleLbl="node1" presStyleIdx="3" presStyleCnt="4" custScaleX="173887" custScaleY="70031" custRadScaleRad="100138" custRadScaleInc="77686">
        <dgm:presLayoutVars>
          <dgm:bulletEnabled val="1"/>
        </dgm:presLayoutVars>
      </dgm:prSet>
      <dgm:spPr/>
      <dgm:t>
        <a:bodyPr/>
        <a:lstStyle/>
        <a:p>
          <a:endParaRPr lang="zh-TW" altLang="en-US"/>
        </a:p>
      </dgm:t>
    </dgm:pt>
  </dgm:ptLst>
  <dgm:cxnLst>
    <dgm:cxn modelId="{1823B1A8-A841-419D-8093-668618863E26}" srcId="{36E9970E-B0AA-4E77-B8A5-05BDC9DFE297}" destId="{BB649234-2AC8-4110-9946-9FA970A32740}" srcOrd="0" destOrd="0" parTransId="{F74FC2AC-61AF-47A6-9785-0C7722733BD2}" sibTransId="{548F4A30-3A93-4993-B4BF-C59A8E8E4DFC}"/>
    <dgm:cxn modelId="{F9B1F283-731B-428B-B795-70A8E3E634A7}" type="presOf" srcId="{BB60D685-858C-44D6-BA7D-D95D1A573812}" destId="{F7CD9CC3-A372-4D6E-AE00-14A0003BF8E6}" srcOrd="0" destOrd="0" presId="urn:microsoft.com/office/officeart/2005/8/layout/radial5"/>
    <dgm:cxn modelId="{48E32B24-4A88-44A5-B276-CB622B95B78A}" srcId="{36E9970E-B0AA-4E77-B8A5-05BDC9DFE297}" destId="{08FD5187-78AB-45C9-9018-FC8F8E305C86}" srcOrd="3" destOrd="0" parTransId="{E23071DC-AA4C-4ABE-B107-689218BCD93D}" sibTransId="{CA118323-C818-46ED-837B-387B745D2B05}"/>
    <dgm:cxn modelId="{3982F8DA-B102-4E38-AA3F-D1FDA3A53815}" type="presOf" srcId="{031C9151-8834-4A80-9AFD-49BECDC382B3}" destId="{70121D79-80F1-4ACE-9401-41FA7690BB36}" srcOrd="1" destOrd="0" presId="urn:microsoft.com/office/officeart/2005/8/layout/radial5"/>
    <dgm:cxn modelId="{B487FC07-8715-492B-81A6-861E39582AA4}" type="presOf" srcId="{4FCE0F74-E526-4370-BE64-9730173A6820}" destId="{7605E111-EEA4-4F48-AFD1-DB4D40BFF322}" srcOrd="0" destOrd="0" presId="urn:microsoft.com/office/officeart/2005/8/layout/radial5"/>
    <dgm:cxn modelId="{B87A1A67-6197-4774-B6F3-D59437E4A32A}" type="presOf" srcId="{36E9970E-B0AA-4E77-B8A5-05BDC9DFE297}" destId="{65446CED-E2B6-4740-BB8C-7A56926CCCA8}" srcOrd="0" destOrd="0" presId="urn:microsoft.com/office/officeart/2005/8/layout/radial5"/>
    <dgm:cxn modelId="{C3F25C13-BD3D-4346-8B0B-F3625B3403A0}" type="presOf" srcId="{08FD5187-78AB-45C9-9018-FC8F8E305C86}" destId="{2600C95E-88FD-4DD4-8D76-CFDABB54A600}" srcOrd="0" destOrd="0" presId="urn:microsoft.com/office/officeart/2005/8/layout/radial5"/>
    <dgm:cxn modelId="{CC2D2C59-02F9-4E17-B983-9D8540FD1396}" srcId="{36E9970E-B0AA-4E77-B8A5-05BDC9DFE297}" destId="{4FCE0F74-E526-4370-BE64-9730173A6820}" srcOrd="1" destOrd="0" parTransId="{BB60D685-858C-44D6-BA7D-D95D1A573812}" sibTransId="{D3C950FC-0AE4-4CDC-A11F-124FB7C21AF8}"/>
    <dgm:cxn modelId="{B4CFE81D-35FD-48C3-8F37-A9D60F16916F}" type="presOf" srcId="{BB649234-2AC8-4110-9946-9FA970A32740}" destId="{2E90D0AA-60D0-4C52-97B4-E1CBFA124390}" srcOrd="0" destOrd="0" presId="urn:microsoft.com/office/officeart/2005/8/layout/radial5"/>
    <dgm:cxn modelId="{FB6ED0E0-A37C-4F08-BCCE-2F58E97F56FF}" type="presOf" srcId="{BB60D685-858C-44D6-BA7D-D95D1A573812}" destId="{2935FDC1-E938-4B0B-9483-C11500E7F31A}" srcOrd="1" destOrd="0" presId="urn:microsoft.com/office/officeart/2005/8/layout/radial5"/>
    <dgm:cxn modelId="{FF132706-7BE2-4814-A585-DFA38AE5BF38}" type="presOf" srcId="{F74FC2AC-61AF-47A6-9785-0C7722733BD2}" destId="{8BD025B7-1EE7-49D0-8C11-69182C50BAE0}" srcOrd="1" destOrd="0" presId="urn:microsoft.com/office/officeart/2005/8/layout/radial5"/>
    <dgm:cxn modelId="{A02BA031-2C8A-4D68-A82E-0EA4937B5435}" type="presOf" srcId="{F74FC2AC-61AF-47A6-9785-0C7722733BD2}" destId="{B0AA565B-CB97-4343-86F5-9974632DA0C6}" srcOrd="0" destOrd="0" presId="urn:microsoft.com/office/officeart/2005/8/layout/radial5"/>
    <dgm:cxn modelId="{AB18AD7F-9599-45E8-BE53-C39299D49679}" type="presOf" srcId="{61925F49-CD55-4C5A-816B-2E01BE914C3D}" destId="{92E93E24-D566-4E12-9C8B-AE17CDAACAF4}" srcOrd="0" destOrd="0" presId="urn:microsoft.com/office/officeart/2005/8/layout/radial5"/>
    <dgm:cxn modelId="{7939BBEF-BE99-4812-977F-742CF7BF75ED}" type="presOf" srcId="{E23071DC-AA4C-4ABE-B107-689218BCD93D}" destId="{60E9B3AB-000E-4DFF-9CDC-3E6D6E4EBF83}" srcOrd="1" destOrd="0" presId="urn:microsoft.com/office/officeart/2005/8/layout/radial5"/>
    <dgm:cxn modelId="{840C4F6E-E1C6-4AD5-8B55-014D4E26AAD8}" srcId="{36E9970E-B0AA-4E77-B8A5-05BDC9DFE297}" destId="{0E6A7728-837C-4757-A074-A86D2587C7AB}" srcOrd="2" destOrd="0" parTransId="{031C9151-8834-4A80-9AFD-49BECDC382B3}" sibTransId="{7295B99E-EC7C-4456-AFFD-824FFDBBF694}"/>
    <dgm:cxn modelId="{E6DF9337-12ED-4123-94BF-5DE8C681F7E8}" srcId="{61925F49-CD55-4C5A-816B-2E01BE914C3D}" destId="{36E9970E-B0AA-4E77-B8A5-05BDC9DFE297}" srcOrd="0" destOrd="0" parTransId="{05BE5C3F-6919-4A15-B997-2F5BF2797D15}" sibTransId="{0489DB68-F7CF-4638-A003-DEC86DCDCB37}"/>
    <dgm:cxn modelId="{5D1A7A3C-707A-4799-A48A-ED0321E2052B}" type="presOf" srcId="{E23071DC-AA4C-4ABE-B107-689218BCD93D}" destId="{11729853-5499-421D-AF03-B0F396239DDD}" srcOrd="0" destOrd="0" presId="urn:microsoft.com/office/officeart/2005/8/layout/radial5"/>
    <dgm:cxn modelId="{FC528411-E02D-4BF6-BC2C-86C98CBB907F}" type="presOf" srcId="{031C9151-8834-4A80-9AFD-49BECDC382B3}" destId="{4A7DA5AF-A323-412C-8097-8C9C2CDE8396}" srcOrd="0" destOrd="0" presId="urn:microsoft.com/office/officeart/2005/8/layout/radial5"/>
    <dgm:cxn modelId="{C9F4A797-A76A-4B4F-9D7F-5B5887601D8C}" type="presOf" srcId="{0E6A7728-837C-4757-A074-A86D2587C7AB}" destId="{0F10F8FA-487A-4A1D-AF95-9598C174F9E3}" srcOrd="0" destOrd="0" presId="urn:microsoft.com/office/officeart/2005/8/layout/radial5"/>
    <dgm:cxn modelId="{FC1DB787-282D-48D6-932D-D1D23EE87413}" type="presParOf" srcId="{92E93E24-D566-4E12-9C8B-AE17CDAACAF4}" destId="{65446CED-E2B6-4740-BB8C-7A56926CCCA8}" srcOrd="0" destOrd="0" presId="urn:microsoft.com/office/officeart/2005/8/layout/radial5"/>
    <dgm:cxn modelId="{76534F93-6E91-4C46-BEAC-925C3809915A}" type="presParOf" srcId="{92E93E24-D566-4E12-9C8B-AE17CDAACAF4}" destId="{B0AA565B-CB97-4343-86F5-9974632DA0C6}" srcOrd="1" destOrd="0" presId="urn:microsoft.com/office/officeart/2005/8/layout/radial5"/>
    <dgm:cxn modelId="{14425B9C-FDC4-4012-847B-60F5803C40C8}" type="presParOf" srcId="{B0AA565B-CB97-4343-86F5-9974632DA0C6}" destId="{8BD025B7-1EE7-49D0-8C11-69182C50BAE0}" srcOrd="0" destOrd="0" presId="urn:microsoft.com/office/officeart/2005/8/layout/radial5"/>
    <dgm:cxn modelId="{3DAF6760-A47C-49C5-AD62-BE208196593A}" type="presParOf" srcId="{92E93E24-D566-4E12-9C8B-AE17CDAACAF4}" destId="{2E90D0AA-60D0-4C52-97B4-E1CBFA124390}" srcOrd="2" destOrd="0" presId="urn:microsoft.com/office/officeart/2005/8/layout/radial5"/>
    <dgm:cxn modelId="{9BE98426-7A06-4779-B467-66E06BCF6310}" type="presParOf" srcId="{92E93E24-D566-4E12-9C8B-AE17CDAACAF4}" destId="{F7CD9CC3-A372-4D6E-AE00-14A0003BF8E6}" srcOrd="3" destOrd="0" presId="urn:microsoft.com/office/officeart/2005/8/layout/radial5"/>
    <dgm:cxn modelId="{B3E64C10-67E4-444E-BD9C-6E78A2152D53}" type="presParOf" srcId="{F7CD9CC3-A372-4D6E-AE00-14A0003BF8E6}" destId="{2935FDC1-E938-4B0B-9483-C11500E7F31A}" srcOrd="0" destOrd="0" presId="urn:microsoft.com/office/officeart/2005/8/layout/radial5"/>
    <dgm:cxn modelId="{7E460710-0DC2-4D5E-862F-BD84A6DFB183}" type="presParOf" srcId="{92E93E24-D566-4E12-9C8B-AE17CDAACAF4}" destId="{7605E111-EEA4-4F48-AFD1-DB4D40BFF322}" srcOrd="4" destOrd="0" presId="urn:microsoft.com/office/officeart/2005/8/layout/radial5"/>
    <dgm:cxn modelId="{6C719E75-E014-423E-8C9C-7E0DA5E1F0EA}" type="presParOf" srcId="{92E93E24-D566-4E12-9C8B-AE17CDAACAF4}" destId="{4A7DA5AF-A323-412C-8097-8C9C2CDE8396}" srcOrd="5" destOrd="0" presId="urn:microsoft.com/office/officeart/2005/8/layout/radial5"/>
    <dgm:cxn modelId="{418C015F-EBE5-4249-A273-0AF4DFDBFA03}" type="presParOf" srcId="{4A7DA5AF-A323-412C-8097-8C9C2CDE8396}" destId="{70121D79-80F1-4ACE-9401-41FA7690BB36}" srcOrd="0" destOrd="0" presId="urn:microsoft.com/office/officeart/2005/8/layout/radial5"/>
    <dgm:cxn modelId="{94BA4F83-3F76-4D2A-B34F-850CEC48C45E}" type="presParOf" srcId="{92E93E24-D566-4E12-9C8B-AE17CDAACAF4}" destId="{0F10F8FA-487A-4A1D-AF95-9598C174F9E3}" srcOrd="6" destOrd="0" presId="urn:microsoft.com/office/officeart/2005/8/layout/radial5"/>
    <dgm:cxn modelId="{11BFCBB6-77BD-465D-956D-F02B59E7646D}" type="presParOf" srcId="{92E93E24-D566-4E12-9C8B-AE17CDAACAF4}" destId="{11729853-5499-421D-AF03-B0F396239DDD}" srcOrd="7" destOrd="0" presId="urn:microsoft.com/office/officeart/2005/8/layout/radial5"/>
    <dgm:cxn modelId="{36CF1FBA-5D41-49DB-A94E-496322C45CCD}" type="presParOf" srcId="{11729853-5499-421D-AF03-B0F396239DDD}" destId="{60E9B3AB-000E-4DFF-9CDC-3E6D6E4EBF83}" srcOrd="0" destOrd="0" presId="urn:microsoft.com/office/officeart/2005/8/layout/radial5"/>
    <dgm:cxn modelId="{29F419BB-B7D7-4B6B-A5F2-216157230519}" type="presParOf" srcId="{92E93E24-D566-4E12-9C8B-AE17CDAACAF4}" destId="{2600C95E-88FD-4DD4-8D76-CFDABB54A600}" srcOrd="8"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8C90B3-4EF6-4328-852E-80B3D749A09E}">
      <dsp:nvSpPr>
        <dsp:cNvPr id="0" name=""/>
        <dsp:cNvSpPr/>
      </dsp:nvSpPr>
      <dsp:spPr>
        <a:xfrm rot="5400000">
          <a:off x="4254719" y="-1767991"/>
          <a:ext cx="598133" cy="4285916"/>
        </a:xfrm>
        <a:prstGeom prst="round2SameRect">
          <a:avLst/>
        </a:prstGeom>
        <a:solidFill>
          <a:schemeClr val="accent1"/>
        </a:solidFill>
        <a:ln w="10000" cap="flat" cmpd="sng" algn="ctr">
          <a:solidFill>
            <a:schemeClr val="accent1"/>
          </a:solidFill>
          <a:prstDash val="solid"/>
        </a:ln>
        <a:effectLst>
          <a:outerShdw blurRad="38100" dist="30000" dir="5400000" rotWithShape="0">
            <a:srgbClr val="000000">
              <a:alpha val="4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zh-TW" altLang="en-US" sz="1700" kern="1200" dirty="0" smtClean="0">
              <a:solidFill>
                <a:schemeClr val="tx1"/>
              </a:solidFill>
            </a:rPr>
            <a:t>非一般涉及該類資訊之人所知）</a:t>
          </a:r>
          <a:endParaRPr lang="zh-TW" altLang="en-US" sz="1700" kern="1200" dirty="0">
            <a:solidFill>
              <a:schemeClr val="tx1"/>
            </a:solidFill>
          </a:endParaRPr>
        </a:p>
      </dsp:txBody>
      <dsp:txXfrm rot="5400000">
        <a:off x="4254719" y="-1767991"/>
        <a:ext cx="598133" cy="4285916"/>
      </dsp:txXfrm>
    </dsp:sp>
    <dsp:sp modelId="{EDA0B139-4A02-43BF-863C-CB6AC9C172DC}">
      <dsp:nvSpPr>
        <dsp:cNvPr id="0" name=""/>
        <dsp:cNvSpPr/>
      </dsp:nvSpPr>
      <dsp:spPr>
        <a:xfrm>
          <a:off x="0" y="1132"/>
          <a:ext cx="2410827" cy="747666"/>
        </a:xfrm>
        <a:prstGeom prst="roundRect">
          <a:avLst/>
        </a:prstGeom>
        <a:solidFill>
          <a:schemeClr val="accent5"/>
        </a:solidFill>
        <a:ln w="47625" cap="flat" cmpd="dbl" algn="ctr">
          <a:solidFill>
            <a:schemeClr val="lt1"/>
          </a:solidFill>
          <a:prstDash val="solid"/>
        </a:ln>
        <a:effectLst>
          <a:outerShdw blurRad="38100" dist="30000" dir="5400000" rotWithShape="0">
            <a:srgbClr val="000000">
              <a:alpha val="4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80010" tIns="40005" rIns="80010" bIns="40005" numCol="1" spcCol="1270" anchor="ctr" anchorCtr="0">
          <a:noAutofit/>
        </a:bodyPr>
        <a:lstStyle/>
        <a:p>
          <a:pPr lvl="0" algn="l" defTabSz="933450">
            <a:lnSpc>
              <a:spcPct val="90000"/>
            </a:lnSpc>
            <a:spcBef>
              <a:spcPct val="0"/>
            </a:spcBef>
            <a:spcAft>
              <a:spcPct val="35000"/>
            </a:spcAft>
          </a:pPr>
          <a:r>
            <a:rPr lang="zh-TW" altLang="en-US" sz="2100" b="1" kern="1200" dirty="0" smtClean="0">
              <a:solidFill>
                <a:schemeClr val="tx1"/>
              </a:solidFill>
            </a:rPr>
            <a:t>一、秘密性</a:t>
          </a:r>
          <a:endParaRPr lang="zh-TW" altLang="en-US" sz="2100" b="1" kern="1200" dirty="0">
            <a:solidFill>
              <a:schemeClr val="tx1"/>
            </a:solidFill>
          </a:endParaRPr>
        </a:p>
      </dsp:txBody>
      <dsp:txXfrm>
        <a:off x="0" y="1132"/>
        <a:ext cx="2410827" cy="747666"/>
      </dsp:txXfrm>
    </dsp:sp>
    <dsp:sp modelId="{FAB9CA64-2BCF-4D01-848F-EDA1A43882D0}">
      <dsp:nvSpPr>
        <dsp:cNvPr id="0" name=""/>
        <dsp:cNvSpPr/>
      </dsp:nvSpPr>
      <dsp:spPr>
        <a:xfrm rot="5400000">
          <a:off x="4254719" y="-982942"/>
          <a:ext cx="598133" cy="4285916"/>
        </a:xfrm>
        <a:prstGeom prst="round2SameRect">
          <a:avLst/>
        </a:prstGeom>
        <a:solidFill>
          <a:schemeClr val="accent1"/>
        </a:solidFill>
        <a:ln w="10000" cap="flat" cmpd="sng" algn="ctr">
          <a:solidFill>
            <a:schemeClr val="accent1"/>
          </a:solidFill>
          <a:prstDash val="solid"/>
        </a:ln>
        <a:effectLst>
          <a:outerShdw blurRad="38100" dist="30000" dir="5400000" rotWithShape="0">
            <a:srgbClr val="000000">
              <a:alpha val="4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zh-TW" altLang="en-US" sz="1700" kern="1200" dirty="0" smtClean="0">
              <a:solidFill>
                <a:schemeClr val="tx1"/>
              </a:solidFill>
            </a:rPr>
            <a:t>因其秘密性而具有實際或潛在之經濟價值</a:t>
          </a:r>
          <a:endParaRPr lang="zh-TW" altLang="en-US" sz="1700" kern="1200" dirty="0">
            <a:solidFill>
              <a:schemeClr val="tx1"/>
            </a:solidFill>
          </a:endParaRPr>
        </a:p>
      </dsp:txBody>
      <dsp:txXfrm rot="5400000">
        <a:off x="4254719" y="-982942"/>
        <a:ext cx="598133" cy="4285916"/>
      </dsp:txXfrm>
    </dsp:sp>
    <dsp:sp modelId="{AD732FC2-41F1-43DF-8ADC-DE844A49D350}">
      <dsp:nvSpPr>
        <dsp:cNvPr id="0" name=""/>
        <dsp:cNvSpPr/>
      </dsp:nvSpPr>
      <dsp:spPr>
        <a:xfrm>
          <a:off x="0" y="786182"/>
          <a:ext cx="2410827" cy="747666"/>
        </a:xfrm>
        <a:prstGeom prst="roundRect">
          <a:avLst/>
        </a:prstGeom>
        <a:solidFill>
          <a:schemeClr val="accent5"/>
        </a:solidFill>
        <a:ln w="47625" cap="flat" cmpd="dbl" algn="ctr">
          <a:solidFill>
            <a:schemeClr val="lt1"/>
          </a:solidFill>
          <a:prstDash val="solid"/>
        </a:ln>
        <a:effectLst>
          <a:outerShdw blurRad="38100" dist="30000" dir="5400000" rotWithShape="0">
            <a:srgbClr val="000000">
              <a:alpha val="4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80010" tIns="40005" rIns="80010" bIns="40005" numCol="1" spcCol="1270" anchor="ctr" anchorCtr="0">
          <a:noAutofit/>
        </a:bodyPr>
        <a:lstStyle/>
        <a:p>
          <a:pPr lvl="0" algn="l" defTabSz="933450">
            <a:lnSpc>
              <a:spcPct val="90000"/>
            </a:lnSpc>
            <a:spcBef>
              <a:spcPct val="0"/>
            </a:spcBef>
            <a:spcAft>
              <a:spcPct val="35000"/>
            </a:spcAft>
          </a:pPr>
          <a:r>
            <a:rPr lang="zh-TW" altLang="en-US" sz="2100" b="1" kern="1200" dirty="0" smtClean="0">
              <a:solidFill>
                <a:schemeClr val="tx1"/>
              </a:solidFill>
            </a:rPr>
            <a:t>二、價值性</a:t>
          </a:r>
          <a:endParaRPr lang="zh-TW" altLang="en-US" sz="2100" b="1" kern="1200" dirty="0">
            <a:solidFill>
              <a:schemeClr val="tx1"/>
            </a:solidFill>
          </a:endParaRPr>
        </a:p>
      </dsp:txBody>
      <dsp:txXfrm>
        <a:off x="0" y="786182"/>
        <a:ext cx="2410827" cy="747666"/>
      </dsp:txXfrm>
    </dsp:sp>
    <dsp:sp modelId="{0A442AC2-4274-4763-B9B3-58D64D61CD08}">
      <dsp:nvSpPr>
        <dsp:cNvPr id="0" name=""/>
        <dsp:cNvSpPr/>
      </dsp:nvSpPr>
      <dsp:spPr>
        <a:xfrm rot="5400000">
          <a:off x="4254719" y="-197892"/>
          <a:ext cx="598133" cy="4285916"/>
        </a:xfrm>
        <a:prstGeom prst="round2SameRect">
          <a:avLst/>
        </a:prstGeom>
        <a:solidFill>
          <a:schemeClr val="accent1"/>
        </a:solidFill>
        <a:ln w="10000" cap="flat" cmpd="sng" algn="ctr">
          <a:solidFill>
            <a:schemeClr val="accent1"/>
          </a:solidFill>
          <a:prstDash val="solid"/>
        </a:ln>
        <a:effectLst>
          <a:outerShdw blurRad="38100" dist="30000" dir="5400000" rotWithShape="0">
            <a:srgbClr val="000000">
              <a:alpha val="4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zh-TW" altLang="en-US" sz="1700" kern="1200" dirty="0" smtClean="0">
              <a:solidFill>
                <a:schemeClr val="tx1"/>
              </a:solidFill>
            </a:rPr>
            <a:t>所有人已採取合理之保密措施。</a:t>
          </a:r>
          <a:endParaRPr lang="zh-TW" altLang="en-US" sz="1700" kern="1200" dirty="0">
            <a:solidFill>
              <a:schemeClr val="tx1"/>
            </a:solidFill>
          </a:endParaRPr>
        </a:p>
      </dsp:txBody>
      <dsp:txXfrm rot="5400000">
        <a:off x="4254719" y="-197892"/>
        <a:ext cx="598133" cy="4285916"/>
      </dsp:txXfrm>
    </dsp:sp>
    <dsp:sp modelId="{152C3625-02AA-40C4-B298-74D4437E483E}">
      <dsp:nvSpPr>
        <dsp:cNvPr id="0" name=""/>
        <dsp:cNvSpPr/>
      </dsp:nvSpPr>
      <dsp:spPr>
        <a:xfrm>
          <a:off x="0" y="1571232"/>
          <a:ext cx="2410827" cy="747666"/>
        </a:xfrm>
        <a:prstGeom prst="roundRect">
          <a:avLst/>
        </a:prstGeom>
        <a:solidFill>
          <a:schemeClr val="accent5"/>
        </a:solidFill>
        <a:ln w="47625" cap="flat" cmpd="dbl" algn="ctr">
          <a:solidFill>
            <a:schemeClr val="lt1"/>
          </a:solidFill>
          <a:prstDash val="solid"/>
        </a:ln>
        <a:effectLst>
          <a:outerShdw blurRad="38100" dist="30000" dir="5400000" rotWithShape="0">
            <a:srgbClr val="000000">
              <a:alpha val="45000"/>
            </a:srgbClr>
          </a:outerShdw>
        </a:effectLst>
      </dsp:spPr>
      <dsp:style>
        <a:lnRef idx="3">
          <a:schemeClr val="lt1"/>
        </a:lnRef>
        <a:fillRef idx="1">
          <a:schemeClr val="accent5"/>
        </a:fillRef>
        <a:effectRef idx="1">
          <a:schemeClr val="accent5"/>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zh-TW" altLang="en-US" sz="2100" b="1" kern="1200" dirty="0" smtClean="0">
              <a:solidFill>
                <a:schemeClr val="tx1"/>
              </a:solidFill>
            </a:rPr>
            <a:t>三、合理保密措施</a:t>
          </a:r>
          <a:endParaRPr lang="zh-TW" altLang="en-US" sz="2100" b="1" kern="1200" dirty="0">
            <a:solidFill>
              <a:schemeClr val="tx1"/>
            </a:solidFill>
          </a:endParaRPr>
        </a:p>
      </dsp:txBody>
      <dsp:txXfrm>
        <a:off x="0" y="1571232"/>
        <a:ext cx="2410827" cy="74766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446CED-E2B6-4740-BB8C-7A56926CCCA8}">
      <dsp:nvSpPr>
        <dsp:cNvPr id="0" name=""/>
        <dsp:cNvSpPr/>
      </dsp:nvSpPr>
      <dsp:spPr>
        <a:xfrm>
          <a:off x="3184548" y="2100654"/>
          <a:ext cx="1233143" cy="1233143"/>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zh-TW" altLang="en-US" sz="2600" kern="1200" smtClean="0"/>
            <a:t>營業 秘密</a:t>
          </a:r>
          <a:endParaRPr lang="zh-TW" altLang="en-US" sz="2600" kern="1200" dirty="0"/>
        </a:p>
      </dsp:txBody>
      <dsp:txXfrm>
        <a:off x="3184548" y="2100654"/>
        <a:ext cx="1233143" cy="1233143"/>
      </dsp:txXfrm>
    </dsp:sp>
    <dsp:sp modelId="{B0AA565B-CB97-4343-86F5-9974632DA0C6}">
      <dsp:nvSpPr>
        <dsp:cNvPr id="0" name=""/>
        <dsp:cNvSpPr/>
      </dsp:nvSpPr>
      <dsp:spPr>
        <a:xfrm rot="8117086">
          <a:off x="4240075" y="1906821"/>
          <a:ext cx="732454" cy="48279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TW" altLang="en-US" sz="1500" kern="1200"/>
        </a:p>
      </dsp:txBody>
      <dsp:txXfrm rot="8117086">
        <a:off x="4240075" y="1906821"/>
        <a:ext cx="732454" cy="482792"/>
      </dsp:txXfrm>
    </dsp:sp>
    <dsp:sp modelId="{2E90D0AA-60D0-4C52-97B4-E1CBFA124390}">
      <dsp:nvSpPr>
        <dsp:cNvPr id="0" name=""/>
        <dsp:cNvSpPr/>
      </dsp:nvSpPr>
      <dsp:spPr>
        <a:xfrm>
          <a:off x="4176471" y="1008117"/>
          <a:ext cx="2715452" cy="1058480"/>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tx1"/>
              </a:solidFill>
              <a:latin typeface="標楷體" pitchFamily="65" charset="-120"/>
              <a:ea typeface="標楷體" pitchFamily="65" charset="-120"/>
            </a:rPr>
            <a:t>資訊</a:t>
          </a:r>
          <a:r>
            <a:rPr lang="en-US" altLang="zh-TW" sz="2000" kern="1200" dirty="0" smtClean="0">
              <a:solidFill>
                <a:schemeClr val="tx1"/>
              </a:solidFill>
              <a:latin typeface="標楷體" pitchFamily="65" charset="-120"/>
              <a:ea typeface="標楷體" pitchFamily="65" charset="-120"/>
            </a:rPr>
            <a:t>information</a:t>
          </a:r>
          <a:endParaRPr lang="zh-TW" altLang="en-US" sz="2000" kern="1200" dirty="0">
            <a:solidFill>
              <a:schemeClr val="tx1"/>
            </a:solidFill>
            <a:latin typeface="標楷體" pitchFamily="65" charset="-120"/>
            <a:ea typeface="標楷體" pitchFamily="65" charset="-120"/>
          </a:endParaRPr>
        </a:p>
      </dsp:txBody>
      <dsp:txXfrm>
        <a:off x="4176471" y="1008117"/>
        <a:ext cx="2715452" cy="1058480"/>
      </dsp:txXfrm>
    </dsp:sp>
    <dsp:sp modelId="{F7CD9CC3-A372-4D6E-AE00-14A0003BF8E6}">
      <dsp:nvSpPr>
        <dsp:cNvPr id="0" name=""/>
        <dsp:cNvSpPr/>
      </dsp:nvSpPr>
      <dsp:spPr>
        <a:xfrm rot="12607476">
          <a:off x="4389845" y="2772850"/>
          <a:ext cx="795721" cy="48279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TW" altLang="en-US" sz="1500" kern="1200"/>
        </a:p>
      </dsp:txBody>
      <dsp:txXfrm rot="12607476">
        <a:off x="4389845" y="2772850"/>
        <a:ext cx="795721" cy="482792"/>
      </dsp:txXfrm>
    </dsp:sp>
    <dsp:sp modelId="{7605E111-EEA4-4F48-AFD1-DB4D40BFF322}">
      <dsp:nvSpPr>
        <dsp:cNvPr id="0" name=""/>
        <dsp:cNvSpPr/>
      </dsp:nvSpPr>
      <dsp:spPr>
        <a:xfrm>
          <a:off x="4392484" y="3024334"/>
          <a:ext cx="2530372" cy="1028305"/>
        </a:xfrm>
        <a:prstGeom prst="ellipse">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zh-TW" altLang="en-US" sz="1500" kern="1200" dirty="0" smtClean="0">
              <a:latin typeface="標楷體" pitchFamily="65" charset="-120"/>
              <a:ea typeface="標楷體" pitchFamily="65" charset="-120"/>
            </a:rPr>
            <a:t>合理保密措施</a:t>
          </a:r>
          <a:r>
            <a:rPr lang="en-US" altLang="zh-TW" sz="1500" kern="1200" dirty="0" smtClean="0">
              <a:latin typeface="標楷體" pitchFamily="65" charset="-120"/>
              <a:ea typeface="標楷體" pitchFamily="65" charset="-120"/>
            </a:rPr>
            <a:t>efforts to maintain secrecy</a:t>
          </a:r>
          <a:endParaRPr lang="zh-TW" altLang="en-US" sz="1500" kern="1200" dirty="0">
            <a:latin typeface="標楷體" pitchFamily="65" charset="-120"/>
            <a:ea typeface="標楷體" pitchFamily="65" charset="-120"/>
          </a:endParaRPr>
        </a:p>
      </dsp:txBody>
      <dsp:txXfrm>
        <a:off x="4392484" y="3024334"/>
        <a:ext cx="2530372" cy="1028305"/>
      </dsp:txXfrm>
    </dsp:sp>
    <dsp:sp modelId="{4A7DA5AF-A323-412C-8097-8C9C2CDE8396}">
      <dsp:nvSpPr>
        <dsp:cNvPr id="0" name=""/>
        <dsp:cNvSpPr/>
      </dsp:nvSpPr>
      <dsp:spPr>
        <a:xfrm rot="8414628" flipH="1">
          <a:off x="2355142" y="2745107"/>
          <a:ext cx="895702" cy="48279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TW" altLang="en-US" sz="1500" kern="1200"/>
        </a:p>
      </dsp:txBody>
      <dsp:txXfrm rot="8414628" flipH="1">
        <a:off x="2355142" y="2745107"/>
        <a:ext cx="895702" cy="482792"/>
      </dsp:txXfrm>
    </dsp:sp>
    <dsp:sp modelId="{0F10F8FA-487A-4A1D-AF95-9598C174F9E3}">
      <dsp:nvSpPr>
        <dsp:cNvPr id="0" name=""/>
        <dsp:cNvSpPr/>
      </dsp:nvSpPr>
      <dsp:spPr>
        <a:xfrm>
          <a:off x="720084" y="3096347"/>
          <a:ext cx="2613143" cy="990775"/>
        </a:xfrm>
        <a:prstGeom prst="ellipse">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altLang="en-US" sz="2000" kern="1200" dirty="0" smtClean="0">
              <a:latin typeface="標楷體" pitchFamily="65" charset="-120"/>
              <a:ea typeface="標楷體" pitchFamily="65" charset="-120"/>
            </a:rPr>
            <a:t>價值性</a:t>
          </a:r>
          <a:r>
            <a:rPr lang="en-US" altLang="zh-TW" sz="2000" kern="1200" dirty="0" smtClean="0">
              <a:latin typeface="標楷體" pitchFamily="65" charset="-120"/>
              <a:ea typeface="標楷體" pitchFamily="65" charset="-120"/>
            </a:rPr>
            <a:t>value </a:t>
          </a:r>
          <a:endParaRPr lang="zh-TW" altLang="en-US" sz="2000" kern="1200" dirty="0">
            <a:latin typeface="標楷體" pitchFamily="65" charset="-120"/>
            <a:ea typeface="標楷體" pitchFamily="65" charset="-120"/>
          </a:endParaRPr>
        </a:p>
      </dsp:txBody>
      <dsp:txXfrm>
        <a:off x="720084" y="3096347"/>
        <a:ext cx="2613143" cy="990775"/>
      </dsp:txXfrm>
    </dsp:sp>
    <dsp:sp modelId="{11729853-5499-421D-AF03-B0F396239DDD}">
      <dsp:nvSpPr>
        <dsp:cNvPr id="0" name=""/>
        <dsp:cNvSpPr/>
      </dsp:nvSpPr>
      <dsp:spPr>
        <a:xfrm rot="2269945">
          <a:off x="2492987" y="1929432"/>
          <a:ext cx="838740" cy="48279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TW" altLang="en-US" sz="1500" kern="1200"/>
        </a:p>
      </dsp:txBody>
      <dsp:txXfrm rot="2269945">
        <a:off x="2492987" y="1929432"/>
        <a:ext cx="838740" cy="482792"/>
      </dsp:txXfrm>
    </dsp:sp>
    <dsp:sp modelId="{2600C95E-88FD-4DD4-8D76-CFDABB54A600}">
      <dsp:nvSpPr>
        <dsp:cNvPr id="0" name=""/>
        <dsp:cNvSpPr/>
      </dsp:nvSpPr>
      <dsp:spPr>
        <a:xfrm>
          <a:off x="936098" y="1080115"/>
          <a:ext cx="2469157" cy="994424"/>
        </a:xfrm>
        <a:prstGeom prst="ellipse">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bg1"/>
              </a:solidFill>
              <a:latin typeface="標楷體" pitchFamily="65" charset="-120"/>
              <a:ea typeface="標楷體" pitchFamily="65" charset="-120"/>
            </a:rPr>
            <a:t>秘密性</a:t>
          </a:r>
          <a:r>
            <a:rPr lang="en-US" altLang="zh-TW" sz="2000" kern="1200" dirty="0" smtClean="0">
              <a:solidFill>
                <a:schemeClr val="bg1"/>
              </a:solidFill>
              <a:latin typeface="標楷體" pitchFamily="65" charset="-120"/>
              <a:ea typeface="標楷體" pitchFamily="65" charset="-120"/>
            </a:rPr>
            <a:t>secrecy</a:t>
          </a:r>
          <a:endParaRPr lang="zh-TW" altLang="en-US" sz="2000" kern="1200" dirty="0">
            <a:solidFill>
              <a:schemeClr val="bg1"/>
            </a:solidFill>
            <a:latin typeface="標楷體" pitchFamily="65" charset="-120"/>
            <a:ea typeface="標楷體" pitchFamily="65" charset="-120"/>
          </a:endParaRPr>
        </a:p>
      </dsp:txBody>
      <dsp:txXfrm>
        <a:off x="936098" y="1080115"/>
        <a:ext cx="2469157" cy="99442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A6D26D-8AA9-4BCB-B46A-D716D5FDC165}" type="datetimeFigureOut">
              <a:rPr lang="zh-TW" altLang="en-US" smtClean="0"/>
              <a:pPr/>
              <a:t>2016/9/4</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9DD298-0347-4CEB-9FCA-06444C5063B0}"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FE9830-949F-413F-9255-057854ECC79E}" type="datetimeFigureOut">
              <a:rPr lang="zh-TW" altLang="en-US" smtClean="0"/>
              <a:pPr/>
              <a:t>2016/9/4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AE06B6-0175-4A67-AE3B-36154886CC23}"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3</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28</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39</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48</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59</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67</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90</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38AE06B6-0175-4A67-AE3B-36154886CC23}" type="slidenum">
              <a:rPr lang="zh-TW" altLang="en-US" smtClean="0"/>
              <a:pPr/>
              <a:t>101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2"/>
      </p:bgRef>
    </p:bg>
    <p:spTree>
      <p:nvGrpSpPr>
        <p:cNvPr id="1" name=""/>
        <p:cNvGrpSpPr/>
        <p:nvPr/>
      </p:nvGrpSpPr>
      <p:grpSpPr>
        <a:xfrm>
          <a:off x="0" y="0"/>
          <a:ext cx="0" cy="0"/>
          <a:chOff x="0" y="0"/>
          <a:chExt cx="0" cy="0"/>
        </a:xfrm>
      </p:grpSpPr>
      <p:sp>
        <p:nvSpPr>
          <p:cNvPr id="7" name="矩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2362200" y="4038600"/>
            <a:ext cx="6477000" cy="1828800"/>
          </a:xfrm>
        </p:spPr>
        <p:txBody>
          <a:bodyPr anchor="b"/>
          <a:lstStyle>
            <a:lvl1pPr>
              <a:defRPr cap="all" baseline="0"/>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3FE0360-ECB1-44AC-AB47-23E6CC3BF2C0}" type="datetimeFigureOut">
              <a:rPr lang="zh-TW" altLang="en-US" smtClean="0"/>
              <a:pPr/>
              <a:t>2016/9/4</a:t>
            </a:fld>
            <a:endParaRPr lang="zh-TW" altLang="en-US"/>
          </a:p>
        </p:txBody>
      </p:sp>
      <p:sp>
        <p:nvSpPr>
          <p:cNvPr id="17" name="頁尾版面配置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zh-TW" altLang="en-US"/>
          </a:p>
        </p:txBody>
      </p:sp>
      <p:sp>
        <p:nvSpPr>
          <p:cNvPr id="29" name="投影片編號版面配置區 28"/>
          <p:cNvSpPr>
            <a:spLocks noGrp="1"/>
          </p:cNvSpPr>
          <p:nvPr>
            <p:ph type="sldNum" sz="quarter" idx="12"/>
          </p:nvPr>
        </p:nvSpPr>
        <p:spPr>
          <a:xfrm>
            <a:off x="8001000" y="228600"/>
            <a:ext cx="838200" cy="381000"/>
          </a:xfrm>
        </p:spPr>
        <p:txBody>
          <a:bodyPr/>
          <a:lstStyle>
            <a:lvl1pPr>
              <a:defRPr>
                <a:solidFill>
                  <a:schemeClr val="tx2"/>
                </a:solidFill>
              </a:defRPr>
            </a:lvl1pPr>
          </a:lstStyle>
          <a:p>
            <a:fld id="{13FE8F5C-E434-4F8B-94BC-31225C1B5A28}"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bg>
      <p:bgRef idx="1001">
        <a:schemeClr val="bg1"/>
      </p:bgRef>
    </p:bg>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53200" y="609600"/>
            <a:ext cx="2057400" cy="55165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609600"/>
            <a:ext cx="5562600" cy="5516564"/>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a:xfrm>
            <a:off x="6553200" y="6248402"/>
            <a:ext cx="2209800" cy="365125"/>
          </a:xfrm>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a:xfrm>
            <a:off x="457201" y="6248207"/>
            <a:ext cx="5573483" cy="365125"/>
          </a:xfrm>
        </p:spPr>
        <p:txBody>
          <a:bodyPr/>
          <a:lstStyle/>
          <a:p>
            <a:endParaRPr lang="zh-TW" altLang="en-US"/>
          </a:p>
        </p:txBody>
      </p:sp>
      <p:sp>
        <p:nvSpPr>
          <p:cNvPr id="7" name="矩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矩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投影片編號版面配置區 5"/>
          <p:cNvSpPr>
            <a:spLocks noGrp="1"/>
          </p:cNvSpPr>
          <p:nvPr>
            <p:ph type="sldNum" sz="quarter" idx="12"/>
          </p:nvPr>
        </p:nvSpPr>
        <p:spPr>
          <a:xfrm rot="5400000">
            <a:off x="5989638" y="144462"/>
            <a:ext cx="533400" cy="244476"/>
          </a:xfrm>
        </p:spPr>
        <p:txBody>
          <a:bodyPr/>
          <a:lstStyle/>
          <a:p>
            <a:fld id="{13FE8F5C-E434-4F8B-94BC-31225C1B5A28}"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612648" y="228600"/>
            <a:ext cx="8153400" cy="990600"/>
          </a:xfrm>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lvl1pPr>
              <a:defRPr>
                <a:solidFill>
                  <a:srgbClr val="FFFFFF"/>
                </a:solidFill>
              </a:defRPr>
            </a:lvl1pPr>
          </a:lstStyle>
          <a:p>
            <a:fld id="{13FE8F5C-E434-4F8B-94BC-31225C1B5A28}" type="slidenum">
              <a:rPr lang="zh-TW" altLang="en-US" smtClean="0"/>
              <a:pPr/>
              <a:t>‹#›</a:t>
            </a:fld>
            <a:endParaRPr lang="zh-TW" altLang="en-US"/>
          </a:p>
        </p:txBody>
      </p:sp>
      <p:sp>
        <p:nvSpPr>
          <p:cNvPr id="8" name="內容版面配置區 7"/>
          <p:cNvSpPr>
            <a:spLocks noGrp="1"/>
          </p:cNvSpPr>
          <p:nvPr>
            <p:ph sz="quarter" idx="1"/>
          </p:nvPr>
        </p:nvSpPr>
        <p:spPr>
          <a:xfrm>
            <a:off x="612648" y="1600200"/>
            <a:ext cx="8153400" cy="44958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3FE8F5C-E434-4F8B-94BC-31225C1B5A2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7" name="矩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zh-TW" altLang="en-US" smtClean="0"/>
              <a:t>按一下以編輯母片標題樣式</a:t>
            </a:r>
            <a:endParaRPr kumimoji="0" lang="en-US"/>
          </a:p>
        </p:txBody>
      </p:sp>
      <p:sp>
        <p:nvSpPr>
          <p:cNvPr id="12" name="日期版面配置區 11"/>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13" name="投影片編號版面配置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3FE8F5C-E434-4F8B-94BC-31225C1B5A28}" type="slidenum">
              <a:rPr lang="zh-TW" altLang="en-US" smtClean="0"/>
              <a:pPr/>
              <a:t>‹#›</a:t>
            </a:fld>
            <a:endParaRPr lang="zh-TW" altLang="en-US"/>
          </a:p>
        </p:txBody>
      </p:sp>
      <p:sp>
        <p:nvSpPr>
          <p:cNvPr id="14" name="頁尾版面配置區 13"/>
          <p:cNvSpPr>
            <a:spLocks noGrp="1"/>
          </p:cNvSpPr>
          <p:nvPr>
            <p:ph type="ftr" sz="quarter" idx="12"/>
          </p:nvPr>
        </p:nvSpPr>
        <p:spPr/>
        <p:txBody>
          <a:bodyPr/>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9" name="內容版面配置區 8"/>
          <p:cNvSpPr>
            <a:spLocks noGrp="1"/>
          </p:cNvSpPr>
          <p:nvPr>
            <p:ph sz="quarter" idx="1"/>
          </p:nvPr>
        </p:nvSpPr>
        <p:spPr>
          <a:xfrm>
            <a:off x="609600" y="1589567"/>
            <a:ext cx="38862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844901" y="1589567"/>
            <a:ext cx="38862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8" name="日期版面配置區 7"/>
          <p:cNvSpPr>
            <a:spLocks noGrp="1"/>
          </p:cNvSpPr>
          <p:nvPr>
            <p:ph type="dt" sz="half" idx="15"/>
          </p:nvPr>
        </p:nvSpPr>
        <p:spPr/>
        <p:txBody>
          <a:bodyPr rtlCol="0"/>
          <a:lstStyle/>
          <a:p>
            <a:fld id="{E3FE0360-ECB1-44AC-AB47-23E6CC3BF2C0}" type="datetimeFigureOut">
              <a:rPr lang="zh-TW" altLang="en-US" smtClean="0"/>
              <a:pPr/>
              <a:t>2016/9/4</a:t>
            </a:fld>
            <a:endParaRPr lang="zh-TW" altLang="en-US"/>
          </a:p>
        </p:txBody>
      </p:sp>
      <p:sp>
        <p:nvSpPr>
          <p:cNvPr id="10" name="投影片編號版面配置區 9"/>
          <p:cNvSpPr>
            <a:spLocks noGrp="1"/>
          </p:cNvSpPr>
          <p:nvPr>
            <p:ph type="sldNum" sz="quarter" idx="16"/>
          </p:nvPr>
        </p:nvSpPr>
        <p:spPr/>
        <p:txBody>
          <a:bodyPr rtlCol="0"/>
          <a:lstStyle/>
          <a:p>
            <a:fld id="{13FE8F5C-E434-4F8B-94BC-31225C1B5A28}" type="slidenum">
              <a:rPr lang="zh-TW" altLang="en-US" smtClean="0"/>
              <a:pPr/>
              <a:t>‹#›</a:t>
            </a:fld>
            <a:endParaRPr lang="zh-TW" altLang="en-US"/>
          </a:p>
        </p:txBody>
      </p:sp>
      <p:sp>
        <p:nvSpPr>
          <p:cNvPr id="12" name="頁尾版面配置區 11"/>
          <p:cNvSpPr>
            <a:spLocks noGrp="1"/>
          </p:cNvSpPr>
          <p:nvPr>
            <p:ph type="ftr" sz="quarter" idx="17"/>
          </p:nvPr>
        </p:nvSpPr>
        <p:spPr/>
        <p:txBody>
          <a:bodyPr rtlCol="0"/>
          <a:lstStyle/>
          <a:p>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33400" y="273050"/>
            <a:ext cx="8153400" cy="869950"/>
          </a:xfrm>
        </p:spPr>
        <p:txBody>
          <a:bodyPr anchor="ctr"/>
          <a:lstStyle>
            <a:lvl1pPr>
              <a:defRPr/>
            </a:lvl1pPr>
          </a:lstStyle>
          <a:p>
            <a:r>
              <a:rPr kumimoji="0" lang="zh-TW" altLang="en-US" smtClean="0"/>
              <a:t>按一下以編輯母片標題樣式</a:t>
            </a:r>
            <a:endParaRPr kumimoji="0" lang="en-US"/>
          </a:p>
        </p:txBody>
      </p:sp>
      <p:sp>
        <p:nvSpPr>
          <p:cNvPr id="11" name="內容版面配置區 10"/>
          <p:cNvSpPr>
            <a:spLocks noGrp="1"/>
          </p:cNvSpPr>
          <p:nvPr>
            <p:ph sz="quarter" idx="2"/>
          </p:nvPr>
        </p:nvSpPr>
        <p:spPr>
          <a:xfrm>
            <a:off x="609600" y="2438400"/>
            <a:ext cx="3886200" cy="35814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800600" y="2438400"/>
            <a:ext cx="3886200" cy="35814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0" name="日期版面配置區 9"/>
          <p:cNvSpPr>
            <a:spLocks noGrp="1"/>
          </p:cNvSpPr>
          <p:nvPr>
            <p:ph type="dt" sz="half" idx="15"/>
          </p:nvPr>
        </p:nvSpPr>
        <p:spPr/>
        <p:txBody>
          <a:bodyPr rtlCol="0"/>
          <a:lstStyle/>
          <a:p>
            <a:fld id="{E3FE0360-ECB1-44AC-AB47-23E6CC3BF2C0}" type="datetimeFigureOut">
              <a:rPr lang="zh-TW" altLang="en-US" smtClean="0"/>
              <a:pPr/>
              <a:t>2016/9/4</a:t>
            </a:fld>
            <a:endParaRPr lang="zh-TW" altLang="en-US"/>
          </a:p>
        </p:txBody>
      </p:sp>
      <p:sp>
        <p:nvSpPr>
          <p:cNvPr id="12" name="投影片編號版面配置區 11"/>
          <p:cNvSpPr>
            <a:spLocks noGrp="1"/>
          </p:cNvSpPr>
          <p:nvPr>
            <p:ph type="sldNum" sz="quarter" idx="16"/>
          </p:nvPr>
        </p:nvSpPr>
        <p:spPr/>
        <p:txBody>
          <a:bodyPr rtlCol="0"/>
          <a:lstStyle/>
          <a:p>
            <a:fld id="{13FE8F5C-E434-4F8B-94BC-31225C1B5A28}" type="slidenum">
              <a:rPr lang="zh-TW" altLang="en-US" smtClean="0"/>
              <a:pPr/>
              <a:t>‹#›</a:t>
            </a:fld>
            <a:endParaRPr lang="zh-TW" altLang="en-US"/>
          </a:p>
        </p:txBody>
      </p:sp>
      <p:sp>
        <p:nvSpPr>
          <p:cNvPr id="14" name="頁尾版面配置區 13"/>
          <p:cNvSpPr>
            <a:spLocks noGrp="1"/>
          </p:cNvSpPr>
          <p:nvPr>
            <p:ph type="ftr" sz="quarter" idx="17"/>
          </p:nvPr>
        </p:nvSpPr>
        <p:spPr/>
        <p:txBody>
          <a:bodyPr rtlCol="0"/>
          <a:lstStyle/>
          <a:p>
            <a:endParaRPr lang="zh-TW" altLang="en-US"/>
          </a:p>
        </p:txBody>
      </p:sp>
      <p:sp>
        <p:nvSpPr>
          <p:cNvPr id="16" name="文字版面配置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5" name="文字版面配置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lvl1pPr>
              <a:defRPr>
                <a:solidFill>
                  <a:srgbClr val="FFFFFF"/>
                </a:solidFill>
              </a:defRPr>
            </a:lvl1pPr>
          </a:lstStyle>
          <a:p>
            <a:fld id="{13FE8F5C-E434-4F8B-94BC-31225C1B5A28}"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a:xfrm>
            <a:off x="0" y="6248400"/>
            <a:ext cx="533400" cy="381000"/>
          </a:xfrm>
        </p:spPr>
        <p:txBody>
          <a:bodyPr/>
          <a:lstStyle>
            <a:lvl1pPr>
              <a:defRPr>
                <a:solidFill>
                  <a:schemeClr val="tx2"/>
                </a:solidFill>
              </a:defRPr>
            </a:lvl1pPr>
          </a:lstStyle>
          <a:p>
            <a:fld id="{13FE8F5C-E434-4F8B-94BC-31225C1B5A28}"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0" y="273050"/>
            <a:ext cx="8077200" cy="869950"/>
          </a:xfrm>
        </p:spPr>
        <p:txBody>
          <a:bodyPr anchor="ctr"/>
          <a:lstStyle>
            <a:lvl1pPr algn="l">
              <a:buNone/>
              <a:defRPr sz="4400" b="0"/>
            </a:lvl1p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E3FE0360-ECB1-44AC-AB47-23E6CC3BF2C0}" type="datetimeFigureOut">
              <a:rPr lang="zh-TW" altLang="en-US" smtClean="0"/>
              <a:pPr/>
              <a:t>2016/9/4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lvl1pPr>
              <a:defRPr>
                <a:solidFill>
                  <a:srgbClr val="FFFFFF"/>
                </a:solidFill>
              </a:defRPr>
            </a:lvl1pPr>
          </a:lstStyle>
          <a:p>
            <a:fld id="{13FE8F5C-E434-4F8B-94BC-31225C1B5A28}" type="slidenum">
              <a:rPr lang="zh-TW" altLang="en-US" smtClean="0"/>
              <a:pPr/>
              <a:t>‹#›</a:t>
            </a:fld>
            <a:endParaRPr lang="zh-TW" altLang="en-US"/>
          </a:p>
        </p:txBody>
      </p:sp>
      <p:sp>
        <p:nvSpPr>
          <p:cNvPr id="3" name="文字版面配置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9" name="內容版面配置區 8"/>
          <p:cNvSpPr>
            <a:spLocks noGrp="1"/>
          </p:cNvSpPr>
          <p:nvPr>
            <p:ph sz="quarter" idx="1"/>
          </p:nvPr>
        </p:nvSpPr>
        <p:spPr>
          <a:xfrm>
            <a:off x="2362200" y="1752600"/>
            <a:ext cx="6400800" cy="44196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3">
        <a:schemeClr val="bg2"/>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TW" altLang="en-US" smtClean="0"/>
              <a:t>按一下以編輯母片文字樣式</a:t>
            </a:r>
          </a:p>
        </p:txBody>
      </p:sp>
      <p:sp>
        <p:nvSpPr>
          <p:cNvPr id="8" name="矩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zh-TW" altLang="en-US" smtClean="0"/>
              <a:t>按一下以編輯母片標題樣式</a:t>
            </a:r>
            <a:endParaRPr kumimoji="0" lang="en-US"/>
          </a:p>
        </p:txBody>
      </p:sp>
      <p:sp>
        <p:nvSpPr>
          <p:cNvPr id="11" name="矩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期版面配置區 11"/>
          <p:cNvSpPr>
            <a:spLocks noGrp="1"/>
          </p:cNvSpPr>
          <p:nvPr>
            <p:ph type="dt" sz="half" idx="10"/>
          </p:nvPr>
        </p:nvSpPr>
        <p:spPr>
          <a:xfrm>
            <a:off x="6248400" y="6248400"/>
            <a:ext cx="2667000" cy="365125"/>
          </a:xfrm>
        </p:spPr>
        <p:txBody>
          <a:bodyPr rtlCol="0"/>
          <a:lstStyle/>
          <a:p>
            <a:fld id="{E3FE0360-ECB1-44AC-AB47-23E6CC3BF2C0}" type="datetimeFigureOut">
              <a:rPr lang="zh-TW" altLang="en-US" smtClean="0"/>
              <a:pPr/>
              <a:t>2016/9/4</a:t>
            </a:fld>
            <a:endParaRPr lang="zh-TW" altLang="en-US"/>
          </a:p>
        </p:txBody>
      </p:sp>
      <p:sp>
        <p:nvSpPr>
          <p:cNvPr id="13" name="投影片編號版面配置區 12"/>
          <p:cNvSpPr>
            <a:spLocks noGrp="1"/>
          </p:cNvSpPr>
          <p:nvPr>
            <p:ph type="sldNum" sz="quarter" idx="11"/>
          </p:nvPr>
        </p:nvSpPr>
        <p:spPr>
          <a:xfrm>
            <a:off x="0" y="4667249"/>
            <a:ext cx="1447800" cy="663578"/>
          </a:xfrm>
        </p:spPr>
        <p:txBody>
          <a:bodyPr rtlCol="0"/>
          <a:lstStyle>
            <a:lvl1pPr>
              <a:defRPr sz="2800"/>
            </a:lvl1pPr>
          </a:lstStyle>
          <a:p>
            <a:fld id="{13FE8F5C-E434-4F8B-94BC-31225C1B5A28}" type="slidenum">
              <a:rPr lang="zh-TW" altLang="en-US" smtClean="0"/>
              <a:pPr/>
              <a:t>‹#›</a:t>
            </a:fld>
            <a:endParaRPr lang="zh-TW" altLang="en-US"/>
          </a:p>
        </p:txBody>
      </p:sp>
      <p:sp>
        <p:nvSpPr>
          <p:cNvPr id="14" name="頁尾版面配置區 13"/>
          <p:cNvSpPr>
            <a:spLocks noGrp="1"/>
          </p:cNvSpPr>
          <p:nvPr>
            <p:ph type="ftr" sz="quarter" idx="12"/>
          </p:nvPr>
        </p:nvSpPr>
        <p:spPr>
          <a:xfrm>
            <a:off x="1600200" y="6248206"/>
            <a:ext cx="4572000" cy="365125"/>
          </a:xfrm>
        </p:spPr>
        <p:txBody>
          <a:bodyPr rtlCol="0"/>
          <a:lstStyle/>
          <a:p>
            <a:endParaRPr lang="zh-TW" altLang="en-US"/>
          </a:p>
        </p:txBody>
      </p:sp>
      <p:sp>
        <p:nvSpPr>
          <p:cNvPr id="3" name="圖片版面配置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zh-TW" altLang="en-US" smtClean="0"/>
              <a:t>按一下圖示以新增圖片</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標題版面配置區 21"/>
          <p:cNvSpPr>
            <a:spLocks noGrp="1"/>
          </p:cNvSpPr>
          <p:nvPr>
            <p:ph type="title"/>
          </p:nvPr>
        </p:nvSpPr>
        <p:spPr>
          <a:xfrm>
            <a:off x="609600" y="228600"/>
            <a:ext cx="8153400" cy="9906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3FE0360-ECB1-44AC-AB47-23E6CC3BF2C0}" type="datetimeFigureOut">
              <a:rPr lang="zh-TW" altLang="en-US" smtClean="0"/>
              <a:pPr/>
              <a:t>2016/9/4</a:t>
            </a:fld>
            <a:endParaRPr lang="zh-TW" altLang="en-US"/>
          </a:p>
        </p:txBody>
      </p:sp>
      <p:sp>
        <p:nvSpPr>
          <p:cNvPr id="3" name="頁尾版面配置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zh-TW" altLang="en-US"/>
          </a:p>
        </p:txBody>
      </p:sp>
      <p:sp>
        <p:nvSpPr>
          <p:cNvPr id="7" name="矩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投影片編號版面配置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3FE8F5C-E434-4F8B-94BC-31225C1B5A28}"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E0360-ECB1-44AC-AB47-23E6CC3BF2C0}" type="datetimeFigureOut">
              <a:rPr lang="zh-TW" altLang="en-US" smtClean="0"/>
              <a:pPr/>
              <a:t>2016/9/4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E8F5C-E434-4F8B-94BC-31225C1B5A28}"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hyperlink" Target="https://www.law.cornell.edu/"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hyperlink" Target="http://en.wikipedia.org/wiki/File:Pepsi_logo_2008.svg" TargetMode="External"/><Relationship Id="rId1" Type="http://schemas.openxmlformats.org/officeDocument/2006/relationships/slideLayout" Target="../slideLayouts/slideLayout2.xml"/><Relationship Id="rId5" Type="http://schemas.openxmlformats.org/officeDocument/2006/relationships/image" Target="../media/image31.jpeg"/><Relationship Id="rId4" Type="http://schemas.openxmlformats.org/officeDocument/2006/relationships/hyperlink" Target="http://en.wikipedia.org/wiki/File:Quaker-Oats-4321.jpg"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4" descr="C:\Justiz\IT-Integration\150-8.21 - JOL\Grafiken_Bilder\Justizportale2011\blau-justizia.jpg"/>
          <p:cNvPicPr>
            <a:picLocks noChangeAspect="1" noChangeArrowheads="1"/>
          </p:cNvPicPr>
          <p:nvPr/>
        </p:nvPicPr>
        <p:blipFill>
          <a:blip r:embed="rId2" cstate="print"/>
          <a:srcRect/>
          <a:stretch>
            <a:fillRect/>
          </a:stretch>
        </p:blipFill>
        <p:spPr bwMode="auto">
          <a:xfrm>
            <a:off x="0" y="1270636"/>
            <a:ext cx="9144000" cy="2158364"/>
          </a:xfrm>
          <a:prstGeom prst="rect">
            <a:avLst/>
          </a:prstGeom>
          <a:noFill/>
          <a:ln w="9525">
            <a:noFill/>
            <a:miter lim="800000"/>
            <a:headEnd/>
            <a:tailEnd/>
          </a:ln>
        </p:spPr>
      </p:pic>
      <p:sp>
        <p:nvSpPr>
          <p:cNvPr id="4" name="副標題 3"/>
          <p:cNvSpPr>
            <a:spLocks noGrp="1"/>
          </p:cNvSpPr>
          <p:nvPr>
            <p:ph type="subTitle" idx="4294967295"/>
          </p:nvPr>
        </p:nvSpPr>
        <p:spPr>
          <a:xfrm>
            <a:off x="3491880" y="3645024"/>
            <a:ext cx="3563888" cy="1752600"/>
          </a:xfrm>
        </p:spPr>
        <p:txBody>
          <a:bodyPr/>
          <a:lstStyle/>
          <a:p>
            <a:pPr>
              <a:buNone/>
            </a:pPr>
            <a:r>
              <a:rPr lang="zh-TW" altLang="en-US" sz="2800" dirty="0" smtClean="0">
                <a:solidFill>
                  <a:schemeClr val="tx2">
                    <a:lumMod val="75000"/>
                  </a:schemeClr>
                </a:solidFill>
                <a:latin typeface="標楷體" pitchFamily="65" charset="-120"/>
                <a:ea typeface="標楷體" pitchFamily="65" charset="-120"/>
              </a:rPr>
              <a:t>智慧財產法院庭長</a:t>
            </a:r>
            <a:endParaRPr lang="en-US" altLang="zh-TW" dirty="0" smtClean="0">
              <a:solidFill>
                <a:schemeClr val="tx2">
                  <a:lumMod val="75000"/>
                </a:schemeClr>
              </a:solidFill>
              <a:latin typeface="標楷體" pitchFamily="65" charset="-120"/>
              <a:ea typeface="標楷體" pitchFamily="65" charset="-120"/>
            </a:endParaRPr>
          </a:p>
          <a:p>
            <a:pPr>
              <a:buNone/>
            </a:pPr>
            <a:r>
              <a:rPr lang="zh-TW" altLang="en-US" sz="2800" dirty="0" smtClean="0">
                <a:solidFill>
                  <a:schemeClr val="tx2">
                    <a:lumMod val="75000"/>
                  </a:schemeClr>
                </a:solidFill>
                <a:latin typeface="標楷體" pitchFamily="65" charset="-120"/>
                <a:ea typeface="標楷體" pitchFamily="65" charset="-120"/>
              </a:rPr>
              <a:t>李維心</a:t>
            </a:r>
            <a:endParaRPr lang="en-US" altLang="zh-TW" sz="2800" dirty="0" smtClean="0">
              <a:solidFill>
                <a:schemeClr val="tx2">
                  <a:lumMod val="75000"/>
                </a:schemeClr>
              </a:solidFill>
              <a:latin typeface="標楷體" pitchFamily="65" charset="-120"/>
              <a:ea typeface="標楷體" pitchFamily="65" charset="-120"/>
            </a:endParaRPr>
          </a:p>
          <a:p>
            <a:pPr>
              <a:buNone/>
            </a:pPr>
            <a:r>
              <a:rPr lang="en-US" altLang="zh-TW" sz="2800" dirty="0" smtClean="0">
                <a:solidFill>
                  <a:schemeClr val="tx2">
                    <a:lumMod val="75000"/>
                  </a:schemeClr>
                </a:solidFill>
                <a:latin typeface="標楷體" pitchFamily="65" charset="-120"/>
                <a:ea typeface="標楷體" pitchFamily="65" charset="-120"/>
              </a:rPr>
              <a:t>105</a:t>
            </a:r>
            <a:r>
              <a:rPr lang="zh-TW" altLang="en-US" sz="2800" dirty="0" smtClean="0">
                <a:solidFill>
                  <a:schemeClr val="tx2">
                    <a:lumMod val="75000"/>
                  </a:schemeClr>
                </a:solidFill>
                <a:latin typeface="標楷體" pitchFamily="65" charset="-120"/>
                <a:ea typeface="標楷體" pitchFamily="65" charset="-120"/>
              </a:rPr>
              <a:t>年</a:t>
            </a:r>
            <a:r>
              <a:rPr lang="en-US" altLang="zh-TW" sz="2800" dirty="0" smtClean="0">
                <a:solidFill>
                  <a:schemeClr val="tx2">
                    <a:lumMod val="75000"/>
                  </a:schemeClr>
                </a:solidFill>
                <a:latin typeface="標楷體" pitchFamily="65" charset="-120"/>
                <a:ea typeface="標楷體" pitchFamily="65" charset="-120"/>
              </a:rPr>
              <a:t>9</a:t>
            </a:r>
            <a:r>
              <a:rPr lang="zh-TW" altLang="en-US" sz="2800" dirty="0" smtClean="0">
                <a:solidFill>
                  <a:schemeClr val="tx2">
                    <a:lumMod val="75000"/>
                  </a:schemeClr>
                </a:solidFill>
                <a:latin typeface="標楷體" pitchFamily="65" charset="-120"/>
                <a:ea typeface="標楷體" pitchFamily="65" charset="-120"/>
              </a:rPr>
              <a:t>月</a:t>
            </a:r>
            <a:r>
              <a:rPr lang="en-US" altLang="zh-TW" sz="2800" dirty="0" smtClean="0">
                <a:solidFill>
                  <a:schemeClr val="tx2">
                    <a:lumMod val="75000"/>
                  </a:schemeClr>
                </a:solidFill>
                <a:latin typeface="標楷體" pitchFamily="65" charset="-120"/>
                <a:ea typeface="標楷體" pitchFamily="65" charset="-120"/>
              </a:rPr>
              <a:t>24</a:t>
            </a:r>
            <a:r>
              <a:rPr lang="zh-TW" altLang="en-US" sz="2800" dirty="0" smtClean="0">
                <a:solidFill>
                  <a:schemeClr val="tx2">
                    <a:lumMod val="75000"/>
                  </a:schemeClr>
                </a:solidFill>
                <a:latin typeface="標楷體" pitchFamily="65" charset="-120"/>
                <a:ea typeface="標楷體" pitchFamily="65" charset="-120"/>
              </a:rPr>
              <a:t>日</a:t>
            </a:r>
            <a:endParaRPr lang="en-US" altLang="zh-TW" sz="2800" dirty="0" smtClean="0">
              <a:solidFill>
                <a:schemeClr val="tx2">
                  <a:lumMod val="75000"/>
                </a:schemeClr>
              </a:solidFill>
              <a:latin typeface="標楷體" pitchFamily="65" charset="-120"/>
              <a:ea typeface="標楷體" pitchFamily="65" charset="-120"/>
            </a:endParaRPr>
          </a:p>
        </p:txBody>
      </p:sp>
      <p:sp>
        <p:nvSpPr>
          <p:cNvPr id="3" name="標題 2"/>
          <p:cNvSpPr>
            <a:spLocks noGrp="1"/>
          </p:cNvSpPr>
          <p:nvPr>
            <p:ph type="ctrTitle" idx="4294967295"/>
          </p:nvPr>
        </p:nvSpPr>
        <p:spPr>
          <a:xfrm>
            <a:off x="1619672" y="1556792"/>
            <a:ext cx="5904656" cy="1470025"/>
          </a:xfrm>
        </p:spPr>
        <p:txBody>
          <a:bodyPr>
            <a:normAutofit/>
          </a:bodyPr>
          <a:lstStyle/>
          <a:p>
            <a:r>
              <a:rPr lang="zh-TW" altLang="en-US" dirty="0" smtClean="0">
                <a:solidFill>
                  <a:schemeClr val="bg1"/>
                </a:solidFill>
                <a:latin typeface="標楷體" pitchFamily="65" charset="-120"/>
                <a:ea typeface="標楷體" pitchFamily="65" charset="-120"/>
              </a:rPr>
              <a:t>營業秘密法概述</a:t>
            </a:r>
            <a:r>
              <a:rPr lang="en-US" altLang="zh-TW" dirty="0" smtClean="0">
                <a:solidFill>
                  <a:schemeClr val="bg1"/>
                </a:solidFill>
                <a:latin typeface="標楷體" pitchFamily="65" charset="-120"/>
                <a:ea typeface="標楷體" pitchFamily="65" charset="-120"/>
              </a:rPr>
              <a:t/>
            </a:r>
            <a:br>
              <a:rPr lang="en-US" altLang="zh-TW" dirty="0" smtClean="0">
                <a:solidFill>
                  <a:schemeClr val="bg1"/>
                </a:solidFill>
                <a:latin typeface="標楷體" pitchFamily="65" charset="-120"/>
                <a:ea typeface="標楷體" pitchFamily="65" charset="-120"/>
              </a:rPr>
            </a:br>
            <a:r>
              <a:rPr lang="zh-TW" altLang="en-US" dirty="0" smtClean="0">
                <a:solidFill>
                  <a:schemeClr val="bg1"/>
                </a:solidFill>
                <a:latin typeface="標楷體" pitchFamily="65" charset="-120"/>
                <a:ea typeface="標楷體" pitchFamily="65" charset="-120"/>
              </a:rPr>
              <a:t>與實務問題</a:t>
            </a:r>
            <a:endParaRPr lang="zh-TW" altLang="en-US" dirty="0">
              <a:solidFill>
                <a:schemeClr val="bg1"/>
              </a:solidFill>
              <a:latin typeface="標楷體" pitchFamily="65" charset="-120"/>
              <a:ea typeface="標楷體" pitchFamily="65" charset="-120"/>
            </a:endParaRPr>
          </a:p>
        </p:txBody>
      </p:sp>
      <p:pic>
        <p:nvPicPr>
          <p:cNvPr id="5122" name="Picture 2" descr="本院外觀,板橋三鐵共構大樓"/>
          <p:cNvPicPr>
            <a:picLocks noChangeAspect="1" noChangeArrowheads="1"/>
          </p:cNvPicPr>
          <p:nvPr/>
        </p:nvPicPr>
        <p:blipFill>
          <a:blip r:embed="rId3" cstate="print"/>
          <a:srcRect/>
          <a:stretch>
            <a:fillRect/>
          </a:stretch>
        </p:blipFill>
        <p:spPr bwMode="auto">
          <a:xfrm>
            <a:off x="7308304" y="3717032"/>
            <a:ext cx="1524000" cy="2352675"/>
          </a:xfrm>
          <a:prstGeom prst="rect">
            <a:avLst/>
          </a:prstGeom>
          <a:noFill/>
        </p:spPr>
      </p:pic>
      <p:pic>
        <p:nvPicPr>
          <p:cNvPr id="7" name="圖片 6" descr="智慧財產法院院徽.PNG"/>
          <p:cNvPicPr>
            <a:picLocks noChangeAspect="1"/>
          </p:cNvPicPr>
          <p:nvPr/>
        </p:nvPicPr>
        <p:blipFill>
          <a:blip r:embed="rId4" cstate="print"/>
          <a:stretch>
            <a:fillRect/>
          </a:stretch>
        </p:blipFill>
        <p:spPr>
          <a:xfrm>
            <a:off x="467543" y="5373216"/>
            <a:ext cx="1050453" cy="1025343"/>
          </a:xfrm>
          <a:prstGeom prst="rect">
            <a:avLst/>
          </a:prstGeom>
        </p:spPr>
      </p:pic>
      <p:sp>
        <p:nvSpPr>
          <p:cNvPr id="10" name="頁尾版面配置區 9"/>
          <p:cNvSpPr>
            <a:spLocks noGrp="1"/>
          </p:cNvSpPr>
          <p:nvPr>
            <p:ph type="ftr" sz="quarter" idx="11"/>
          </p:nvPr>
        </p:nvSpPr>
        <p:spPr/>
        <p:txBody>
          <a:bodyPr/>
          <a:lstStyle/>
          <a:p>
            <a:r>
              <a:rPr lang="en-US" altLang="zh-TW" smtClean="0"/>
              <a:t>1</a:t>
            </a: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edge">
                                      <p:cBhvr>
                                        <p:cTn id="11" dur="500"/>
                                        <p:tgtEl>
                                          <p:spTgt spid="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wipe(left)">
                                      <p:cBhvr>
                                        <p:cTn id="19" dur="500"/>
                                        <p:tgtEl>
                                          <p:spTgt spid="4">
                                            <p:txEl>
                                              <p:pRg st="1" end="1"/>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wipe(left)">
                                      <p:cBhvr>
                                        <p:cTn id="23" dur="500"/>
                                        <p:tgtEl>
                                          <p:spTgt spid="4">
                                            <p:txEl>
                                              <p:pRg st="2" end="2"/>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5122"/>
                                        </p:tgtEl>
                                        <p:attrNameLst>
                                          <p:attrName>style.visibility</p:attrName>
                                        </p:attrNameLst>
                                      </p:cBhvr>
                                      <p:to>
                                        <p:strVal val="visible"/>
                                      </p:to>
                                    </p:set>
                                    <p:animEffect transition="in" filter="checkerboard(across)">
                                      <p:cBhvr>
                                        <p:cTn id="26" dur="500"/>
                                        <p:tgtEl>
                                          <p:spTgt spid="5122"/>
                                        </p:tgtEl>
                                      </p:cBhvr>
                                    </p:animEffect>
                                  </p:childTnLst>
                                </p:cTn>
                              </p:par>
                              <p:par>
                                <p:cTn id="27" presetID="5" presetClass="entr" presetSubtype="1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heckerboard(across)">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15416"/>
            <a:ext cx="8229600" cy="1733054"/>
          </a:xfrm>
        </p:spPr>
        <p:txBody>
          <a:bodyPr>
            <a:normAutofit/>
          </a:bodyPr>
          <a:lstStyle/>
          <a:p>
            <a:r>
              <a:rPr lang="zh-TW" altLang="en-US" sz="3400" dirty="0" smtClean="0">
                <a:solidFill>
                  <a:srgbClr val="0070C0"/>
                </a:solidFill>
                <a:latin typeface="標楷體" pitchFamily="65" charset="-120"/>
                <a:ea typeface="標楷體" pitchFamily="65" charset="-120"/>
              </a:rPr>
              <a:t>營業秘密法概述</a:t>
            </a:r>
            <a:endParaRPr lang="zh-TW" altLang="en-US" sz="3400" dirty="0"/>
          </a:p>
        </p:txBody>
      </p:sp>
      <p:sp>
        <p:nvSpPr>
          <p:cNvPr id="3" name="內容版面配置區 2"/>
          <p:cNvSpPr>
            <a:spLocks noGrp="1"/>
          </p:cNvSpPr>
          <p:nvPr>
            <p:ph sz="quarter" idx="1"/>
          </p:nvPr>
        </p:nvSpPr>
        <p:spPr>
          <a:xfrm>
            <a:off x="519172" y="1079520"/>
            <a:ext cx="8373307" cy="6165904"/>
          </a:xfrm>
        </p:spPr>
        <p:txBody>
          <a:bodyPr>
            <a:normAutofit fontScale="85000" lnSpcReduction="10000"/>
          </a:bodyPr>
          <a:lstStyle/>
          <a:p>
            <a:pPr>
              <a:lnSpc>
                <a:spcPts val="2600"/>
              </a:lnSpc>
              <a:spcBef>
                <a:spcPts val="0"/>
              </a:spcBef>
              <a:buNone/>
            </a:pPr>
            <a:r>
              <a:rPr lang="zh-TW" altLang="en-US" sz="3100" b="1" dirty="0" smtClean="0"/>
              <a:t>大陸法系營業秘密法制</a:t>
            </a:r>
            <a:endParaRPr lang="en-US" altLang="zh-TW" sz="3100" b="1" dirty="0" smtClean="0"/>
          </a:p>
          <a:p>
            <a:pPr>
              <a:lnSpc>
                <a:spcPts val="2600"/>
              </a:lnSpc>
              <a:spcBef>
                <a:spcPts val="0"/>
              </a:spcBef>
              <a:buNone/>
            </a:pPr>
            <a:endParaRPr lang="en-US" altLang="zh-TW" sz="3100" b="1" dirty="0" smtClean="0"/>
          </a:p>
          <a:p>
            <a:pPr>
              <a:lnSpc>
                <a:spcPts val="2400"/>
              </a:lnSpc>
              <a:spcBef>
                <a:spcPts val="0"/>
              </a:spcBef>
              <a:buNone/>
            </a:pPr>
            <a:r>
              <a:rPr lang="zh-TW" altLang="en-US" sz="2600" dirty="0" smtClean="0"/>
              <a:t>德國於</a:t>
            </a:r>
            <a:r>
              <a:rPr lang="en-US" altLang="zh-TW" sz="2600" dirty="0" smtClean="0"/>
              <a:t>1896</a:t>
            </a:r>
            <a:r>
              <a:rPr lang="zh-TW" altLang="en-US" sz="2600" dirty="0" smtClean="0"/>
              <a:t>年</a:t>
            </a:r>
            <a:r>
              <a:rPr lang="zh-TW" altLang="zh-TW" sz="2600" dirty="0" smtClean="0"/>
              <a:t>制定不正競爭防止法</a:t>
            </a:r>
            <a:r>
              <a:rPr lang="en-US" altLang="zh-TW" sz="2600" dirty="0" smtClean="0"/>
              <a:t>(</a:t>
            </a:r>
            <a:r>
              <a:rPr lang="en-US" altLang="zh-TW" sz="2600" dirty="0" err="1" smtClean="0"/>
              <a:t>Gesetz</a:t>
            </a:r>
            <a:r>
              <a:rPr lang="en-US" altLang="zh-TW" sz="2600" dirty="0" smtClean="0"/>
              <a:t> </a:t>
            </a:r>
            <a:r>
              <a:rPr lang="en-US" altLang="zh-TW" sz="2600" dirty="0" err="1" smtClean="0"/>
              <a:t>gegen</a:t>
            </a:r>
            <a:r>
              <a:rPr lang="en-US" altLang="zh-TW" sz="2600" dirty="0" smtClean="0"/>
              <a:t> den </a:t>
            </a:r>
            <a:r>
              <a:rPr lang="en-US" altLang="zh-TW" sz="2600" dirty="0" err="1" smtClean="0"/>
              <a:t>unlauteren</a:t>
            </a:r>
            <a:r>
              <a:rPr lang="en-US" altLang="zh-TW" sz="2600" dirty="0" smtClean="0"/>
              <a:t> </a:t>
            </a:r>
          </a:p>
          <a:p>
            <a:pPr>
              <a:lnSpc>
                <a:spcPts val="2400"/>
              </a:lnSpc>
              <a:spcBef>
                <a:spcPts val="0"/>
              </a:spcBef>
              <a:buNone/>
            </a:pPr>
            <a:r>
              <a:rPr lang="en-US" altLang="zh-TW" sz="2600" dirty="0" err="1" smtClean="0"/>
              <a:t>Wettbewerb</a:t>
            </a:r>
            <a:r>
              <a:rPr lang="en-US" altLang="zh-TW" sz="2600" dirty="0" smtClean="0"/>
              <a:t>, UWG 1896)</a:t>
            </a:r>
            <a:r>
              <a:rPr lang="zh-TW" altLang="en-US" sz="2600" dirty="0" smtClean="0"/>
              <a:t>即規定禁止</a:t>
            </a:r>
            <a:r>
              <a:rPr lang="zh-TW" altLang="zh-TW" sz="2600" dirty="0" smtClean="0"/>
              <a:t>企業之職員、工人或學徒於僱</a:t>
            </a:r>
            <a:endParaRPr lang="en-US" altLang="zh-TW" sz="2600" dirty="0" smtClean="0"/>
          </a:p>
          <a:p>
            <a:pPr>
              <a:lnSpc>
                <a:spcPts val="2400"/>
              </a:lnSpc>
              <a:spcBef>
                <a:spcPts val="0"/>
              </a:spcBef>
              <a:buNone/>
            </a:pPr>
            <a:r>
              <a:rPr lang="zh-TW" altLang="zh-TW" sz="2600" dirty="0" smtClean="0"/>
              <a:t>傭關係存續</a:t>
            </a:r>
            <a:r>
              <a:rPr lang="zh-TW" altLang="en-US" sz="2600" dirty="0" smtClean="0"/>
              <a:t>或為競爭目的使他人洩漏企業秘密，為世界第一部不</a:t>
            </a:r>
            <a:endParaRPr lang="en-US" altLang="zh-TW" sz="2600" dirty="0" smtClean="0"/>
          </a:p>
          <a:p>
            <a:pPr>
              <a:lnSpc>
                <a:spcPts val="2400"/>
              </a:lnSpc>
              <a:spcBef>
                <a:spcPts val="0"/>
              </a:spcBef>
              <a:buNone/>
            </a:pPr>
            <a:r>
              <a:rPr lang="zh-TW" altLang="en-US" sz="2600" dirty="0" smtClean="0"/>
              <a:t>正競爭法。</a:t>
            </a:r>
            <a:r>
              <a:rPr lang="en-US" altLang="zh-TW" sz="2600" dirty="0" smtClean="0"/>
              <a:t>2004</a:t>
            </a:r>
            <a:r>
              <a:rPr lang="zh-TW" altLang="en-US" sz="2600" dirty="0" smtClean="0"/>
              <a:t>年修正</a:t>
            </a:r>
            <a:r>
              <a:rPr lang="zh-TW" altLang="en-US" sz="2600" dirty="0" smtClean="0">
                <a:solidFill>
                  <a:srgbClr val="C00000"/>
                </a:solidFill>
              </a:rPr>
              <a:t>不正競爭防止法規定</a:t>
            </a:r>
            <a:r>
              <a:rPr lang="zh-TW" altLang="en-US" sz="2600" dirty="0" smtClean="0"/>
              <a:t>：</a:t>
            </a:r>
            <a:endParaRPr lang="en-US" altLang="zh-TW" sz="2600" dirty="0" smtClean="0"/>
          </a:p>
          <a:p>
            <a:pPr>
              <a:lnSpc>
                <a:spcPts val="2400"/>
              </a:lnSpc>
              <a:spcBef>
                <a:spcPts val="0"/>
              </a:spcBef>
              <a:buNone/>
            </a:pPr>
            <a:endParaRPr lang="en-US" altLang="zh-TW" sz="2600" dirty="0" smtClean="0"/>
          </a:p>
          <a:p>
            <a:pPr>
              <a:lnSpc>
                <a:spcPts val="2400"/>
              </a:lnSpc>
              <a:spcBef>
                <a:spcPts val="0"/>
              </a:spcBef>
              <a:buNone/>
            </a:pPr>
            <a:r>
              <a:rPr lang="zh-TW" altLang="en-US" sz="2600" dirty="0" smtClean="0">
                <a:solidFill>
                  <a:srgbClr val="0070C0"/>
                </a:solidFill>
              </a:rPr>
              <a:t>第</a:t>
            </a:r>
            <a:r>
              <a:rPr lang="en-US" altLang="zh-TW" sz="2600" dirty="0" smtClean="0">
                <a:solidFill>
                  <a:srgbClr val="0070C0"/>
                </a:solidFill>
              </a:rPr>
              <a:t>17</a:t>
            </a:r>
            <a:r>
              <a:rPr lang="zh-TW" altLang="en-US" sz="2600" dirty="0" smtClean="0">
                <a:solidFill>
                  <a:srgbClr val="0070C0"/>
                </a:solidFill>
              </a:rPr>
              <a:t>條：「在企業任職之人於職務關係存續中，基於競爭之目的，</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為自己之利益，或第三人之利益，或意圖加損害於企</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業所有人，將其因職務關係受託或知悉之營業或經營</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秘密，無故洩露他人者，處三年以下有期徒刑或併科</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罰金。</a:t>
            </a:r>
            <a:r>
              <a:rPr lang="en-US" altLang="zh-TW" sz="2600" dirty="0" smtClean="0">
                <a:solidFill>
                  <a:srgbClr val="0070C0"/>
                </a:solidFill>
              </a:rPr>
              <a:t>….</a:t>
            </a:r>
            <a:r>
              <a:rPr lang="zh-TW" altLang="en-US" sz="2600" dirty="0" smtClean="0">
                <a:solidFill>
                  <a:srgbClr val="0070C0"/>
                </a:solidFill>
              </a:rPr>
              <a:t>」</a:t>
            </a:r>
            <a:endParaRPr lang="en-US" altLang="zh-TW" sz="2600" dirty="0" smtClean="0">
              <a:solidFill>
                <a:srgbClr val="0070C0"/>
              </a:solidFill>
            </a:endParaRPr>
          </a:p>
          <a:p>
            <a:pPr>
              <a:lnSpc>
                <a:spcPts val="2400"/>
              </a:lnSpc>
              <a:spcBef>
                <a:spcPts val="0"/>
              </a:spcBef>
              <a:buNone/>
            </a:pPr>
            <a:r>
              <a:rPr lang="zh-TW" altLang="zh-TW" sz="2600" dirty="0" smtClean="0">
                <a:solidFill>
                  <a:srgbClr val="0070C0"/>
                </a:solidFill>
              </a:rPr>
              <a:t>第</a:t>
            </a:r>
            <a:r>
              <a:rPr lang="en-US" altLang="zh-TW" sz="2600" dirty="0" smtClean="0">
                <a:solidFill>
                  <a:srgbClr val="0070C0"/>
                </a:solidFill>
              </a:rPr>
              <a:t>18</a:t>
            </a:r>
            <a:r>
              <a:rPr lang="zh-TW" altLang="zh-TW" sz="2600" dirty="0" smtClean="0">
                <a:solidFill>
                  <a:srgbClr val="0070C0"/>
                </a:solidFill>
              </a:rPr>
              <a:t>條：「為競爭目的，或出於私利，擅自將在商業交易中受託</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a:t>
            </a:r>
            <a:r>
              <a:rPr lang="zh-TW" altLang="zh-TW" sz="2600" dirty="0" smtClean="0">
                <a:solidFill>
                  <a:srgbClr val="0070C0"/>
                </a:solidFill>
              </a:rPr>
              <a:t>交付之樣品、或技術規程，特別是圖樣、模型、模版、</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a:t>
            </a:r>
            <a:r>
              <a:rPr lang="zh-TW" altLang="zh-TW" sz="2600" dirty="0" smtClean="0">
                <a:solidFill>
                  <a:srgbClr val="0070C0"/>
                </a:solidFill>
              </a:rPr>
              <a:t>截面圖、配方、加以利用或洩露予他人，處</a:t>
            </a:r>
            <a:r>
              <a:rPr lang="en-US" altLang="zh-TW" sz="2600" dirty="0" smtClean="0">
                <a:solidFill>
                  <a:srgbClr val="0070C0"/>
                </a:solidFill>
              </a:rPr>
              <a:t>2</a:t>
            </a:r>
            <a:r>
              <a:rPr lang="zh-TW" altLang="zh-TW" sz="2600" dirty="0" smtClean="0">
                <a:solidFill>
                  <a:srgbClr val="0070C0"/>
                </a:solidFill>
              </a:rPr>
              <a:t>年以下有</a:t>
            </a:r>
            <a:r>
              <a:rPr lang="zh-TW" altLang="en-US" sz="2600" dirty="0" smtClean="0">
                <a:solidFill>
                  <a:srgbClr val="0070C0"/>
                </a:solidFill>
              </a:rPr>
              <a:t> </a:t>
            </a:r>
            <a:endParaRPr lang="en-US" altLang="zh-TW" sz="2600" dirty="0" smtClean="0">
              <a:solidFill>
                <a:srgbClr val="0070C0"/>
              </a:solidFill>
            </a:endParaRPr>
          </a:p>
          <a:p>
            <a:pPr>
              <a:lnSpc>
                <a:spcPts val="2400"/>
              </a:lnSpc>
              <a:spcBef>
                <a:spcPts val="0"/>
              </a:spcBef>
              <a:buNone/>
            </a:pPr>
            <a:r>
              <a:rPr lang="zh-TW" altLang="en-US" sz="2600" dirty="0" smtClean="0">
                <a:solidFill>
                  <a:srgbClr val="0070C0"/>
                </a:solidFill>
              </a:rPr>
              <a:t>          </a:t>
            </a:r>
            <a:r>
              <a:rPr lang="zh-TW" altLang="zh-TW" sz="2600" dirty="0" smtClean="0">
                <a:solidFill>
                  <a:srgbClr val="0070C0"/>
                </a:solidFill>
              </a:rPr>
              <a:t>期徒刑或罰金。</a:t>
            </a:r>
          </a:p>
          <a:p>
            <a:pPr>
              <a:lnSpc>
                <a:spcPts val="2600"/>
              </a:lnSpc>
              <a:spcBef>
                <a:spcPts val="0"/>
              </a:spcBef>
              <a:buNone/>
            </a:pPr>
            <a:endParaRPr lang="en-US" altLang="zh-TW" sz="3400" dirty="0" smtClean="0"/>
          </a:p>
          <a:p>
            <a:pPr>
              <a:lnSpc>
                <a:spcPts val="2600"/>
              </a:lnSpc>
              <a:spcBef>
                <a:spcPts val="0"/>
              </a:spcBef>
              <a:buNone/>
            </a:pPr>
            <a:endParaRPr lang="zh-TW" altLang="en-US" dirty="0"/>
          </a:p>
        </p:txBody>
      </p:sp>
      <p:pic>
        <p:nvPicPr>
          <p:cNvPr id="4" name="Picture 2" descr="D:\ghost\我的文件\My Pictures\images.png"/>
          <p:cNvPicPr>
            <a:picLocks noChangeAspect="1" noChangeArrowheads="1"/>
          </p:cNvPicPr>
          <p:nvPr/>
        </p:nvPicPr>
        <p:blipFill>
          <a:blip r:embed="rId2" cstate="print"/>
          <a:srcRect/>
          <a:stretch>
            <a:fillRect/>
          </a:stretch>
        </p:blipFill>
        <p:spPr bwMode="auto">
          <a:xfrm>
            <a:off x="6764107" y="150059"/>
            <a:ext cx="1616909" cy="1052736"/>
          </a:xfrm>
          <a:prstGeom prst="rect">
            <a:avLst/>
          </a:prstGeom>
          <a:noFill/>
        </p:spPr>
      </p:pic>
      <p:sp>
        <p:nvSpPr>
          <p:cNvPr id="7" name="頁尾版面配置區 6"/>
          <p:cNvSpPr>
            <a:spLocks noGrp="1"/>
          </p:cNvSpPr>
          <p:nvPr>
            <p:ph type="ftr" sz="quarter" idx="11"/>
          </p:nvPr>
        </p:nvSpPr>
        <p:spPr/>
        <p:txBody>
          <a:bodyPr/>
          <a:lstStyle/>
          <a:p>
            <a:r>
              <a:rPr lang="en-US" altLang="zh-TW" smtClean="0"/>
              <a:t>10</a:t>
            </a:r>
            <a:endParaRPr lang="zh-TW" alt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395536" y="1700808"/>
            <a:ext cx="8229600" cy="5760640"/>
          </a:xfrm>
        </p:spPr>
        <p:txBody>
          <a:bodyPr>
            <a:normAutofit/>
          </a:bodyPr>
          <a:lstStyle/>
          <a:p>
            <a:pPr>
              <a:buNone/>
            </a:pPr>
            <a:r>
              <a:rPr lang="zh-TW" altLang="en-US" sz="2400" dirty="0" smtClean="0"/>
              <a:t>   </a:t>
            </a:r>
            <a:r>
              <a:rPr lang="en-US" altLang="zh-TW" sz="2400" dirty="0" smtClean="0"/>
              <a:t>3.</a:t>
            </a:r>
            <a:r>
              <a:rPr lang="zh-TW" altLang="en-US" sz="2400" dirty="0" smtClean="0"/>
              <a:t>我國營業秘密法第</a:t>
            </a:r>
            <a:r>
              <a:rPr lang="en-US" altLang="zh-TW" sz="2400" dirty="0" smtClean="0"/>
              <a:t>13</a:t>
            </a:r>
            <a:r>
              <a:rPr lang="zh-TW" altLang="en-US" sz="2400" dirty="0" smtClean="0"/>
              <a:t>條所定之損害賠償僅有具體損害說、</a:t>
            </a:r>
            <a:endParaRPr lang="en-US" altLang="zh-TW" sz="2400" dirty="0" smtClean="0"/>
          </a:p>
          <a:p>
            <a:pPr>
              <a:buNone/>
            </a:pPr>
            <a:r>
              <a:rPr lang="zh-TW" altLang="en-US" sz="2400" dirty="0" smtClean="0"/>
              <a:t>       差額說、總利益說與總額說等計算方式，由原告選擇其</a:t>
            </a:r>
            <a:endParaRPr lang="en-US" altLang="zh-TW" sz="2400" dirty="0" smtClean="0"/>
          </a:p>
          <a:p>
            <a:pPr>
              <a:buNone/>
            </a:pPr>
            <a:r>
              <a:rPr lang="zh-TW" altLang="en-US" sz="2400" dirty="0" smtClean="0"/>
              <a:t>       一計算請求，其觀點僅就營業秘密</a:t>
            </a:r>
            <a:r>
              <a:rPr lang="zh-TW" altLang="en-US" sz="2400" dirty="0" smtClean="0">
                <a:solidFill>
                  <a:srgbClr val="0070C0"/>
                </a:solidFill>
              </a:rPr>
              <a:t>所有人所受實際損害，</a:t>
            </a:r>
            <a:endParaRPr lang="en-US" altLang="zh-TW" sz="2400" dirty="0" smtClean="0">
              <a:solidFill>
                <a:srgbClr val="0070C0"/>
              </a:solidFill>
            </a:endParaRPr>
          </a:p>
          <a:p>
            <a:pPr>
              <a:buNone/>
            </a:pPr>
            <a:r>
              <a:rPr lang="zh-TW" altLang="en-US" sz="2400" dirty="0" smtClean="0">
                <a:solidFill>
                  <a:srgbClr val="0070C0"/>
                </a:solidFill>
              </a:rPr>
              <a:t>       或侵害人侵害所得利益部分為規定</a:t>
            </a:r>
            <a:r>
              <a:rPr lang="zh-TW" altLang="en-US" sz="2400" dirty="0" smtClean="0"/>
              <a:t>，致所有人因洩漏營</a:t>
            </a:r>
            <a:endParaRPr lang="en-US" altLang="zh-TW" sz="2400" dirty="0" smtClean="0"/>
          </a:p>
          <a:p>
            <a:pPr>
              <a:buNone/>
            </a:pPr>
            <a:r>
              <a:rPr lang="zh-TW" altLang="en-US" sz="2400" dirty="0" smtClean="0"/>
              <a:t>       業秘密之損失部分，</a:t>
            </a:r>
            <a:r>
              <a:rPr lang="zh-TW" altLang="en-US" sz="2400" dirty="0" smtClean="0">
                <a:solidFill>
                  <a:srgbClr val="0070C0"/>
                </a:solidFill>
              </a:rPr>
              <a:t>所有人亦僅得依民事訴訟法第</a:t>
            </a:r>
            <a:r>
              <a:rPr lang="en-US" altLang="zh-TW" sz="2400" dirty="0" smtClean="0">
                <a:solidFill>
                  <a:srgbClr val="0070C0"/>
                </a:solidFill>
              </a:rPr>
              <a:t>222</a:t>
            </a:r>
            <a:r>
              <a:rPr lang="zh-TW" altLang="en-US" sz="2400" dirty="0" smtClean="0">
                <a:solidFill>
                  <a:srgbClr val="0070C0"/>
                </a:solidFill>
              </a:rPr>
              <a:t>條</a:t>
            </a:r>
            <a:endParaRPr lang="en-US" altLang="zh-TW" sz="2400" dirty="0" smtClean="0">
              <a:solidFill>
                <a:srgbClr val="0070C0"/>
              </a:solidFill>
            </a:endParaRPr>
          </a:p>
          <a:p>
            <a:pPr>
              <a:buNone/>
            </a:pPr>
            <a:r>
              <a:rPr lang="zh-TW" altLang="en-US" sz="2400" dirty="0" smtClean="0">
                <a:solidFill>
                  <a:srgbClr val="0070C0"/>
                </a:solidFill>
              </a:rPr>
              <a:t>        第</a:t>
            </a:r>
            <a:r>
              <a:rPr lang="en-US" altLang="zh-TW" sz="2400" dirty="0" smtClean="0">
                <a:solidFill>
                  <a:srgbClr val="0070C0"/>
                </a:solidFill>
              </a:rPr>
              <a:t>2</a:t>
            </a:r>
            <a:r>
              <a:rPr lang="zh-TW" altLang="en-US" sz="2400" dirty="0" smtClean="0">
                <a:solidFill>
                  <a:srgbClr val="0070C0"/>
                </a:solidFill>
              </a:rPr>
              <a:t>項或辦理民事訴訟應行注意事項</a:t>
            </a:r>
            <a:r>
              <a:rPr lang="en-US" altLang="zh-TW" sz="2400" dirty="0" smtClean="0">
                <a:solidFill>
                  <a:srgbClr val="0070C0"/>
                </a:solidFill>
              </a:rPr>
              <a:t>87</a:t>
            </a:r>
            <a:r>
              <a:rPr lang="zh-TW" altLang="en-US" sz="2400" dirty="0" smtClean="0">
                <a:solidFill>
                  <a:srgbClr val="0070C0"/>
                </a:solidFill>
              </a:rPr>
              <a:t>第</a:t>
            </a:r>
            <a:r>
              <a:rPr lang="en-US" altLang="zh-TW" sz="2400" dirty="0" smtClean="0">
                <a:solidFill>
                  <a:srgbClr val="0070C0"/>
                </a:solidFill>
              </a:rPr>
              <a:t>2</a:t>
            </a:r>
            <a:r>
              <a:rPr lang="zh-TW" altLang="en-US" sz="2400" dirty="0" smtClean="0">
                <a:solidFill>
                  <a:srgbClr val="0070C0"/>
                </a:solidFill>
              </a:rPr>
              <a:t>項規定，由法</a:t>
            </a:r>
            <a:endParaRPr lang="en-US" altLang="zh-TW" sz="2400" dirty="0" smtClean="0">
              <a:solidFill>
                <a:srgbClr val="0070C0"/>
              </a:solidFill>
            </a:endParaRPr>
          </a:p>
          <a:p>
            <a:pPr>
              <a:buNone/>
            </a:pPr>
            <a:r>
              <a:rPr lang="zh-TW" altLang="en-US" sz="2400" dirty="0" smtClean="0">
                <a:solidFill>
                  <a:srgbClr val="0070C0"/>
                </a:solidFill>
              </a:rPr>
              <a:t>        院囑託主管機關或適當機關估算或參考智慧財產權人實</a:t>
            </a:r>
            <a:endParaRPr lang="en-US" altLang="zh-TW" sz="2400" dirty="0" smtClean="0">
              <a:solidFill>
                <a:srgbClr val="0070C0"/>
              </a:solidFill>
            </a:endParaRPr>
          </a:p>
          <a:p>
            <a:pPr>
              <a:buNone/>
            </a:pPr>
            <a:r>
              <a:rPr lang="zh-TW" altLang="en-US" sz="2400" dirty="0" smtClean="0">
                <a:solidFill>
                  <a:srgbClr val="0070C0"/>
                </a:solidFill>
              </a:rPr>
              <a:t>        施授權可收取之合理權利金數額，以核定損害賠償額</a:t>
            </a:r>
            <a:r>
              <a:rPr lang="zh-TW" altLang="en-US" sz="2400" dirty="0" smtClean="0"/>
              <a:t>，</a:t>
            </a:r>
            <a:endParaRPr lang="en-US" altLang="zh-TW" sz="2400" dirty="0" smtClean="0"/>
          </a:p>
          <a:p>
            <a:pPr>
              <a:buNone/>
            </a:pPr>
            <a:r>
              <a:rPr lang="zh-TW" altLang="en-US" sz="2400" dirty="0" smtClean="0"/>
              <a:t>        所提供予原告之選擇方式較少，修法時宜參照美國法規</a:t>
            </a:r>
            <a:endParaRPr lang="en-US" altLang="zh-TW" sz="2400" dirty="0" smtClean="0"/>
          </a:p>
          <a:p>
            <a:pPr>
              <a:buNone/>
            </a:pPr>
            <a:r>
              <a:rPr lang="zh-TW" altLang="en-US" sz="2400" dirty="0" smtClean="0"/>
              <a:t>        定增加（專利法第</a:t>
            </a:r>
            <a:r>
              <a:rPr lang="en-US" altLang="zh-TW" sz="2400" dirty="0" smtClean="0"/>
              <a:t>97</a:t>
            </a:r>
            <a:r>
              <a:rPr lang="zh-TW" altLang="en-US" sz="2400" dirty="0" smtClean="0"/>
              <a:t>條第</a:t>
            </a:r>
            <a:r>
              <a:rPr lang="en-US" altLang="zh-TW" sz="2400" dirty="0" smtClean="0"/>
              <a:t>1</a:t>
            </a:r>
            <a:r>
              <a:rPr lang="zh-TW" altLang="en-US" sz="2400" dirty="0" smtClean="0"/>
              <a:t>項第</a:t>
            </a:r>
            <a:r>
              <a:rPr lang="en-US" altLang="zh-TW" sz="2400" dirty="0" smtClean="0"/>
              <a:t>3</a:t>
            </a:r>
            <a:r>
              <a:rPr lang="zh-TW" altLang="en-US" sz="2400" dirty="0" smtClean="0"/>
              <a:t>款已有類似規定）。</a:t>
            </a:r>
            <a:endParaRPr lang="en-US" altLang="zh-TW" sz="2400" dirty="0" smtClean="0"/>
          </a:p>
        </p:txBody>
      </p:sp>
      <p:sp>
        <p:nvSpPr>
          <p:cNvPr id="6" name="頁尾版面配置區 5"/>
          <p:cNvSpPr>
            <a:spLocks noGrp="1"/>
          </p:cNvSpPr>
          <p:nvPr>
            <p:ph type="ftr" sz="quarter" idx="11"/>
          </p:nvPr>
        </p:nvSpPr>
        <p:spPr/>
        <p:txBody>
          <a:bodyPr/>
          <a:lstStyle/>
          <a:p>
            <a:r>
              <a:rPr lang="en-US" altLang="zh-TW" smtClean="0"/>
              <a:t>100</a:t>
            </a:r>
            <a:endParaRPr lang="zh-TW" alt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323528" y="1484784"/>
            <a:ext cx="8363272" cy="6336704"/>
          </a:xfrm>
        </p:spPr>
        <p:txBody>
          <a:bodyPr>
            <a:noAutofit/>
          </a:bodyPr>
          <a:lstStyle/>
          <a:p>
            <a:pPr>
              <a:lnSpc>
                <a:spcPts val="2600"/>
              </a:lnSpc>
              <a:buNone/>
            </a:pPr>
            <a:r>
              <a:rPr lang="zh-TW" altLang="en-US" sz="2000" dirty="0" smtClean="0"/>
              <a:t>　</a:t>
            </a:r>
            <a:r>
              <a:rPr lang="zh-TW" altLang="en-US" sz="2000" b="1" dirty="0" smtClean="0">
                <a:solidFill>
                  <a:srgbClr val="0070C0"/>
                </a:solidFill>
              </a:rPr>
              <a:t>二、第</a:t>
            </a:r>
            <a:r>
              <a:rPr lang="en-US" altLang="zh-TW" sz="2000" b="1" dirty="0" smtClean="0">
                <a:solidFill>
                  <a:srgbClr val="0070C0"/>
                </a:solidFill>
              </a:rPr>
              <a:t>13</a:t>
            </a:r>
            <a:r>
              <a:rPr lang="zh-TW" altLang="en-US" sz="2000" b="1" dirty="0" smtClean="0">
                <a:solidFill>
                  <a:srgbClr val="0070C0"/>
                </a:solidFill>
              </a:rPr>
              <a:t>條應刪除「</a:t>
            </a:r>
            <a:r>
              <a:rPr lang="zh-TW" altLang="en-US" sz="2000" b="1" dirty="0" smtClean="0">
                <a:solidFill>
                  <a:srgbClr val="C00000"/>
                </a:solidFill>
              </a:rPr>
              <a:t>擇一請求</a:t>
            </a:r>
            <a:r>
              <a:rPr lang="zh-TW" altLang="en-US" sz="2000" b="1" dirty="0" smtClean="0">
                <a:solidFill>
                  <a:srgbClr val="0070C0"/>
                </a:solidFill>
              </a:rPr>
              <a:t>」規定：</a:t>
            </a:r>
            <a:endParaRPr lang="en-US" altLang="zh-TW" sz="2000" b="1" dirty="0" smtClean="0">
              <a:solidFill>
                <a:srgbClr val="0070C0"/>
              </a:solidFill>
            </a:endParaRPr>
          </a:p>
          <a:p>
            <a:pPr>
              <a:lnSpc>
                <a:spcPts val="2600"/>
              </a:lnSpc>
              <a:buNone/>
            </a:pPr>
            <a:r>
              <a:rPr lang="zh-TW" altLang="en-US" sz="2000" dirty="0" smtClean="0"/>
              <a:t>　</a:t>
            </a:r>
            <a:r>
              <a:rPr lang="en-US" altLang="zh-TW" sz="2000" dirty="0" smtClean="0"/>
              <a:t>1.</a:t>
            </a:r>
            <a:r>
              <a:rPr lang="zh-TW" altLang="en-US" sz="2000" dirty="0" smtClean="0"/>
              <a:t> 營業秘密法於</a:t>
            </a:r>
            <a:r>
              <a:rPr lang="en-US" altLang="zh-TW" sz="2000" dirty="0" smtClean="0"/>
              <a:t>85</a:t>
            </a:r>
            <a:r>
              <a:rPr lang="zh-TW" altLang="en-US" sz="2000" dirty="0" smtClean="0"/>
              <a:t>年</a:t>
            </a:r>
            <a:r>
              <a:rPr lang="en-US" altLang="zh-TW" sz="2000" dirty="0" smtClean="0"/>
              <a:t>1</a:t>
            </a:r>
            <a:r>
              <a:rPr lang="zh-TW" altLang="en-US" sz="2000" dirty="0" smtClean="0"/>
              <a:t>月</a:t>
            </a:r>
            <a:r>
              <a:rPr lang="en-US" altLang="zh-TW" sz="2000" dirty="0" smtClean="0"/>
              <a:t>17</a:t>
            </a:r>
            <a:r>
              <a:rPr lang="zh-TW" altLang="en-US" sz="2000" dirty="0" smtClean="0"/>
              <a:t>日第</a:t>
            </a:r>
            <a:r>
              <a:rPr lang="en-US" altLang="zh-TW" sz="2000" dirty="0" smtClean="0"/>
              <a:t>13</a:t>
            </a:r>
            <a:r>
              <a:rPr lang="zh-TW" altLang="en-US" sz="2000" dirty="0" smtClean="0"/>
              <a:t>條應係參照當時即</a:t>
            </a:r>
            <a:r>
              <a:rPr lang="en-US" altLang="zh-TW" sz="2000" dirty="0" smtClean="0"/>
              <a:t>83</a:t>
            </a:r>
            <a:r>
              <a:rPr lang="zh-TW" altLang="en-US" sz="2000" dirty="0" smtClean="0"/>
              <a:t>年</a:t>
            </a:r>
            <a:r>
              <a:rPr lang="en-US" altLang="zh-TW" sz="2000" dirty="0" smtClean="0"/>
              <a:t>1</a:t>
            </a:r>
            <a:r>
              <a:rPr lang="zh-TW" altLang="en-US" sz="2000" dirty="0" smtClean="0"/>
              <a:t>月</a:t>
            </a:r>
            <a:r>
              <a:rPr lang="en-US" altLang="zh-TW" sz="2000" dirty="0" smtClean="0"/>
              <a:t>21</a:t>
            </a:r>
            <a:r>
              <a:rPr lang="zh-TW" altLang="en-US" sz="2000" dirty="0" smtClean="0"/>
              <a:t>日專利</a:t>
            </a:r>
            <a:endParaRPr lang="en-US" altLang="zh-TW" sz="2000" dirty="0" smtClean="0"/>
          </a:p>
          <a:p>
            <a:pPr>
              <a:lnSpc>
                <a:spcPts val="2600"/>
              </a:lnSpc>
              <a:buNone/>
            </a:pPr>
            <a:r>
              <a:rPr lang="en-US" altLang="zh-TW" sz="2000" dirty="0" smtClean="0"/>
              <a:t>     </a:t>
            </a:r>
            <a:r>
              <a:rPr lang="zh-TW" altLang="en-US" sz="2000" dirty="0" smtClean="0"/>
              <a:t>法第</a:t>
            </a:r>
            <a:r>
              <a:rPr lang="en-US" altLang="zh-TW" sz="2000" dirty="0" smtClean="0"/>
              <a:t>89</a:t>
            </a:r>
            <a:r>
              <a:rPr lang="zh-TW" altLang="en-US" sz="2000" dirty="0" smtClean="0"/>
              <a:t>條之立法。採用擇一請求方式，即表示原告於起訴時就賠償 </a:t>
            </a:r>
            <a:endParaRPr lang="en-US" altLang="zh-TW" sz="2000" dirty="0" smtClean="0"/>
          </a:p>
          <a:p>
            <a:pPr>
              <a:lnSpc>
                <a:spcPts val="2600"/>
              </a:lnSpc>
              <a:buNone/>
            </a:pPr>
            <a:r>
              <a:rPr lang="en-US" altLang="zh-TW" sz="2000" dirty="0" smtClean="0"/>
              <a:t>     </a:t>
            </a:r>
            <a:r>
              <a:rPr lang="zh-TW" altLang="en-US" sz="2000" dirty="0" smtClean="0"/>
              <a:t>額部分可自上述四種方式選擇，應係具有</a:t>
            </a:r>
            <a:r>
              <a:rPr lang="zh-TW" altLang="en-US" sz="2000" dirty="0" smtClean="0">
                <a:solidFill>
                  <a:srgbClr val="C00000"/>
                </a:solidFill>
              </a:rPr>
              <a:t>「選擇權」</a:t>
            </a:r>
            <a:r>
              <a:rPr lang="zh-TW" altLang="en-US" sz="2000" dirty="0" smtClean="0"/>
              <a:t>。專利法採擇 </a:t>
            </a:r>
            <a:endParaRPr lang="en-US" altLang="zh-TW" sz="2000" dirty="0" smtClean="0"/>
          </a:p>
          <a:p>
            <a:pPr>
              <a:lnSpc>
                <a:spcPts val="2600"/>
              </a:lnSpc>
              <a:buNone/>
            </a:pPr>
            <a:r>
              <a:rPr lang="en-US" altLang="zh-TW" sz="2000" dirty="0" smtClean="0"/>
              <a:t>     </a:t>
            </a:r>
            <a:r>
              <a:rPr lang="zh-TW" altLang="en-US" sz="2000" dirty="0" smtClean="0"/>
              <a:t>一請求有其立法基礎，因侵害專利多於被控侵權產品與專利權技術</a:t>
            </a:r>
            <a:endParaRPr lang="en-US" altLang="zh-TW" sz="2000" dirty="0" smtClean="0"/>
          </a:p>
          <a:p>
            <a:pPr>
              <a:lnSpc>
                <a:spcPts val="2600"/>
              </a:lnSpc>
              <a:buNone/>
            </a:pPr>
            <a:r>
              <a:rPr lang="en-US" altLang="zh-TW" sz="2000" dirty="0" smtClean="0"/>
              <a:t>     </a:t>
            </a:r>
            <a:r>
              <a:rPr lang="zh-TW" altLang="en-US" sz="2000" dirty="0" smtClean="0"/>
              <a:t>特徵比對，</a:t>
            </a:r>
            <a:r>
              <a:rPr lang="zh-TW" altLang="en-US" sz="2000" dirty="0" smtClean="0">
                <a:solidFill>
                  <a:srgbClr val="0070C0"/>
                </a:solidFill>
              </a:rPr>
              <a:t>一旦選擇計算方式後，是否喪失選擇權而不得再行選擇？    </a:t>
            </a:r>
            <a:endParaRPr lang="en-US" altLang="zh-TW" sz="2000" dirty="0" smtClean="0">
              <a:solidFill>
                <a:srgbClr val="0070C0"/>
              </a:solidFill>
            </a:endParaRPr>
          </a:p>
          <a:p>
            <a:pPr>
              <a:lnSpc>
                <a:spcPts val="2600"/>
              </a:lnSpc>
              <a:buNone/>
            </a:pPr>
            <a:r>
              <a:rPr lang="en-US" altLang="zh-TW" sz="2000" dirty="0" smtClean="0">
                <a:solidFill>
                  <a:srgbClr val="0070C0"/>
                </a:solidFill>
              </a:rPr>
              <a:t>     </a:t>
            </a:r>
            <a:r>
              <a:rPr lang="zh-TW" altLang="en-US" sz="2000" dirty="0" smtClean="0">
                <a:solidFill>
                  <a:srgbClr val="0070C0"/>
                </a:solidFill>
              </a:rPr>
              <a:t>如原告於言詞終結前變更計算方式，為訴訟標的變更抑為攻擊防禦</a:t>
            </a:r>
            <a:endParaRPr lang="en-US" altLang="zh-TW" sz="2000" dirty="0" smtClean="0">
              <a:solidFill>
                <a:srgbClr val="0070C0"/>
              </a:solidFill>
            </a:endParaRPr>
          </a:p>
          <a:p>
            <a:pPr>
              <a:lnSpc>
                <a:spcPts val="2600"/>
              </a:lnSpc>
              <a:buNone/>
            </a:pPr>
            <a:r>
              <a:rPr lang="en-US" altLang="zh-TW" sz="2000" dirty="0" smtClean="0">
                <a:solidFill>
                  <a:srgbClr val="0070C0"/>
                </a:solidFill>
              </a:rPr>
              <a:t>     </a:t>
            </a:r>
            <a:r>
              <a:rPr lang="zh-TW" altLang="en-US" sz="2000" dirty="0" smtClean="0">
                <a:solidFill>
                  <a:srgbClr val="0070C0"/>
                </a:solidFill>
              </a:rPr>
              <a:t>方法變更？</a:t>
            </a:r>
            <a:r>
              <a:rPr lang="zh-TW" altLang="en-US" sz="2000" dirty="0" smtClean="0"/>
              <a:t>均影響被告之答辯。</a:t>
            </a:r>
            <a:endParaRPr lang="en-US" altLang="zh-TW" sz="2000" dirty="0" smtClean="0"/>
          </a:p>
          <a:p>
            <a:pPr>
              <a:lnSpc>
                <a:spcPts val="2600"/>
              </a:lnSpc>
              <a:spcBef>
                <a:spcPts val="0"/>
              </a:spcBef>
              <a:buNone/>
            </a:pPr>
            <a:r>
              <a:rPr lang="zh-TW" altLang="en-US" sz="2000" dirty="0" smtClean="0"/>
              <a:t> </a:t>
            </a:r>
            <a:r>
              <a:rPr lang="en-US" altLang="zh-TW" sz="2000" dirty="0" smtClean="0"/>
              <a:t>2.</a:t>
            </a:r>
            <a:r>
              <a:rPr lang="zh-TW" altLang="en-US" sz="2000" dirty="0" smtClean="0"/>
              <a:t> 營業秘密法所保護之內容係「生產、銷售或經營之資訊」，其內容廣 </a:t>
            </a:r>
            <a:endParaRPr lang="en-US" altLang="zh-TW" sz="2000" dirty="0" smtClean="0"/>
          </a:p>
          <a:p>
            <a:pPr>
              <a:lnSpc>
                <a:spcPts val="2600"/>
              </a:lnSpc>
              <a:spcBef>
                <a:spcPts val="0"/>
              </a:spcBef>
              <a:buNone/>
            </a:pPr>
            <a:r>
              <a:rPr lang="en-US" altLang="zh-TW" sz="2000" dirty="0" smtClean="0"/>
              <a:t>    </a:t>
            </a:r>
            <a:r>
              <a:rPr lang="zh-TW" altLang="en-US" sz="2000" dirty="0" smtClean="0"/>
              <a:t>泛，非技術性秘密如客戶名單等，均可包括在內，</a:t>
            </a:r>
            <a:r>
              <a:rPr lang="zh-TW" altLang="en-US" sz="2000" dirty="0" smtClean="0">
                <a:solidFill>
                  <a:srgbClr val="0070C0"/>
                </a:solidFill>
              </a:rPr>
              <a:t>不若專利權已有具   </a:t>
            </a:r>
            <a:endParaRPr lang="en-US" altLang="zh-TW" sz="2000" dirty="0" smtClean="0">
              <a:solidFill>
                <a:srgbClr val="0070C0"/>
              </a:solidFill>
            </a:endParaRPr>
          </a:p>
          <a:p>
            <a:pPr>
              <a:lnSpc>
                <a:spcPts val="2600"/>
              </a:lnSpc>
              <a:spcBef>
                <a:spcPts val="0"/>
              </a:spcBef>
              <a:buNone/>
            </a:pPr>
            <a:r>
              <a:rPr lang="en-US" altLang="zh-TW" sz="2000" dirty="0" smtClean="0">
                <a:solidFill>
                  <a:srgbClr val="0070C0"/>
                </a:solidFill>
              </a:rPr>
              <a:t>    </a:t>
            </a:r>
            <a:r>
              <a:rPr lang="zh-TW" altLang="en-US" sz="2000" dirty="0" smtClean="0">
                <a:solidFill>
                  <a:srgbClr val="0070C0"/>
                </a:solidFill>
              </a:rPr>
              <a:t>體範圍，且營業秘密法係保障所有人之營業秘密不被他人不正當取得，</a:t>
            </a:r>
            <a:endParaRPr lang="en-US" altLang="zh-TW" sz="2000" dirty="0" smtClean="0">
              <a:solidFill>
                <a:srgbClr val="0070C0"/>
              </a:solidFill>
            </a:endParaRPr>
          </a:p>
          <a:p>
            <a:pPr>
              <a:lnSpc>
                <a:spcPts val="2600"/>
              </a:lnSpc>
              <a:spcBef>
                <a:spcPts val="0"/>
              </a:spcBef>
              <a:buNone/>
            </a:pPr>
            <a:r>
              <a:rPr lang="en-US" altLang="zh-TW" sz="2000" dirty="0" smtClean="0">
                <a:solidFill>
                  <a:srgbClr val="0070C0"/>
                </a:solidFill>
              </a:rPr>
              <a:t>    </a:t>
            </a:r>
            <a:r>
              <a:rPr lang="zh-TW" altLang="en-US" sz="2000" dirty="0" smtClean="0">
                <a:solidFill>
                  <a:srgbClr val="0070C0"/>
                </a:solidFill>
              </a:rPr>
              <a:t>進而使用或揭露</a:t>
            </a:r>
            <a:r>
              <a:rPr lang="zh-TW" altLang="en-US" sz="2000" dirty="0" smtClean="0"/>
              <a:t>，與專利法保護專利權之專有效力者不同，兩者侵害 </a:t>
            </a:r>
            <a:endParaRPr lang="en-US" altLang="zh-TW" sz="2000" dirty="0" smtClean="0"/>
          </a:p>
          <a:p>
            <a:pPr>
              <a:lnSpc>
                <a:spcPts val="2600"/>
              </a:lnSpc>
              <a:spcBef>
                <a:spcPts val="0"/>
              </a:spcBef>
              <a:buNone/>
            </a:pPr>
            <a:r>
              <a:rPr lang="en-US" altLang="zh-TW" sz="2000" dirty="0" smtClean="0"/>
              <a:t>    </a:t>
            </a:r>
            <a:r>
              <a:rPr lang="zh-TW" altLang="en-US" sz="2000" dirty="0" smtClean="0"/>
              <a:t>認定方式亦不相同。</a:t>
            </a:r>
            <a:endParaRPr lang="zh-TW" altLang="en-US" sz="2000" dirty="0"/>
          </a:p>
        </p:txBody>
      </p:sp>
      <p:sp>
        <p:nvSpPr>
          <p:cNvPr id="6" name="頁尾版面配置區 5"/>
          <p:cNvSpPr>
            <a:spLocks noGrp="1"/>
          </p:cNvSpPr>
          <p:nvPr>
            <p:ph type="ftr" sz="quarter" idx="11"/>
          </p:nvPr>
        </p:nvSpPr>
        <p:spPr/>
        <p:txBody>
          <a:bodyPr/>
          <a:lstStyle/>
          <a:p>
            <a:r>
              <a:rPr lang="en-US" altLang="zh-TW" smtClean="0"/>
              <a:t>101</a:t>
            </a:r>
            <a:endParaRPr lang="zh-TW" alt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2204864"/>
            <a:ext cx="8229600" cy="5949280"/>
          </a:xfrm>
        </p:spPr>
        <p:txBody>
          <a:bodyPr/>
          <a:lstStyle/>
          <a:p>
            <a:pPr>
              <a:buNone/>
            </a:pPr>
            <a:r>
              <a:rPr lang="en-US" altLang="zh-TW" sz="2000" dirty="0" smtClean="0"/>
              <a:t>3.</a:t>
            </a:r>
            <a:r>
              <a:rPr lang="zh-TW" altLang="en-US" sz="2000" dirty="0" smtClean="0"/>
              <a:t> 美國反不正競爭法整編第</a:t>
            </a:r>
            <a:r>
              <a:rPr lang="en-US" altLang="zh-TW" sz="2000" dirty="0" smtClean="0"/>
              <a:t>45</a:t>
            </a:r>
            <a:r>
              <a:rPr lang="zh-TW" altLang="en-US" sz="2000" dirty="0" smtClean="0"/>
              <a:t>條註釋</a:t>
            </a:r>
            <a:r>
              <a:rPr lang="en-US" altLang="zh-TW" sz="2000" dirty="0" smtClean="0"/>
              <a:t>b</a:t>
            </a:r>
            <a:r>
              <a:rPr lang="zh-TW" altLang="en-US" sz="2000" dirty="0" smtClean="0"/>
              <a:t>部分，註明原告得舉證依案件情狀於「儘可能合理確定」</a:t>
            </a:r>
            <a:r>
              <a:rPr lang="en-US" altLang="zh-TW" sz="2000" dirty="0" smtClean="0"/>
              <a:t>(as much certainty as)</a:t>
            </a:r>
            <a:r>
              <a:rPr lang="zh-TW" altLang="en-US" sz="2000" dirty="0" smtClean="0"/>
              <a:t>其損失，如為適當，原告另可對被告請求因盜用營業秘密所獲得之利益，此因</a:t>
            </a:r>
            <a:r>
              <a:rPr lang="zh-TW" altLang="zh-TW" sz="2000" dirty="0" smtClean="0"/>
              <a:t>實質意</a:t>
            </a:r>
            <a:r>
              <a:rPr lang="zh-TW" altLang="en-US" sz="2000" dirty="0" smtClean="0"/>
              <a:t>義上取得營業秘密</a:t>
            </a:r>
            <a:r>
              <a:rPr lang="zh-TW" altLang="zh-TW" sz="2000" dirty="0" smtClean="0"/>
              <a:t>後</a:t>
            </a:r>
            <a:r>
              <a:rPr lang="zh-TW" altLang="en-US" sz="2000" dirty="0" smtClean="0"/>
              <a:t>即可能同時發生</a:t>
            </a:r>
            <a:r>
              <a:rPr lang="zh-TW" altLang="zh-TW" sz="2000" dirty="0" smtClean="0"/>
              <a:t>洩漏</a:t>
            </a:r>
            <a:r>
              <a:rPr lang="zh-TW" altLang="en-US" sz="2000" dirty="0" smtClean="0"/>
              <a:t>情形，基於衡平法理，原告自可對其實際損失與侵害人所得利益一併請求，不認原告因此賠償而雙重得益。</a:t>
            </a:r>
            <a:endParaRPr lang="en-US" altLang="zh-TW" sz="2000" dirty="0" smtClean="0"/>
          </a:p>
          <a:p>
            <a:pPr>
              <a:buNone/>
            </a:pPr>
            <a:r>
              <a:rPr lang="en-US" altLang="zh-TW" sz="2000" dirty="0" smtClean="0">
                <a:solidFill>
                  <a:srgbClr val="666699"/>
                </a:solidFill>
              </a:rPr>
              <a:t>( the plaintiff is required to prove the amount of such loss with only as much certainty as is reasonable under the circumstances .. If otherwise appropriate, the plaintiff may also recover any gain acquired by the defendant as the result of the appropriation, subject to the limitation on double recovery.)</a:t>
            </a:r>
            <a:r>
              <a:rPr lang="zh-TW" altLang="en-US" sz="2000" dirty="0" smtClean="0">
                <a:solidFill>
                  <a:srgbClr val="666699"/>
                </a:solidFill>
              </a:rPr>
              <a:t>。</a:t>
            </a:r>
            <a:endParaRPr lang="en-US" altLang="zh-TW" sz="2000" dirty="0" smtClean="0">
              <a:solidFill>
                <a:srgbClr val="666699"/>
              </a:solidFill>
            </a:endParaRPr>
          </a:p>
          <a:p>
            <a:pPr>
              <a:buNone/>
            </a:pPr>
            <a:endParaRPr lang="zh-TW" altLang="en-US" sz="20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102</a:t>
            </a:r>
            <a:endParaRPr lang="zh-TW" alt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type="body" sz="half" idx="2"/>
          </p:nvPr>
        </p:nvSpPr>
        <p:spPr>
          <a:xfrm>
            <a:off x="3275856" y="4509120"/>
            <a:ext cx="3312368" cy="685800"/>
          </a:xfrm>
        </p:spPr>
        <p:txBody>
          <a:bodyPr>
            <a:normAutofit fontScale="25000" lnSpcReduction="20000"/>
          </a:bodyPr>
          <a:lstStyle/>
          <a:p>
            <a:pPr>
              <a:buNone/>
            </a:pPr>
            <a:endParaRPr lang="en-US" altLang="zh-TW" dirty="0" smtClean="0"/>
          </a:p>
          <a:p>
            <a:pPr>
              <a:buNone/>
            </a:pPr>
            <a:endParaRPr lang="en-US" altLang="zh-TW" dirty="0" smtClean="0"/>
          </a:p>
          <a:p>
            <a:pPr>
              <a:buNone/>
            </a:pPr>
            <a:r>
              <a:rPr lang="zh-TW" altLang="en-US" dirty="0" smtClean="0"/>
              <a:t>　　　　　　　</a:t>
            </a:r>
            <a:r>
              <a:rPr lang="en-US" altLang="zh-TW" sz="14400" dirty="0" smtClean="0">
                <a:solidFill>
                  <a:schemeClr val="bg2">
                    <a:lumMod val="75000"/>
                  </a:schemeClr>
                </a:solidFill>
                <a:latin typeface="Apple Chancery" pitchFamily="66" charset="0"/>
              </a:rPr>
              <a:t>Thank you !</a:t>
            </a:r>
            <a:endParaRPr lang="zh-TW" altLang="en-US" sz="14400" dirty="0" smtClean="0">
              <a:solidFill>
                <a:schemeClr val="bg2">
                  <a:lumMod val="75000"/>
                </a:schemeClr>
              </a:solidFill>
              <a:latin typeface="Apple Chancery" pitchFamily="66" charset="0"/>
            </a:endParaRPr>
          </a:p>
          <a:p>
            <a:pPr>
              <a:buNone/>
            </a:pPr>
            <a:endParaRPr lang="en-US" altLang="zh-TW" dirty="0" smtClean="0"/>
          </a:p>
          <a:p>
            <a:pPr>
              <a:buNone/>
            </a:pPr>
            <a:r>
              <a:rPr lang="zh-TW" altLang="en-US" dirty="0" smtClean="0"/>
              <a:t>　　　　　　　</a:t>
            </a:r>
            <a:endParaRPr lang="en-US" altLang="zh-TW" dirty="0" smtClean="0"/>
          </a:p>
        </p:txBody>
      </p:sp>
      <p:sp>
        <p:nvSpPr>
          <p:cNvPr id="6" name="矩形 5"/>
          <p:cNvSpPr/>
          <p:nvPr/>
        </p:nvSpPr>
        <p:spPr>
          <a:xfrm>
            <a:off x="1763688" y="1844824"/>
            <a:ext cx="6048672" cy="1569660"/>
          </a:xfrm>
          <a:prstGeom prst="rect">
            <a:avLst/>
          </a:prstGeom>
        </p:spPr>
        <p:txBody>
          <a:bodyPr wrap="square">
            <a:spAutoFit/>
          </a:bodyPr>
          <a:lstStyle/>
          <a:p>
            <a:pPr algn="ctr">
              <a:buNone/>
            </a:pPr>
            <a:r>
              <a:rPr lang="zh-TW" altLang="en-US" sz="4800" dirty="0" smtClean="0">
                <a:solidFill>
                  <a:schemeClr val="tx2">
                    <a:lumMod val="50000"/>
                  </a:schemeClr>
                </a:solidFill>
                <a:latin typeface="標楷體" pitchFamily="65" charset="-120"/>
                <a:ea typeface="標楷體" pitchFamily="65" charset="-120"/>
              </a:rPr>
              <a:t>謝謝</a:t>
            </a:r>
            <a:r>
              <a:rPr lang="en-US" altLang="zh-TW" sz="4800" dirty="0" smtClean="0">
                <a:solidFill>
                  <a:schemeClr val="tx2">
                    <a:lumMod val="50000"/>
                  </a:schemeClr>
                </a:solidFill>
                <a:latin typeface="標楷體" pitchFamily="65" charset="-120"/>
                <a:ea typeface="標楷體" pitchFamily="65" charset="-120"/>
              </a:rPr>
              <a:t> </a:t>
            </a:r>
          </a:p>
          <a:p>
            <a:pPr algn="ctr">
              <a:buNone/>
            </a:pPr>
            <a:r>
              <a:rPr lang="zh-TW" altLang="en-US" sz="4800" dirty="0" smtClean="0">
                <a:solidFill>
                  <a:schemeClr val="tx2">
                    <a:lumMod val="50000"/>
                  </a:schemeClr>
                </a:solidFill>
                <a:latin typeface="標楷體" pitchFamily="65" charset="-120"/>
                <a:ea typeface="標楷體" pitchFamily="65" charset="-120"/>
              </a:rPr>
              <a:t>敬請指教</a:t>
            </a:r>
          </a:p>
        </p:txBody>
      </p:sp>
      <p:sp>
        <p:nvSpPr>
          <p:cNvPr id="8" name="頁尾版面配置區 7"/>
          <p:cNvSpPr>
            <a:spLocks noGrp="1"/>
          </p:cNvSpPr>
          <p:nvPr>
            <p:ph type="ftr" sz="quarter" idx="12"/>
          </p:nvPr>
        </p:nvSpPr>
        <p:spPr/>
        <p:txBody>
          <a:bodyPr/>
          <a:lstStyle/>
          <a:p>
            <a:r>
              <a:rPr lang="en-US" altLang="zh-TW" smtClean="0"/>
              <a:t>103</a:t>
            </a: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3">
                                            <p:txEl>
                                              <p:pRg st="2" end="2"/>
                                            </p:txEl>
                                          </p:spTgt>
                                        </p:tgtEl>
                                        <p:attrNameLst>
                                          <p:attrName>style.visibility</p:attrName>
                                        </p:attrNameLst>
                                      </p:cBhvr>
                                      <p:to>
                                        <p:strVal val="visible"/>
                                      </p:to>
                                    </p:set>
                                    <p:set>
                                      <p:cBhvr>
                                        <p:cTn id="7" dur="228" fill="hold">
                                          <p:stCondLst>
                                            <p:cond delay="0"/>
                                          </p:stCondLst>
                                        </p:cTn>
                                        <p:tgtEl>
                                          <p:spTgt spid="3">
                                            <p:txEl>
                                              <p:pRg st="2" end="2"/>
                                            </p:txEl>
                                          </p:spTgt>
                                        </p:tgtEl>
                                        <p:attrNameLst>
                                          <p:attrName>style.rotation</p:attrName>
                                        </p:attrNameLst>
                                      </p:cBhvr>
                                      <p:to>
                                        <p:strVal val="-45.0"/>
                                      </p:to>
                                    </p:set>
                                    <p:anim calcmode="lin" valueType="num">
                                      <p:cBhvr>
                                        <p:cTn id="8" dur="228" fill="hold">
                                          <p:stCondLst>
                                            <p:cond delay="228"/>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2500"/>
                            </p:stCondLst>
                            <p:childTnLst>
                              <p:par>
                                <p:cTn id="13" presetID="38" presetClass="entr" presetSubtype="0" accel="50000" fill="hold" grpId="0" nodeType="afterEffect">
                                  <p:stCondLst>
                                    <p:cond delay="0"/>
                                  </p:stCondLst>
                                  <p:iterate type="lt">
                                    <p:tmPct val="50000"/>
                                  </p:iterate>
                                  <p:childTnLst>
                                    <p:set>
                                      <p:cBhvr>
                                        <p:cTn id="14" dur="1" fill="hold">
                                          <p:stCondLst>
                                            <p:cond delay="0"/>
                                          </p:stCondLst>
                                        </p:cTn>
                                        <p:tgtEl>
                                          <p:spTgt spid="3">
                                            <p:txEl>
                                              <p:pRg st="4" end="4"/>
                                            </p:txEl>
                                          </p:spTgt>
                                        </p:tgtEl>
                                        <p:attrNameLst>
                                          <p:attrName>style.visibility</p:attrName>
                                        </p:attrNameLst>
                                      </p:cBhvr>
                                      <p:to>
                                        <p:strVal val="visible"/>
                                      </p:to>
                                    </p:set>
                                    <p:set>
                                      <p:cBhvr>
                                        <p:cTn id="15" dur="228" fill="hold">
                                          <p:stCondLst>
                                            <p:cond delay="0"/>
                                          </p:stCondLst>
                                        </p:cTn>
                                        <p:tgtEl>
                                          <p:spTgt spid="3">
                                            <p:txEl>
                                              <p:pRg st="4" end="4"/>
                                            </p:txEl>
                                          </p:spTgt>
                                        </p:tgtEl>
                                        <p:attrNameLst>
                                          <p:attrName>style.rotation</p:attrName>
                                        </p:attrNameLst>
                                      </p:cBhvr>
                                      <p:to>
                                        <p:strVal val="-45.0"/>
                                      </p:to>
                                    </p:set>
                                    <p:anim calcmode="lin" valueType="num">
                                      <p:cBhvr>
                                        <p:cTn id="16" dur="228" fill="hold">
                                          <p:stCondLst>
                                            <p:cond delay="228"/>
                                          </p:stCondLst>
                                        </p:cTn>
                                        <p:tgtEl>
                                          <p:spTgt spid="3">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228" fill="hold">
                                          <p:stCondLst>
                                            <p:cond delay="0"/>
                                          </p:stCondLst>
                                        </p:cTn>
                                        <p:tgtEl>
                                          <p:spTgt spid="3">
                                            <p:txEl>
                                              <p:pRg st="4" end="4"/>
                                            </p:txEl>
                                          </p:spTgt>
                                        </p:tgtEl>
                                        <p:attrNameLst>
                                          <p:attrName>ppt_y</p:attrName>
                                        </p:attrNameLst>
                                      </p:cBhvr>
                                      <p:tavLst>
                                        <p:tav tm="0">
                                          <p:val>
                                            <p:strVal val="#ppt_y-1"/>
                                          </p:val>
                                        </p:tav>
                                        <p:tav tm="100000">
                                          <p:val>
                                            <p:strVal val="#ppt_y-(0.354*#ppt_w-0.172*#ppt_h)"/>
                                          </p:val>
                                        </p:tav>
                                      </p:tavLst>
                                    </p:anim>
                                    <p:anim calcmode="lin" valueType="num">
                                      <p:cBhvr>
                                        <p:cTn id="18" dur="78" decel="50000" autoRev="1" fill="hold">
                                          <p:stCondLst>
                                            <p:cond delay="228"/>
                                          </p:stCondLst>
                                        </p:cTn>
                                        <p:tgtEl>
                                          <p:spTgt spid="3">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68" fill="hold">
                                          <p:stCondLst>
                                            <p:cond delay="432"/>
                                          </p:stCondLst>
                                        </p:cTn>
                                        <p:tgtEl>
                                          <p:spTgt spid="3">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5" name="內容版面配置區 4"/>
          <p:cNvSpPr>
            <a:spLocks noGrp="1"/>
          </p:cNvSpPr>
          <p:nvPr>
            <p:ph sz="quarter" idx="1"/>
          </p:nvPr>
        </p:nvSpPr>
        <p:spPr>
          <a:xfrm>
            <a:off x="539552" y="1556792"/>
            <a:ext cx="8229600" cy="6021288"/>
          </a:xfrm>
        </p:spPr>
        <p:txBody>
          <a:bodyPr>
            <a:normAutofit fontScale="32500" lnSpcReduction="20000"/>
          </a:bodyPr>
          <a:lstStyle/>
          <a:p>
            <a:pPr>
              <a:lnSpc>
                <a:spcPts val="3000"/>
              </a:lnSpc>
              <a:spcBef>
                <a:spcPts val="0"/>
              </a:spcBef>
              <a:buNone/>
            </a:pPr>
            <a:r>
              <a:rPr lang="zh-TW" altLang="en-US" sz="7200" b="1" dirty="0" smtClean="0"/>
              <a:t>日本</a:t>
            </a:r>
            <a:endParaRPr lang="en-US" altLang="zh-TW" sz="7200" b="1" dirty="0" smtClean="0"/>
          </a:p>
          <a:p>
            <a:pPr>
              <a:lnSpc>
                <a:spcPts val="2600"/>
              </a:lnSpc>
              <a:spcBef>
                <a:spcPts val="0"/>
              </a:spcBef>
              <a:buNone/>
            </a:pPr>
            <a:r>
              <a:rPr lang="zh-TW" altLang="en-US" sz="6200" dirty="0" smtClean="0"/>
              <a:t>日本對於營業秘密保護係規定於</a:t>
            </a:r>
            <a:r>
              <a:rPr lang="en-US" altLang="zh-TW" sz="6200" dirty="0" smtClean="0"/>
              <a:t>1993</a:t>
            </a:r>
            <a:r>
              <a:rPr lang="zh-TW" altLang="en-US" sz="6200" dirty="0" smtClean="0"/>
              <a:t>年不正競爭防止法，其第</a:t>
            </a:r>
            <a:r>
              <a:rPr lang="en-US" altLang="zh-TW" sz="6200" dirty="0" smtClean="0"/>
              <a:t>2</a:t>
            </a:r>
            <a:r>
              <a:rPr lang="zh-TW" altLang="en-US" sz="6200" dirty="0" smtClean="0"/>
              <a:t>條</a:t>
            </a:r>
            <a:endParaRPr lang="en-US" altLang="zh-TW" sz="6200" dirty="0" smtClean="0"/>
          </a:p>
          <a:p>
            <a:pPr>
              <a:lnSpc>
                <a:spcPts val="2600"/>
              </a:lnSpc>
              <a:spcBef>
                <a:spcPts val="0"/>
              </a:spcBef>
              <a:buNone/>
            </a:pPr>
            <a:r>
              <a:rPr lang="zh-TW" altLang="en-US" sz="6200" dirty="0" smtClean="0"/>
              <a:t>第</a:t>
            </a:r>
            <a:r>
              <a:rPr lang="en-US" altLang="zh-TW" sz="6200" dirty="0" smtClean="0"/>
              <a:t>4</a:t>
            </a:r>
            <a:r>
              <a:rPr lang="zh-TW" altLang="en-US" sz="6200" dirty="0" smtClean="0"/>
              <a:t>項（現行第</a:t>
            </a:r>
            <a:r>
              <a:rPr lang="en-US" altLang="zh-TW" sz="6200" dirty="0" smtClean="0"/>
              <a:t>2</a:t>
            </a:r>
            <a:r>
              <a:rPr lang="zh-TW" altLang="en-US" sz="6200" dirty="0" smtClean="0"/>
              <a:t>條第</a:t>
            </a:r>
            <a:r>
              <a:rPr lang="en-US" altLang="zh-TW" sz="6200" dirty="0" smtClean="0"/>
              <a:t>6</a:t>
            </a:r>
            <a:r>
              <a:rPr lang="zh-TW" altLang="en-US" sz="6200" dirty="0" smtClean="0"/>
              <a:t>項）規定「本法所稱營業秘密，指被視為秘</a:t>
            </a:r>
            <a:endParaRPr lang="en-US" altLang="zh-TW" sz="6200" dirty="0" smtClean="0"/>
          </a:p>
          <a:p>
            <a:pPr>
              <a:lnSpc>
                <a:spcPts val="2600"/>
              </a:lnSpc>
              <a:spcBef>
                <a:spcPts val="0"/>
              </a:spcBef>
              <a:buNone/>
            </a:pPr>
            <a:r>
              <a:rPr lang="zh-TW" altLang="en-US" sz="6200" dirty="0" smtClean="0"/>
              <a:t>密加以管理之生產方法、販賣方法及其他對事業活動有用之技術</a:t>
            </a:r>
            <a:endParaRPr lang="en-US" altLang="zh-TW" sz="6200" dirty="0" smtClean="0"/>
          </a:p>
          <a:p>
            <a:pPr>
              <a:lnSpc>
                <a:spcPts val="2600"/>
              </a:lnSpc>
              <a:spcBef>
                <a:spcPts val="0"/>
              </a:spcBef>
              <a:buNone/>
            </a:pPr>
            <a:r>
              <a:rPr lang="zh-TW" altLang="en-US" sz="6200" dirty="0" smtClean="0"/>
              <a:t>上或營業上尚未被公眾所知悉之情報。」。</a:t>
            </a:r>
            <a:endParaRPr lang="en-US" altLang="zh-TW" sz="6200" dirty="0" smtClean="0"/>
          </a:p>
          <a:p>
            <a:pPr>
              <a:lnSpc>
                <a:spcPts val="3000"/>
              </a:lnSpc>
              <a:spcBef>
                <a:spcPts val="0"/>
              </a:spcBef>
              <a:buNone/>
            </a:pPr>
            <a:r>
              <a:rPr lang="zh-TW" altLang="en-US" sz="7200" b="1" dirty="0" smtClean="0"/>
              <a:t>韓國</a:t>
            </a:r>
            <a:endParaRPr lang="en-US" altLang="zh-TW" sz="7200" b="1" dirty="0" smtClean="0"/>
          </a:p>
          <a:p>
            <a:pPr>
              <a:lnSpc>
                <a:spcPts val="2600"/>
              </a:lnSpc>
              <a:spcBef>
                <a:spcPts val="0"/>
              </a:spcBef>
              <a:buNone/>
            </a:pPr>
            <a:r>
              <a:rPr lang="zh-TW" altLang="en-US" sz="6200" dirty="0" smtClean="0"/>
              <a:t>韓國</a:t>
            </a:r>
            <a:r>
              <a:rPr lang="en-US" altLang="zh-TW" sz="6200" dirty="0" smtClean="0"/>
              <a:t>1991</a:t>
            </a:r>
            <a:r>
              <a:rPr lang="zh-TW" altLang="en-US" sz="6200" dirty="0" smtClean="0"/>
              <a:t>年不正競爭防止法第</a:t>
            </a:r>
            <a:r>
              <a:rPr lang="en-US" altLang="zh-TW" sz="6200" dirty="0" smtClean="0"/>
              <a:t>2</a:t>
            </a:r>
            <a:r>
              <a:rPr lang="zh-TW" altLang="en-US" sz="6200" dirty="0" smtClean="0"/>
              <a:t>條第</a:t>
            </a:r>
            <a:r>
              <a:rPr lang="en-US" altLang="zh-TW" sz="6200" dirty="0" smtClean="0"/>
              <a:t>2</a:t>
            </a:r>
            <a:r>
              <a:rPr lang="zh-TW" altLang="en-US" sz="6200" dirty="0" smtClean="0"/>
              <a:t>項「所謂營業秘密，係指無</a:t>
            </a:r>
            <a:endParaRPr lang="en-US" altLang="zh-TW" sz="6200" dirty="0" smtClean="0"/>
          </a:p>
          <a:p>
            <a:pPr>
              <a:lnSpc>
                <a:spcPts val="2600"/>
              </a:lnSpc>
              <a:spcBef>
                <a:spcPts val="0"/>
              </a:spcBef>
              <a:buNone/>
            </a:pPr>
            <a:r>
              <a:rPr lang="zh-TW" altLang="en-US" sz="6200" dirty="0" smtClean="0"/>
              <a:t>法公然得知，具有獨立經濟價值，經相當之努力，且維持秘密之</a:t>
            </a:r>
            <a:endParaRPr lang="en-US" altLang="zh-TW" sz="6200" dirty="0" smtClean="0"/>
          </a:p>
          <a:p>
            <a:pPr>
              <a:lnSpc>
                <a:spcPts val="2600"/>
              </a:lnSpc>
              <a:spcBef>
                <a:spcPts val="0"/>
              </a:spcBef>
              <a:buNone/>
            </a:pPr>
            <a:r>
              <a:rPr lang="zh-TW" altLang="en-US" sz="6200" dirty="0" smtClean="0"/>
              <a:t>生產方法、販賣方法或於其他營業活動上實用之技術或經營資料</a:t>
            </a:r>
            <a:endParaRPr lang="en-US" altLang="zh-TW" sz="6200" dirty="0" smtClean="0"/>
          </a:p>
          <a:p>
            <a:pPr>
              <a:lnSpc>
                <a:spcPts val="2600"/>
              </a:lnSpc>
              <a:spcBef>
                <a:spcPts val="0"/>
              </a:spcBef>
              <a:buNone/>
            </a:pPr>
            <a:r>
              <a:rPr lang="zh-TW" altLang="en-US" sz="6200" dirty="0" smtClean="0"/>
              <a:t>而言。」</a:t>
            </a:r>
            <a:endParaRPr lang="en-US" altLang="zh-TW" sz="6200" dirty="0" smtClean="0"/>
          </a:p>
          <a:p>
            <a:pPr>
              <a:lnSpc>
                <a:spcPts val="3000"/>
              </a:lnSpc>
              <a:spcBef>
                <a:spcPts val="0"/>
              </a:spcBef>
              <a:buNone/>
            </a:pPr>
            <a:r>
              <a:rPr lang="zh-TW" altLang="en-US" sz="6200" b="1" dirty="0" smtClean="0"/>
              <a:t>中國大陸</a:t>
            </a:r>
            <a:endParaRPr lang="en-US" altLang="zh-TW" sz="6200" b="1" dirty="0" smtClean="0"/>
          </a:p>
          <a:p>
            <a:pPr>
              <a:lnSpc>
                <a:spcPts val="2600"/>
              </a:lnSpc>
              <a:spcBef>
                <a:spcPts val="0"/>
              </a:spcBef>
              <a:buNone/>
            </a:pPr>
            <a:r>
              <a:rPr lang="zh-TW" altLang="en-US" sz="6200" dirty="0" smtClean="0"/>
              <a:t>中國大陸</a:t>
            </a:r>
            <a:r>
              <a:rPr lang="en-US" altLang="zh-TW" sz="6200" dirty="0" smtClean="0"/>
              <a:t>1993</a:t>
            </a:r>
            <a:r>
              <a:rPr lang="zh-TW" altLang="en-US" sz="6200" dirty="0" smtClean="0"/>
              <a:t>年反不正當競爭法第</a:t>
            </a:r>
            <a:r>
              <a:rPr lang="en-US" altLang="zh-TW" sz="6200" dirty="0" smtClean="0"/>
              <a:t>10</a:t>
            </a:r>
            <a:r>
              <a:rPr lang="zh-TW" altLang="en-US" sz="6200" dirty="0" smtClean="0"/>
              <a:t>條第</a:t>
            </a:r>
            <a:r>
              <a:rPr lang="en-US" altLang="zh-TW" sz="6200" dirty="0" smtClean="0"/>
              <a:t>3</a:t>
            </a:r>
            <a:r>
              <a:rPr lang="zh-TW" altLang="en-US" sz="6200" dirty="0" smtClean="0"/>
              <a:t>款規定：「本法所稱的商業秘</a:t>
            </a:r>
            <a:endParaRPr lang="en-US" altLang="zh-TW" sz="6200" dirty="0" smtClean="0"/>
          </a:p>
          <a:p>
            <a:pPr>
              <a:lnSpc>
                <a:spcPts val="2600"/>
              </a:lnSpc>
              <a:spcBef>
                <a:spcPts val="0"/>
              </a:spcBef>
              <a:buNone/>
            </a:pPr>
            <a:r>
              <a:rPr lang="zh-TW" altLang="en-US" sz="6200" dirty="0" smtClean="0"/>
              <a:t>密，是指不為公眾所知悉，能為權利人帶來經濟利益、具有實用性並經</a:t>
            </a:r>
            <a:endParaRPr lang="en-US" altLang="zh-TW" sz="6200" dirty="0" smtClean="0"/>
          </a:p>
          <a:p>
            <a:pPr>
              <a:lnSpc>
                <a:spcPts val="2600"/>
              </a:lnSpc>
              <a:spcBef>
                <a:spcPts val="0"/>
              </a:spcBef>
              <a:buNone/>
            </a:pPr>
            <a:r>
              <a:rPr lang="zh-TW" altLang="en-US" sz="6200" dirty="0" smtClean="0"/>
              <a:t>權利人採取保密措施的技術信息和經營信息。」。</a:t>
            </a:r>
            <a:endParaRPr lang="en-US" altLang="zh-TW" sz="6200" dirty="0" smtClean="0"/>
          </a:p>
          <a:p>
            <a:pPr>
              <a:lnSpc>
                <a:spcPts val="2600"/>
              </a:lnSpc>
              <a:spcBef>
                <a:spcPts val="0"/>
              </a:spcBef>
              <a:buNone/>
            </a:pPr>
            <a:endParaRPr lang="en-US" altLang="zh-TW" sz="2400" dirty="0" smtClean="0"/>
          </a:p>
          <a:p>
            <a:pPr>
              <a:lnSpc>
                <a:spcPts val="2600"/>
              </a:lnSpc>
              <a:spcBef>
                <a:spcPts val="0"/>
              </a:spcBef>
              <a:buNone/>
            </a:pPr>
            <a:endParaRPr lang="en-US" altLang="zh-TW" sz="2400" dirty="0" smtClean="0"/>
          </a:p>
          <a:p>
            <a:pPr>
              <a:lnSpc>
                <a:spcPts val="2600"/>
              </a:lnSpc>
              <a:spcBef>
                <a:spcPts val="0"/>
              </a:spcBef>
              <a:buNone/>
            </a:pPr>
            <a:endParaRPr lang="zh-TW" altLang="en-US" sz="2400" dirty="0"/>
          </a:p>
        </p:txBody>
      </p:sp>
      <p:pic>
        <p:nvPicPr>
          <p:cNvPr id="7" name="Picture 3" descr="D:\ghost\我的文件\My Pictures\下載 (6).jpg"/>
          <p:cNvPicPr>
            <a:picLocks noChangeAspect="1" noChangeArrowheads="1"/>
          </p:cNvPicPr>
          <p:nvPr/>
        </p:nvPicPr>
        <p:blipFill>
          <a:blip r:embed="rId2" cstate="print"/>
          <a:srcRect/>
          <a:stretch>
            <a:fillRect/>
          </a:stretch>
        </p:blipFill>
        <p:spPr bwMode="auto">
          <a:xfrm>
            <a:off x="6922579" y="0"/>
            <a:ext cx="2221421" cy="1255586"/>
          </a:xfrm>
          <a:prstGeom prst="rect">
            <a:avLst/>
          </a:prstGeom>
          <a:noFill/>
        </p:spPr>
      </p:pic>
      <p:sp>
        <p:nvSpPr>
          <p:cNvPr id="9" name="頁尾版面配置區 8"/>
          <p:cNvSpPr>
            <a:spLocks noGrp="1"/>
          </p:cNvSpPr>
          <p:nvPr>
            <p:ph type="ftr" sz="quarter" idx="11"/>
          </p:nvPr>
        </p:nvSpPr>
        <p:spPr/>
        <p:txBody>
          <a:bodyPr/>
          <a:lstStyle/>
          <a:p>
            <a:r>
              <a:rPr lang="en-US" altLang="zh-TW" smtClean="0"/>
              <a:t>11</a:t>
            </a:r>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p:cNvSpPr/>
          <p:nvPr/>
        </p:nvSpPr>
        <p:spPr>
          <a:xfrm>
            <a:off x="2195736" y="4725144"/>
            <a:ext cx="6696744" cy="1800200"/>
          </a:xfrm>
          <a:prstGeom prst="rect">
            <a:avLst/>
          </a:prstGeom>
          <a:solidFill>
            <a:schemeClr val="accent3">
              <a:lumMod val="20000"/>
              <a:lumOff val="8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32" name="矩形 31"/>
          <p:cNvSpPr/>
          <p:nvPr/>
        </p:nvSpPr>
        <p:spPr>
          <a:xfrm>
            <a:off x="2195736" y="1556792"/>
            <a:ext cx="6696744" cy="2880320"/>
          </a:xfrm>
          <a:prstGeom prst="rect">
            <a:avLst/>
          </a:prstGeom>
          <a:solidFill>
            <a:schemeClr val="accent2">
              <a:lumMod val="20000"/>
              <a:lumOff val="8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467544" y="980728"/>
            <a:ext cx="8229600" cy="504056"/>
          </a:xfrm>
        </p:spPr>
        <p:txBody>
          <a:bodyPr>
            <a:normAutofit lnSpcReduction="10000"/>
          </a:bodyPr>
          <a:lstStyle/>
          <a:p>
            <a:pPr>
              <a:buNone/>
            </a:pPr>
            <a:r>
              <a:rPr lang="zh-TW" altLang="en-US" sz="2800" b="1" dirty="0" smtClean="0">
                <a:solidFill>
                  <a:srgbClr val="FF3300"/>
                </a:solidFill>
              </a:rPr>
              <a:t>營業秘密為權利？或利益？</a:t>
            </a:r>
            <a:endParaRPr lang="en-US" altLang="zh-TW" sz="2800" b="1" dirty="0" smtClean="0">
              <a:solidFill>
                <a:srgbClr val="FF3300"/>
              </a:solidFill>
            </a:endParaRPr>
          </a:p>
          <a:p>
            <a:pPr>
              <a:buNone/>
            </a:pPr>
            <a:endParaRPr lang="en-US" altLang="zh-TW" sz="2200" dirty="0" smtClean="0"/>
          </a:p>
        </p:txBody>
      </p:sp>
      <p:sp>
        <p:nvSpPr>
          <p:cNvPr id="8" name="矩形 7"/>
          <p:cNvSpPr/>
          <p:nvPr/>
        </p:nvSpPr>
        <p:spPr>
          <a:xfrm>
            <a:off x="2627784" y="980728"/>
            <a:ext cx="4532824" cy="265779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矩形 13"/>
          <p:cNvSpPr/>
          <p:nvPr/>
        </p:nvSpPr>
        <p:spPr>
          <a:xfrm>
            <a:off x="5292080" y="1484784"/>
            <a:ext cx="3413760" cy="4064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向下箭號 15"/>
          <p:cNvSpPr/>
          <p:nvPr/>
        </p:nvSpPr>
        <p:spPr>
          <a:xfrm>
            <a:off x="395536" y="5085184"/>
            <a:ext cx="1656184" cy="136815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TW" altLang="en-US"/>
          </a:p>
        </p:txBody>
      </p:sp>
      <p:sp>
        <p:nvSpPr>
          <p:cNvPr id="17" name="向上箭號 16"/>
          <p:cNvSpPr/>
          <p:nvPr/>
        </p:nvSpPr>
        <p:spPr>
          <a:xfrm rot="10800000" flipV="1">
            <a:off x="467544" y="2564904"/>
            <a:ext cx="1584176" cy="1368152"/>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18" name="矩形 17"/>
          <p:cNvSpPr/>
          <p:nvPr/>
        </p:nvSpPr>
        <p:spPr>
          <a:xfrm>
            <a:off x="2339752" y="4581128"/>
            <a:ext cx="6264696" cy="247982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0" rIns="128016" bIns="128016" numCol="1" spcCol="1270" anchor="ctr" anchorCtr="0">
            <a:noAutofit/>
          </a:bodyPr>
          <a:lstStyle/>
          <a:p>
            <a:pPr lvl="0" algn="l" defTabSz="800100">
              <a:lnSpc>
                <a:spcPts val="2700"/>
              </a:lnSpc>
              <a:spcBef>
                <a:spcPct val="0"/>
              </a:spcBef>
            </a:pPr>
            <a:r>
              <a:rPr lang="zh-TW" altLang="en-US" sz="2000" kern="1200" dirty="0" smtClean="0"/>
              <a:t>美國法即認營業秘密為一種財產「權利」</a:t>
            </a:r>
            <a:r>
              <a:rPr lang="en-US" altLang="zh-TW" sz="2000" kern="1200" dirty="0" smtClean="0"/>
              <a:t>(property)</a:t>
            </a:r>
          </a:p>
          <a:p>
            <a:pPr lvl="0" algn="l" defTabSz="800100">
              <a:lnSpc>
                <a:spcPts val="2700"/>
              </a:lnSpc>
              <a:spcBef>
                <a:spcPct val="0"/>
              </a:spcBef>
            </a:pPr>
            <a:r>
              <a:rPr lang="zh-TW" altLang="en-US" sz="2000" kern="1200" dirty="0" smtClean="0"/>
              <a:t>如聯邦最高法院在</a:t>
            </a:r>
            <a:r>
              <a:rPr lang="en-US" altLang="zh-TW" sz="2000" kern="1200" dirty="0" smtClean="0"/>
              <a:t>Ruckelshaus v. Monsanto Co.</a:t>
            </a:r>
            <a:r>
              <a:rPr lang="zh-TW" altLang="en-US" sz="2000" kern="1200" dirty="0" smtClean="0"/>
              <a:t>案</a:t>
            </a:r>
            <a:r>
              <a:rPr lang="en-US" altLang="zh-TW" sz="2000" kern="1200" dirty="0" smtClean="0"/>
              <a:t>(467 U.S.986)</a:t>
            </a:r>
            <a:r>
              <a:rPr lang="zh-TW" altLang="en-US" sz="2000" kern="1200" dirty="0" smtClean="0"/>
              <a:t>主張營業秘密為財產權，即具有「排他性」。故營業秘密救濟，適用於契約責任說，亦適用於侵權責說</a:t>
            </a:r>
            <a:r>
              <a:rPr lang="zh-TW" altLang="en-US" sz="1800" kern="1200" dirty="0" smtClean="0"/>
              <a:t>。</a:t>
            </a:r>
            <a:r>
              <a:rPr lang="en-US" altLang="zh-TW" sz="1800" kern="1200" dirty="0" smtClean="0"/>
              <a:t> </a:t>
            </a:r>
          </a:p>
          <a:p>
            <a:pPr lvl="0" algn="l" defTabSz="800100">
              <a:lnSpc>
                <a:spcPct val="90000"/>
              </a:lnSpc>
              <a:spcBef>
                <a:spcPct val="0"/>
              </a:spcBef>
              <a:spcAft>
                <a:spcPct val="35000"/>
              </a:spcAft>
            </a:pPr>
            <a:endParaRPr lang="zh-TW" altLang="en-US" sz="1800" kern="1200" dirty="0"/>
          </a:p>
        </p:txBody>
      </p:sp>
      <p:sp>
        <p:nvSpPr>
          <p:cNvPr id="19" name="矩形 18"/>
          <p:cNvSpPr/>
          <p:nvPr/>
        </p:nvSpPr>
        <p:spPr>
          <a:xfrm>
            <a:off x="2411760" y="1700808"/>
            <a:ext cx="6336704" cy="26577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0" rIns="78232" bIns="78232" numCol="1" spcCol="1270" anchor="ctr" anchorCtr="0">
            <a:noAutofit/>
          </a:bodyPr>
          <a:lstStyle/>
          <a:p>
            <a:pPr lvl="0" algn="l" defTabSz="488950">
              <a:lnSpc>
                <a:spcPct val="90000"/>
              </a:lnSpc>
              <a:spcBef>
                <a:spcPct val="0"/>
              </a:spcBef>
              <a:spcAft>
                <a:spcPct val="35000"/>
              </a:spcAft>
            </a:pPr>
            <a:r>
              <a:rPr lang="zh-TW" altLang="en-US" sz="2000" kern="1200" dirty="0" smtClean="0"/>
              <a:t>大陸法系如德國、日本將營業秘密以不正競爭防止法規範，其目的非以競者為唯一保護對，尚且保護消費者與公眾，任何競爭者無要求維持其享有一定之經濟利益或維持其生存權利，故營業秘密是一種受法律保護之利益。例如德國實務對於營業秘密侵害之刑事責任規定於不正競爭防止法第</a:t>
            </a:r>
            <a:r>
              <a:rPr lang="en-US" altLang="zh-TW" sz="2000" kern="1200" dirty="0" smtClean="0"/>
              <a:t>17</a:t>
            </a:r>
            <a:r>
              <a:rPr lang="zh-TW" altLang="en-US" sz="2000" kern="1200" dirty="0" smtClean="0"/>
              <a:t>條至第</a:t>
            </a:r>
            <a:r>
              <a:rPr lang="en-US" altLang="zh-TW" sz="2000" kern="1200" dirty="0" smtClean="0"/>
              <a:t>19</a:t>
            </a:r>
            <a:r>
              <a:rPr lang="zh-TW" altLang="en-US" sz="2000" kern="1200" dirty="0" smtClean="0"/>
              <a:t>條，惟其民事責任則依民法第</a:t>
            </a:r>
            <a:r>
              <a:rPr lang="en-US" altLang="zh-TW" sz="2000" kern="1200" dirty="0" smtClean="0"/>
              <a:t>823</a:t>
            </a:r>
            <a:r>
              <a:rPr lang="zh-TW" altLang="en-US" sz="2000" kern="1200" dirty="0" smtClean="0"/>
              <a:t>條第</a:t>
            </a:r>
            <a:r>
              <a:rPr lang="en-US" altLang="zh-TW" sz="2000" kern="1200" dirty="0" smtClean="0"/>
              <a:t>2</a:t>
            </a:r>
            <a:r>
              <a:rPr lang="zh-TW" altLang="en-US" sz="2000" kern="1200" dirty="0" smtClean="0"/>
              <a:t>項之「違反保護他人之法律」或第</a:t>
            </a:r>
            <a:r>
              <a:rPr lang="en-US" altLang="zh-TW" sz="2000" kern="1200" dirty="0" smtClean="0"/>
              <a:t>826</a:t>
            </a:r>
            <a:r>
              <a:rPr lang="zh-TW" altLang="en-US" sz="2000" kern="1200" dirty="0" smtClean="0"/>
              <a:t>條之「故意以背於善良風俗之方法加損害於他人」之侵權行為或第</a:t>
            </a:r>
            <a:r>
              <a:rPr lang="en-US" altLang="zh-TW" sz="2000" kern="1200" dirty="0" smtClean="0"/>
              <a:t>1004</a:t>
            </a:r>
            <a:r>
              <a:rPr lang="zh-TW" altLang="en-US" sz="2000" kern="1200" dirty="0" smtClean="0"/>
              <a:t>條之所有人除去侵害與不作為請求權，此即認營業秘密屬於一種法律上所保護之利益。</a:t>
            </a:r>
            <a:endParaRPr lang="zh-TW" altLang="en-US" sz="2000" kern="1200" dirty="0"/>
          </a:p>
        </p:txBody>
      </p:sp>
      <p:cxnSp>
        <p:nvCxnSpPr>
          <p:cNvPr id="23" name="直線接點 22"/>
          <p:cNvCxnSpPr/>
          <p:nvPr/>
        </p:nvCxnSpPr>
        <p:spPr>
          <a:xfrm>
            <a:off x="683568" y="4581128"/>
            <a:ext cx="8136904" cy="0"/>
          </a:xfrm>
          <a:prstGeom prst="line">
            <a:avLst/>
          </a:prstGeom>
        </p:spPr>
        <p:style>
          <a:lnRef idx="2">
            <a:schemeClr val="accent5"/>
          </a:lnRef>
          <a:fillRef idx="0">
            <a:schemeClr val="accent5"/>
          </a:fillRef>
          <a:effectRef idx="1">
            <a:schemeClr val="accent5"/>
          </a:effectRef>
          <a:fontRef idx="minor">
            <a:schemeClr val="tx1"/>
          </a:fontRef>
        </p:style>
      </p:cxnSp>
      <p:sp>
        <p:nvSpPr>
          <p:cNvPr id="28" name="文字方塊 27"/>
          <p:cNvSpPr txBox="1"/>
          <p:nvPr/>
        </p:nvSpPr>
        <p:spPr>
          <a:xfrm>
            <a:off x="971600" y="2852936"/>
            <a:ext cx="553998" cy="1008112"/>
          </a:xfrm>
          <a:prstGeom prst="rect">
            <a:avLst/>
          </a:prstGeom>
          <a:noFill/>
        </p:spPr>
        <p:txBody>
          <a:bodyPr vert="eaVert" wrap="square" rtlCol="0">
            <a:spAutoFit/>
          </a:bodyPr>
          <a:lstStyle/>
          <a:p>
            <a:r>
              <a:rPr lang="zh-TW" altLang="en-US" sz="2400" b="1" dirty="0" smtClean="0">
                <a:solidFill>
                  <a:srgbClr val="002060"/>
                </a:solidFill>
              </a:rPr>
              <a:t>利益說</a:t>
            </a:r>
            <a:endParaRPr lang="zh-TW" altLang="en-US" sz="2400" b="1" dirty="0">
              <a:solidFill>
                <a:srgbClr val="002060"/>
              </a:solidFill>
            </a:endParaRPr>
          </a:p>
        </p:txBody>
      </p:sp>
      <p:sp>
        <p:nvSpPr>
          <p:cNvPr id="29" name="文字方塊 28"/>
          <p:cNvSpPr txBox="1"/>
          <p:nvPr/>
        </p:nvSpPr>
        <p:spPr>
          <a:xfrm>
            <a:off x="971600" y="5157192"/>
            <a:ext cx="553998" cy="1080120"/>
          </a:xfrm>
          <a:prstGeom prst="rect">
            <a:avLst/>
          </a:prstGeom>
          <a:noFill/>
        </p:spPr>
        <p:txBody>
          <a:bodyPr vert="eaVert" wrap="square" rtlCol="0">
            <a:spAutoFit/>
          </a:bodyPr>
          <a:lstStyle/>
          <a:p>
            <a:r>
              <a:rPr lang="zh-TW" altLang="en-US" sz="2400" b="1" dirty="0" smtClean="0">
                <a:solidFill>
                  <a:schemeClr val="accent3">
                    <a:lumMod val="75000"/>
                  </a:schemeClr>
                </a:solidFill>
              </a:rPr>
              <a:t>權利說</a:t>
            </a:r>
            <a:endParaRPr lang="zh-TW" altLang="en-US" sz="2400" b="1" dirty="0">
              <a:solidFill>
                <a:schemeClr val="accent3">
                  <a:lumMod val="75000"/>
                </a:schemeClr>
              </a:solidFill>
            </a:endParaRPr>
          </a:p>
        </p:txBody>
      </p:sp>
      <p:sp>
        <p:nvSpPr>
          <p:cNvPr id="21" name="頁尾版面配置區 20"/>
          <p:cNvSpPr>
            <a:spLocks noGrp="1"/>
          </p:cNvSpPr>
          <p:nvPr>
            <p:ph type="ftr" sz="quarter" idx="11"/>
          </p:nvPr>
        </p:nvSpPr>
        <p:spPr/>
        <p:txBody>
          <a:bodyPr/>
          <a:lstStyle/>
          <a:p>
            <a:r>
              <a:rPr lang="en-US" altLang="zh-TW" smtClean="0"/>
              <a:t>12</a:t>
            </a:r>
            <a:endParaRPr lang="zh-TW"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417638"/>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1844824"/>
            <a:ext cx="7787208" cy="4491880"/>
          </a:xfrm>
        </p:spPr>
        <p:txBody>
          <a:bodyPr>
            <a:normAutofit fontScale="25000" lnSpcReduction="20000"/>
          </a:bodyPr>
          <a:lstStyle/>
          <a:p>
            <a:pPr>
              <a:lnSpc>
                <a:spcPts val="2800"/>
              </a:lnSpc>
              <a:spcBef>
                <a:spcPts val="0"/>
              </a:spcBef>
              <a:buNone/>
            </a:pPr>
            <a:r>
              <a:rPr lang="zh-TW" altLang="en-US" sz="8000" dirty="0" smtClean="0">
                <a:latin typeface="+mn-ea"/>
              </a:rPr>
              <a:t>為避免介入英美法視營業秘密為權利與大陸法系視營業秘</a:t>
            </a:r>
            <a:r>
              <a:rPr lang="en-US" altLang="zh-TW" sz="8000" dirty="0" smtClean="0">
                <a:latin typeface="+mn-ea"/>
              </a:rPr>
              <a:t>TRIPS</a:t>
            </a:r>
            <a:r>
              <a:rPr lang="zh-TW" altLang="en-US" sz="8000" dirty="0" smtClean="0">
                <a:latin typeface="+mn-ea"/>
              </a:rPr>
              <a:t>密為</a:t>
            </a:r>
            <a:endParaRPr lang="en-US" altLang="zh-TW" sz="8000" dirty="0" smtClean="0">
              <a:latin typeface="+mn-ea"/>
            </a:endParaRPr>
          </a:p>
          <a:p>
            <a:pPr>
              <a:lnSpc>
                <a:spcPts val="2800"/>
              </a:lnSpc>
              <a:spcBef>
                <a:spcPts val="0"/>
              </a:spcBef>
              <a:buNone/>
            </a:pPr>
            <a:r>
              <a:rPr lang="zh-TW" altLang="en-US" sz="8000" dirty="0" smtClean="0">
                <a:latin typeface="+mn-ea"/>
              </a:rPr>
              <a:t>利益之爭執，另以「未經公開資訊」</a:t>
            </a:r>
            <a:r>
              <a:rPr lang="en-US" altLang="zh-TW" sz="8000" dirty="0" smtClean="0">
                <a:latin typeface="+mn-ea"/>
              </a:rPr>
              <a:t>(Undisclosed </a:t>
            </a:r>
            <a:r>
              <a:rPr lang="zh-TW" altLang="en-US" sz="8000" dirty="0" smtClean="0">
                <a:latin typeface="+mn-ea"/>
              </a:rPr>
              <a:t> </a:t>
            </a:r>
            <a:r>
              <a:rPr lang="en-US" altLang="zh-TW" sz="8000" dirty="0" smtClean="0">
                <a:latin typeface="+mn-ea"/>
              </a:rPr>
              <a:t>Information) </a:t>
            </a:r>
            <a:r>
              <a:rPr lang="zh-TW" altLang="en-US" sz="8000" dirty="0" smtClean="0">
                <a:latin typeface="+mn-ea"/>
              </a:rPr>
              <a:t>稱</a:t>
            </a:r>
            <a:endParaRPr lang="en-US" altLang="zh-TW" sz="8000" dirty="0" smtClean="0">
              <a:latin typeface="+mn-ea"/>
            </a:endParaRPr>
          </a:p>
          <a:p>
            <a:pPr>
              <a:lnSpc>
                <a:spcPts val="2800"/>
              </a:lnSpc>
              <a:spcBef>
                <a:spcPts val="0"/>
              </a:spcBef>
              <a:buNone/>
            </a:pPr>
            <a:r>
              <a:rPr lang="zh-TW" altLang="en-US" sz="8000" dirty="0" smtClean="0">
                <a:latin typeface="+mn-ea"/>
              </a:rPr>
              <a:t>之，於其第</a:t>
            </a:r>
            <a:r>
              <a:rPr lang="en-US" altLang="zh-TW" sz="8000" dirty="0" smtClean="0">
                <a:latin typeface="+mn-ea"/>
              </a:rPr>
              <a:t>39</a:t>
            </a:r>
            <a:r>
              <a:rPr lang="zh-TW" altLang="en-US" sz="8000" dirty="0" smtClean="0">
                <a:latin typeface="+mn-ea"/>
              </a:rPr>
              <a:t>條第</a:t>
            </a:r>
            <a:r>
              <a:rPr lang="en-US" altLang="zh-TW" sz="8000" dirty="0" smtClean="0">
                <a:latin typeface="+mn-ea"/>
              </a:rPr>
              <a:t>2</a:t>
            </a:r>
            <a:r>
              <a:rPr lang="zh-TW" altLang="en-US" sz="8000" dirty="0" smtClean="0">
                <a:latin typeface="+mn-ea"/>
              </a:rPr>
              <a:t>項規定：</a:t>
            </a:r>
            <a:endParaRPr lang="en-US" altLang="zh-TW" sz="8000" dirty="0" smtClean="0">
              <a:latin typeface="+mn-ea"/>
            </a:endParaRPr>
          </a:p>
          <a:p>
            <a:pPr>
              <a:lnSpc>
                <a:spcPts val="2800"/>
              </a:lnSpc>
              <a:spcBef>
                <a:spcPts val="0"/>
              </a:spcBef>
              <a:buNone/>
            </a:pPr>
            <a:r>
              <a:rPr lang="zh-TW" altLang="en-US" sz="8000" dirty="0" smtClean="0">
                <a:latin typeface="+mn-ea"/>
              </a:rPr>
              <a:t>「</a:t>
            </a:r>
            <a:r>
              <a:rPr lang="zh-TW" altLang="en-US" sz="8000" dirty="0" smtClean="0">
                <a:solidFill>
                  <a:schemeClr val="accent5">
                    <a:lumMod val="75000"/>
                  </a:schemeClr>
                </a:solidFill>
                <a:latin typeface="+mn-ea"/>
              </a:rPr>
              <a:t>自然人及法人對合法處於其控制下之資訊應有可能</a:t>
            </a:r>
            <a:endParaRPr lang="en-US" altLang="zh-TW" sz="8000" dirty="0" smtClean="0">
              <a:solidFill>
                <a:schemeClr val="accent5">
                  <a:lumMod val="75000"/>
                </a:schemeClr>
              </a:solidFill>
              <a:latin typeface="+mn-ea"/>
            </a:endParaRPr>
          </a:p>
          <a:p>
            <a:pPr>
              <a:lnSpc>
                <a:spcPts val="2800"/>
              </a:lnSpc>
              <a:spcBef>
                <a:spcPts val="0"/>
              </a:spcBef>
              <a:buNone/>
            </a:pPr>
            <a:r>
              <a:rPr lang="zh-TW" altLang="en-US" sz="8000" dirty="0" smtClean="0">
                <a:solidFill>
                  <a:schemeClr val="accent5">
                    <a:lumMod val="75000"/>
                  </a:schemeClr>
                </a:solidFill>
                <a:latin typeface="+mn-ea"/>
              </a:rPr>
              <a:t>    防止他人未經同意而以違背誠實商業行為的方式，</a:t>
            </a:r>
            <a:endParaRPr lang="en-US" altLang="zh-TW" sz="8000" dirty="0" smtClean="0">
              <a:solidFill>
                <a:schemeClr val="accent5">
                  <a:lumMod val="75000"/>
                </a:schemeClr>
              </a:solidFill>
              <a:latin typeface="+mn-ea"/>
            </a:endParaRPr>
          </a:p>
          <a:p>
            <a:pPr>
              <a:lnSpc>
                <a:spcPts val="2800"/>
              </a:lnSpc>
              <a:spcBef>
                <a:spcPts val="0"/>
              </a:spcBef>
              <a:buNone/>
            </a:pPr>
            <a:r>
              <a:rPr lang="zh-TW" altLang="en-US" sz="8000" dirty="0" smtClean="0">
                <a:solidFill>
                  <a:schemeClr val="accent5">
                    <a:lumMod val="75000"/>
                  </a:schemeClr>
                </a:solidFill>
                <a:latin typeface="+mn-ea"/>
              </a:rPr>
              <a:t>    揭露、取得或使用，但該資料須</a:t>
            </a:r>
            <a:r>
              <a:rPr lang="en-US" altLang="zh-TW" sz="8000" dirty="0" smtClean="0">
                <a:solidFill>
                  <a:schemeClr val="accent5">
                    <a:lumMod val="75000"/>
                  </a:schemeClr>
                </a:solidFill>
                <a:latin typeface="+mn-ea"/>
                <a:sym typeface="Wingdings" pitchFamily="2" charset="2"/>
              </a:rPr>
              <a:t> </a:t>
            </a:r>
            <a:r>
              <a:rPr lang="zh-TW" altLang="en-US" sz="8000" dirty="0" smtClean="0">
                <a:solidFill>
                  <a:schemeClr val="accent5">
                    <a:lumMod val="75000"/>
                  </a:schemeClr>
                </a:solidFill>
                <a:latin typeface="+mn-ea"/>
                <a:sym typeface="Wingdings" pitchFamily="2" charset="2"/>
              </a:rPr>
              <a:t>：</a:t>
            </a:r>
            <a:endParaRPr lang="en-US" altLang="zh-TW" sz="8000" dirty="0" smtClean="0">
              <a:solidFill>
                <a:schemeClr val="accent5">
                  <a:lumMod val="75000"/>
                </a:schemeClr>
              </a:solidFill>
              <a:latin typeface="+mn-ea"/>
              <a:sym typeface="Wingdings" pitchFamily="2" charset="2"/>
            </a:endParaRPr>
          </a:p>
          <a:p>
            <a:pPr>
              <a:lnSpc>
                <a:spcPts val="2800"/>
              </a:lnSpc>
              <a:spcBef>
                <a:spcPts val="0"/>
              </a:spcBef>
              <a:buNone/>
            </a:pPr>
            <a:r>
              <a:rPr lang="zh-TW" altLang="en-US" sz="8000" dirty="0" smtClean="0">
                <a:solidFill>
                  <a:schemeClr val="accent5">
                    <a:lumMod val="75000"/>
                  </a:schemeClr>
                </a:solidFill>
                <a:latin typeface="+mn-ea"/>
                <a:sym typeface="Wingdings" pitchFamily="2" charset="2"/>
              </a:rPr>
              <a:t>    </a:t>
            </a:r>
            <a:r>
              <a:rPr lang="en-US" altLang="zh-TW" sz="8000" b="1" dirty="0" smtClean="0">
                <a:solidFill>
                  <a:srgbClr val="FF6600"/>
                </a:solidFill>
                <a:latin typeface="+mn-ea"/>
                <a:sym typeface="Wingdings" pitchFamily="2" charset="2"/>
              </a:rPr>
              <a:t>(a)</a:t>
            </a:r>
            <a:r>
              <a:rPr lang="en-US" altLang="zh-TW" sz="8000" b="1" dirty="0" smtClean="0">
                <a:solidFill>
                  <a:srgbClr val="FF0000"/>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具有秘密性質，且不論就其整體或細節之配置及</a:t>
            </a:r>
            <a:endParaRPr lang="en-US" altLang="zh-TW" sz="8000" u="sng" dirty="0" smtClean="0">
              <a:solidFill>
                <a:schemeClr val="accent5">
                  <a:lumMod val="75000"/>
                </a:schemeClr>
              </a:solidFill>
              <a:latin typeface="+mn-ea"/>
              <a:sym typeface="Wingdings" pitchFamily="2" charset="2"/>
            </a:endParaRPr>
          </a:p>
          <a:p>
            <a:pPr>
              <a:lnSpc>
                <a:spcPts val="2800"/>
              </a:lnSpc>
              <a:spcBef>
                <a:spcPts val="0"/>
              </a:spcBef>
              <a:buNone/>
            </a:pPr>
            <a:r>
              <a:rPr lang="zh-TW" altLang="en-US" sz="8000" dirty="0" smtClean="0">
                <a:solidFill>
                  <a:schemeClr val="accent5">
                    <a:lumMod val="75000"/>
                  </a:schemeClr>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分之組合視之，該項資料目前仍不為一般處理同類</a:t>
            </a:r>
            <a:endParaRPr lang="en-US" altLang="zh-TW" sz="8000" u="sng" dirty="0" smtClean="0">
              <a:solidFill>
                <a:schemeClr val="accent5">
                  <a:lumMod val="75000"/>
                </a:schemeClr>
              </a:solidFill>
              <a:latin typeface="+mn-ea"/>
              <a:sym typeface="Wingdings" pitchFamily="2" charset="2"/>
            </a:endParaRPr>
          </a:p>
          <a:p>
            <a:pPr>
              <a:lnSpc>
                <a:spcPts val="2800"/>
              </a:lnSpc>
              <a:spcBef>
                <a:spcPts val="0"/>
              </a:spcBef>
              <a:buNone/>
            </a:pPr>
            <a:r>
              <a:rPr lang="zh-TW" altLang="en-US" sz="8000" dirty="0" smtClean="0">
                <a:solidFill>
                  <a:schemeClr val="accent5">
                    <a:lumMod val="75000"/>
                  </a:schemeClr>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資訊之人所得知悉或取得者</a:t>
            </a:r>
            <a:r>
              <a:rPr lang="zh-TW" altLang="en-US" sz="8000" dirty="0" smtClean="0">
                <a:solidFill>
                  <a:schemeClr val="accent5">
                    <a:lumMod val="75000"/>
                  </a:schemeClr>
                </a:solidFill>
                <a:latin typeface="+mn-ea"/>
                <a:sym typeface="Wingdings" pitchFamily="2" charset="2"/>
              </a:rPr>
              <a:t>；</a:t>
            </a:r>
            <a:r>
              <a:rPr lang="en-US" altLang="zh-TW" sz="8000" b="1" dirty="0" smtClean="0">
                <a:solidFill>
                  <a:srgbClr val="FF6600"/>
                </a:solidFill>
                <a:latin typeface="+mn-ea"/>
                <a:sym typeface="Wingdings" pitchFamily="2" charset="2"/>
              </a:rPr>
              <a:t>(b)</a:t>
            </a:r>
            <a:r>
              <a:rPr lang="en-US" altLang="zh-TW" sz="8000" dirty="0" smtClean="0">
                <a:solidFill>
                  <a:schemeClr val="accent5">
                    <a:lumMod val="75000"/>
                  </a:schemeClr>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因其秘密性而具有</a:t>
            </a:r>
            <a:endParaRPr lang="en-US" altLang="zh-TW" sz="8000" u="sng" dirty="0" smtClean="0">
              <a:solidFill>
                <a:schemeClr val="accent5">
                  <a:lumMod val="75000"/>
                </a:schemeClr>
              </a:solidFill>
              <a:latin typeface="+mn-ea"/>
              <a:sym typeface="Wingdings" pitchFamily="2" charset="2"/>
            </a:endParaRPr>
          </a:p>
          <a:p>
            <a:pPr>
              <a:lnSpc>
                <a:spcPts val="2800"/>
              </a:lnSpc>
              <a:spcBef>
                <a:spcPts val="0"/>
              </a:spcBef>
              <a:buNone/>
            </a:pPr>
            <a:r>
              <a:rPr lang="zh-TW" altLang="en-US" sz="8000" dirty="0" smtClean="0">
                <a:solidFill>
                  <a:schemeClr val="accent5">
                    <a:lumMod val="75000"/>
                  </a:schemeClr>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商業價值</a:t>
            </a:r>
            <a:r>
              <a:rPr lang="zh-TW" altLang="en-US" sz="8000" dirty="0" smtClean="0">
                <a:solidFill>
                  <a:schemeClr val="accent5">
                    <a:lumMod val="75000"/>
                  </a:schemeClr>
                </a:solidFill>
                <a:latin typeface="+mn-ea"/>
                <a:sym typeface="Wingdings" pitchFamily="2" charset="2"/>
              </a:rPr>
              <a:t>；且</a:t>
            </a:r>
            <a:r>
              <a:rPr lang="en-US" altLang="zh-TW" sz="8000" b="1" dirty="0" smtClean="0">
                <a:solidFill>
                  <a:srgbClr val="FF6600"/>
                </a:solidFill>
                <a:latin typeface="+mn-ea"/>
                <a:sym typeface="Wingdings" pitchFamily="2" charset="2"/>
              </a:rPr>
              <a:t>(c)</a:t>
            </a:r>
            <a:r>
              <a:rPr lang="en-US" altLang="zh-TW" sz="8000" dirty="0" smtClean="0">
                <a:solidFill>
                  <a:srgbClr val="FF6600"/>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合法控制該資訊之人已依情況採取</a:t>
            </a:r>
            <a:endParaRPr lang="en-US" altLang="zh-TW" sz="8000" u="sng" dirty="0" smtClean="0">
              <a:solidFill>
                <a:schemeClr val="accent5">
                  <a:lumMod val="75000"/>
                </a:schemeClr>
              </a:solidFill>
              <a:latin typeface="+mn-ea"/>
              <a:sym typeface="Wingdings" pitchFamily="2" charset="2"/>
            </a:endParaRPr>
          </a:p>
          <a:p>
            <a:pPr>
              <a:lnSpc>
                <a:spcPts val="2800"/>
              </a:lnSpc>
              <a:spcBef>
                <a:spcPts val="0"/>
              </a:spcBef>
              <a:buNone/>
            </a:pPr>
            <a:r>
              <a:rPr lang="zh-TW" altLang="en-US" sz="8000" dirty="0" smtClean="0">
                <a:solidFill>
                  <a:schemeClr val="accent5">
                    <a:lumMod val="75000"/>
                  </a:schemeClr>
                </a:solidFill>
                <a:latin typeface="+mn-ea"/>
                <a:sym typeface="Wingdings" pitchFamily="2" charset="2"/>
              </a:rPr>
              <a:t>     </a:t>
            </a:r>
            <a:r>
              <a:rPr lang="zh-TW" altLang="en-US" sz="8000" u="sng" dirty="0" smtClean="0">
                <a:solidFill>
                  <a:schemeClr val="accent5">
                    <a:lumMod val="75000"/>
                  </a:schemeClr>
                </a:solidFill>
                <a:latin typeface="+mn-ea"/>
                <a:sym typeface="Wingdings" pitchFamily="2" charset="2"/>
              </a:rPr>
              <a:t>合理步驟，以保持其秘密性。</a:t>
            </a:r>
            <a:r>
              <a:rPr lang="zh-TW" altLang="en-US" sz="8000" dirty="0" smtClean="0">
                <a:latin typeface="+mn-ea"/>
                <a:sym typeface="Wingdings" pitchFamily="2" charset="2"/>
              </a:rPr>
              <a:t>」</a:t>
            </a:r>
            <a:endParaRPr lang="en-US" altLang="zh-TW" sz="8000" dirty="0" smtClean="0">
              <a:latin typeface="+mn-ea"/>
              <a:sym typeface="Wingdings" pitchFamily="2" charset="2"/>
            </a:endParaRPr>
          </a:p>
          <a:p>
            <a:pPr>
              <a:lnSpc>
                <a:spcPts val="2800"/>
              </a:lnSpc>
              <a:spcBef>
                <a:spcPts val="0"/>
              </a:spcBef>
              <a:buNone/>
            </a:pPr>
            <a:r>
              <a:rPr lang="en-US" altLang="zh-TW" sz="8000" dirty="0" smtClean="0">
                <a:latin typeface="+mn-ea"/>
                <a:sym typeface="Wingdings" pitchFamily="2" charset="2"/>
              </a:rPr>
              <a:t>TRIPS</a:t>
            </a:r>
            <a:r>
              <a:rPr lang="zh-TW" altLang="en-US" sz="8000" dirty="0" smtClean="0">
                <a:latin typeface="+mn-ea"/>
                <a:sym typeface="Wingdings" pitchFamily="2" charset="2"/>
              </a:rPr>
              <a:t>將營業秘密列為智慧財產權保護係屬重要創舉。</a:t>
            </a:r>
            <a:endParaRPr lang="en-US" altLang="zh-TW" sz="8000" dirty="0" smtClean="0">
              <a:latin typeface="+mn-ea"/>
              <a:sym typeface="Wingdings" pitchFamily="2" charset="2"/>
            </a:endParaRPr>
          </a:p>
          <a:p>
            <a:pPr>
              <a:buNone/>
            </a:pPr>
            <a:endParaRPr lang="en-US" altLang="zh-TW" sz="8000" dirty="0" smtClean="0">
              <a:latin typeface="+mn-ea"/>
              <a:sym typeface="Wingdings" pitchFamily="2" charset="2"/>
            </a:endParaRPr>
          </a:p>
          <a:p>
            <a:endParaRPr lang="zh-TW" altLang="en-US" dirty="0"/>
          </a:p>
        </p:txBody>
      </p:sp>
      <p:pic>
        <p:nvPicPr>
          <p:cNvPr id="4" name="Picture 2" descr="D:\ghost\我的文件\My Pictures\下載 (1).jpg"/>
          <p:cNvPicPr>
            <a:picLocks noChangeAspect="1" noChangeArrowheads="1"/>
          </p:cNvPicPr>
          <p:nvPr/>
        </p:nvPicPr>
        <p:blipFill>
          <a:blip r:embed="rId2" cstate="print"/>
          <a:srcRect/>
          <a:stretch>
            <a:fillRect/>
          </a:stretch>
        </p:blipFill>
        <p:spPr bwMode="auto">
          <a:xfrm>
            <a:off x="7092280" y="3861048"/>
            <a:ext cx="1485900" cy="2228850"/>
          </a:xfrm>
          <a:prstGeom prst="rect">
            <a:avLst/>
          </a:prstGeom>
          <a:noFill/>
        </p:spPr>
      </p:pic>
      <p:sp>
        <p:nvSpPr>
          <p:cNvPr id="7" name="頁尾版面配置區 6"/>
          <p:cNvSpPr>
            <a:spLocks noGrp="1"/>
          </p:cNvSpPr>
          <p:nvPr>
            <p:ph type="ftr" sz="quarter" idx="11"/>
          </p:nvPr>
        </p:nvSpPr>
        <p:spPr/>
        <p:txBody>
          <a:bodyPr/>
          <a:lstStyle/>
          <a:p>
            <a:r>
              <a:rPr lang="en-US" altLang="zh-TW" smtClean="0"/>
              <a:t>13</a:t>
            </a:r>
            <a:endParaRPr lang="zh-TW"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67544" y="1844824"/>
            <a:ext cx="8352928" cy="4176464"/>
          </a:xfrm>
          <a:prstGeom prst="rect">
            <a:avLst/>
          </a:prstGeom>
          <a:solidFill>
            <a:schemeClr val="accent2">
              <a:lumMod val="20000"/>
              <a:lumOff val="80000"/>
            </a:schemeClr>
          </a:solidFill>
          <a:ln>
            <a:solidFill>
              <a:schemeClr val="accent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67544" y="-243408"/>
            <a:ext cx="8229600" cy="114300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539552" y="1124744"/>
            <a:ext cx="8229600" cy="5904656"/>
          </a:xfrm>
        </p:spPr>
        <p:txBody>
          <a:bodyPr>
            <a:normAutofit/>
          </a:bodyPr>
          <a:lstStyle/>
          <a:p>
            <a:pPr>
              <a:buNone/>
            </a:pPr>
            <a:r>
              <a:rPr lang="zh-TW" altLang="en-US" sz="2400" b="1" dirty="0" smtClean="0"/>
              <a:t>我國營業秘密法規範內容：</a:t>
            </a:r>
            <a:endParaRPr lang="en-US" altLang="zh-TW" sz="2400" b="1" dirty="0" smtClean="0"/>
          </a:p>
          <a:p>
            <a:pPr>
              <a:buNone/>
            </a:pPr>
            <a:endParaRPr lang="en-US" altLang="zh-TW" sz="2400" b="1" dirty="0" smtClean="0"/>
          </a:p>
          <a:p>
            <a:pPr>
              <a:lnSpc>
                <a:spcPts val="3000"/>
              </a:lnSpc>
              <a:spcBef>
                <a:spcPts val="0"/>
              </a:spcBef>
              <a:buNone/>
            </a:pPr>
            <a:r>
              <a:rPr lang="zh-TW" altLang="en-US" sz="2400" dirty="0" smtClean="0"/>
              <a:t>一、明定營業秘密之定義：指營業秘密成立之要件（營業秘</a:t>
            </a:r>
            <a:endParaRPr lang="en-US" altLang="zh-TW" sz="2400" dirty="0" smtClean="0"/>
          </a:p>
          <a:p>
            <a:pPr>
              <a:lnSpc>
                <a:spcPts val="3000"/>
              </a:lnSpc>
              <a:spcBef>
                <a:spcPts val="0"/>
              </a:spcBef>
              <a:buNone/>
            </a:pPr>
            <a:r>
              <a:rPr lang="zh-TW" altLang="en-US" sz="2400" dirty="0" smtClean="0"/>
              <a:t>　　密法第</a:t>
            </a:r>
            <a:r>
              <a:rPr lang="en-US" altLang="zh-TW" sz="2400" dirty="0" smtClean="0"/>
              <a:t>2</a:t>
            </a:r>
            <a:r>
              <a:rPr lang="zh-TW" altLang="en-US" sz="2400" dirty="0" smtClean="0"/>
              <a:t>條）。</a:t>
            </a:r>
            <a:endParaRPr lang="en-US" altLang="zh-TW" sz="2400" dirty="0" smtClean="0"/>
          </a:p>
          <a:p>
            <a:pPr>
              <a:lnSpc>
                <a:spcPts val="3000"/>
              </a:lnSpc>
              <a:spcBef>
                <a:spcPts val="0"/>
              </a:spcBef>
              <a:buNone/>
            </a:pPr>
            <a:r>
              <a:rPr lang="zh-TW" altLang="en-US" sz="2400" dirty="0" smtClean="0"/>
              <a:t>二、營業秘密之歸屬：指受雇人職務上或非職務上研究開發</a:t>
            </a:r>
            <a:endParaRPr lang="en-US" altLang="zh-TW" sz="2400" dirty="0" smtClean="0"/>
          </a:p>
          <a:p>
            <a:pPr>
              <a:lnSpc>
                <a:spcPts val="3000"/>
              </a:lnSpc>
              <a:spcBef>
                <a:spcPts val="0"/>
              </a:spcBef>
              <a:buNone/>
            </a:pPr>
            <a:r>
              <a:rPr lang="zh-TW" altLang="en-US" sz="2400" dirty="0" smtClean="0"/>
              <a:t>　　之營業秘密歸屬（營業秘密法第</a:t>
            </a:r>
            <a:r>
              <a:rPr lang="en-US" altLang="zh-TW" sz="2400" dirty="0" smtClean="0"/>
              <a:t>3</a:t>
            </a:r>
            <a:r>
              <a:rPr lang="zh-TW" altLang="en-US" sz="2400" dirty="0" smtClean="0"/>
              <a:t>、</a:t>
            </a:r>
            <a:r>
              <a:rPr lang="en-US" altLang="zh-TW" sz="2400" dirty="0" smtClean="0"/>
              <a:t>4</a:t>
            </a:r>
            <a:r>
              <a:rPr lang="zh-TW" altLang="en-US" sz="2400" dirty="0" smtClean="0"/>
              <a:t>條）。</a:t>
            </a:r>
            <a:endParaRPr lang="en-US" altLang="zh-TW" sz="2400" dirty="0" smtClean="0"/>
          </a:p>
          <a:p>
            <a:pPr>
              <a:lnSpc>
                <a:spcPts val="3000"/>
              </a:lnSpc>
              <a:spcBef>
                <a:spcPts val="0"/>
              </a:spcBef>
              <a:buNone/>
            </a:pPr>
            <a:r>
              <a:rPr lang="zh-TW" altLang="en-US" sz="2400" dirty="0" smtClean="0"/>
              <a:t>三、營業秘密之共有：指數人共同研究或開發營業秘密而共</a:t>
            </a:r>
            <a:endParaRPr lang="en-US" altLang="zh-TW" sz="2400" dirty="0" smtClean="0"/>
          </a:p>
          <a:p>
            <a:pPr>
              <a:lnSpc>
                <a:spcPts val="3000"/>
              </a:lnSpc>
              <a:spcBef>
                <a:spcPts val="0"/>
              </a:spcBef>
              <a:buNone/>
            </a:pPr>
            <a:r>
              <a:rPr lang="zh-TW" altLang="en-US" sz="2400" dirty="0" smtClean="0"/>
              <a:t>　　有其應有部分時權利義務關係（營業秘密法第</a:t>
            </a:r>
            <a:r>
              <a:rPr lang="en-US" altLang="zh-TW" sz="2400" dirty="0" smtClean="0"/>
              <a:t>5</a:t>
            </a:r>
            <a:r>
              <a:rPr lang="zh-TW" altLang="en-US" sz="2400" dirty="0" smtClean="0"/>
              <a:t>、</a:t>
            </a:r>
            <a:r>
              <a:rPr lang="en-US" altLang="zh-TW" sz="2400" dirty="0" smtClean="0"/>
              <a:t>6</a:t>
            </a:r>
            <a:r>
              <a:rPr lang="zh-TW" altLang="en-US" sz="2400" dirty="0" smtClean="0"/>
              <a:t>條）。</a:t>
            </a:r>
            <a:endParaRPr lang="en-US" altLang="zh-TW" sz="2400" dirty="0" smtClean="0"/>
          </a:p>
          <a:p>
            <a:pPr>
              <a:lnSpc>
                <a:spcPts val="3000"/>
              </a:lnSpc>
              <a:spcBef>
                <a:spcPts val="0"/>
              </a:spcBef>
              <a:buNone/>
            </a:pPr>
            <a:r>
              <a:rPr lang="zh-TW" altLang="en-US" sz="2400" dirty="0" smtClean="0"/>
              <a:t>四、營業秘密之授權：指營業秘密所有人透過授權方式，同</a:t>
            </a:r>
            <a:endParaRPr lang="en-US" altLang="zh-TW" sz="2400" dirty="0" smtClean="0"/>
          </a:p>
          <a:p>
            <a:pPr>
              <a:lnSpc>
                <a:spcPts val="3000"/>
              </a:lnSpc>
              <a:spcBef>
                <a:spcPts val="0"/>
              </a:spcBef>
              <a:buNone/>
            </a:pPr>
            <a:r>
              <a:rPr lang="zh-TW" altLang="en-US" sz="2400" dirty="0" smtClean="0"/>
              <a:t>　　意他人利用其營業秘密（營業秘密法第</a:t>
            </a:r>
            <a:r>
              <a:rPr lang="en-US" altLang="zh-TW" sz="2400" dirty="0" smtClean="0"/>
              <a:t>7</a:t>
            </a:r>
            <a:r>
              <a:rPr lang="zh-TW" altLang="en-US" sz="2400" dirty="0" smtClean="0"/>
              <a:t>條）。</a:t>
            </a:r>
            <a:endParaRPr lang="en-US" altLang="zh-TW" sz="2400" dirty="0" smtClean="0"/>
          </a:p>
          <a:p>
            <a:pPr>
              <a:lnSpc>
                <a:spcPts val="3000"/>
              </a:lnSpc>
              <a:spcBef>
                <a:spcPts val="0"/>
              </a:spcBef>
              <a:buNone/>
            </a:pPr>
            <a:r>
              <a:rPr lang="zh-TW" altLang="en-US" sz="2400" dirty="0" smtClean="0"/>
              <a:t>五、營業秘密不得為質權或強制執行之標的（營業秘密法第</a:t>
            </a:r>
            <a:endParaRPr lang="en-US" altLang="zh-TW" sz="2400" dirty="0" smtClean="0"/>
          </a:p>
          <a:p>
            <a:pPr>
              <a:lnSpc>
                <a:spcPts val="3000"/>
              </a:lnSpc>
              <a:spcBef>
                <a:spcPts val="0"/>
              </a:spcBef>
              <a:buNone/>
            </a:pPr>
            <a:r>
              <a:rPr lang="zh-TW" altLang="en-US" sz="2400" dirty="0" smtClean="0"/>
              <a:t>　　</a:t>
            </a:r>
            <a:r>
              <a:rPr lang="en-US" altLang="zh-TW" sz="2400" dirty="0" smtClean="0"/>
              <a:t>8</a:t>
            </a:r>
            <a:r>
              <a:rPr lang="zh-TW" altLang="en-US" sz="2400" dirty="0" smtClean="0"/>
              <a:t>條）。</a:t>
            </a:r>
            <a:endParaRPr lang="en-US" altLang="zh-TW" sz="2400" dirty="0" smtClean="0"/>
          </a:p>
          <a:p>
            <a:pPr>
              <a:buNone/>
            </a:pPr>
            <a:endParaRPr lang="zh-TW" altLang="en-US" dirty="0"/>
          </a:p>
        </p:txBody>
      </p:sp>
      <p:sp>
        <p:nvSpPr>
          <p:cNvPr id="7" name="頁尾版面配置區 6"/>
          <p:cNvSpPr>
            <a:spLocks noGrp="1"/>
          </p:cNvSpPr>
          <p:nvPr>
            <p:ph type="ftr" sz="quarter" idx="11"/>
          </p:nvPr>
        </p:nvSpPr>
        <p:spPr/>
        <p:txBody>
          <a:bodyPr/>
          <a:lstStyle/>
          <a:p>
            <a:r>
              <a:rPr lang="en-US" altLang="zh-TW" smtClean="0"/>
              <a:t>14</a:t>
            </a:r>
            <a:endParaRPr lang="zh-TW"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67544" y="1700808"/>
            <a:ext cx="8352928" cy="4680520"/>
          </a:xfrm>
          <a:prstGeom prst="rect">
            <a:avLst/>
          </a:prstGeom>
          <a:solidFill>
            <a:schemeClr val="accent2">
              <a:lumMod val="20000"/>
              <a:lumOff val="80000"/>
            </a:schemeClr>
          </a:solidFill>
          <a:ln>
            <a:solidFill>
              <a:schemeClr val="accent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755576" y="1700808"/>
            <a:ext cx="7632848" cy="6021288"/>
          </a:xfrm>
        </p:spPr>
        <p:txBody>
          <a:bodyPr>
            <a:noAutofit/>
          </a:bodyPr>
          <a:lstStyle/>
          <a:p>
            <a:pPr>
              <a:lnSpc>
                <a:spcPts val="3000"/>
              </a:lnSpc>
              <a:spcBef>
                <a:spcPts val="0"/>
              </a:spcBef>
              <a:buNone/>
            </a:pPr>
            <a:r>
              <a:rPr lang="zh-TW" altLang="en-US" sz="2400" dirty="0" smtClean="0"/>
              <a:t>六、法定保密義務：指公務員、當事人、代理人、仲裁人等因行政行為或訴訟行為接觸營業秘密之保密義務（營業秘密法第</a:t>
            </a:r>
            <a:r>
              <a:rPr lang="en-US" altLang="zh-TW" sz="2400" dirty="0" smtClean="0"/>
              <a:t>9</a:t>
            </a:r>
            <a:r>
              <a:rPr lang="zh-TW" altLang="en-US" sz="2400" dirty="0" smtClean="0"/>
              <a:t>條）。</a:t>
            </a:r>
            <a:endParaRPr lang="en-US" altLang="zh-TW" sz="2400" dirty="0" smtClean="0"/>
          </a:p>
          <a:p>
            <a:pPr>
              <a:lnSpc>
                <a:spcPts val="3000"/>
              </a:lnSpc>
              <a:spcBef>
                <a:spcPts val="0"/>
              </a:spcBef>
              <a:buNone/>
            </a:pPr>
            <a:r>
              <a:rPr lang="zh-TW" altLang="en-US" sz="2400" dirty="0" smtClean="0"/>
              <a:t>七、營業秘密之侵害態樣：指對營業秘密侵害行為之各 </a:t>
            </a:r>
            <a:endParaRPr lang="en-US" altLang="zh-TW" sz="2400" dirty="0" smtClean="0"/>
          </a:p>
          <a:p>
            <a:pPr>
              <a:lnSpc>
                <a:spcPts val="3000"/>
              </a:lnSpc>
              <a:spcBef>
                <a:spcPts val="0"/>
              </a:spcBef>
              <a:buNone/>
            </a:pPr>
            <a:r>
              <a:rPr lang="zh-TW" altLang="en-US" sz="2400" dirty="0" smtClean="0"/>
              <a:t>      態樣（營業秘密法第</a:t>
            </a:r>
            <a:r>
              <a:rPr lang="en-US" altLang="zh-TW" sz="2400" dirty="0" smtClean="0"/>
              <a:t>10</a:t>
            </a:r>
            <a:r>
              <a:rPr lang="zh-TW" altLang="en-US" sz="2400" dirty="0" smtClean="0"/>
              <a:t>條）。</a:t>
            </a:r>
            <a:endParaRPr lang="en-US" altLang="zh-TW" sz="2400" dirty="0" smtClean="0"/>
          </a:p>
          <a:p>
            <a:pPr>
              <a:lnSpc>
                <a:spcPts val="3000"/>
              </a:lnSpc>
              <a:spcBef>
                <a:spcPts val="0"/>
              </a:spcBef>
              <a:buNone/>
            </a:pPr>
            <a:r>
              <a:rPr lang="zh-TW" altLang="en-US" sz="2400" dirty="0" smtClean="0"/>
              <a:t>八、營業秘密侵害之救濟：營業秘密受侵害時，所有人 </a:t>
            </a:r>
            <a:endParaRPr lang="en-US" altLang="zh-TW" sz="2400" dirty="0" smtClean="0"/>
          </a:p>
          <a:p>
            <a:pPr>
              <a:lnSpc>
                <a:spcPts val="3000"/>
              </a:lnSpc>
              <a:spcBef>
                <a:spcPts val="0"/>
              </a:spcBef>
              <a:buNone/>
            </a:pPr>
            <a:r>
              <a:rPr lang="zh-TW" altLang="en-US" sz="2400" dirty="0" smtClean="0"/>
              <a:t>      得請求排除、防止侵害及請求損害賠償與消滅時效（營業秘密法第</a:t>
            </a:r>
            <a:r>
              <a:rPr lang="en-US" altLang="zh-TW" sz="2400" dirty="0" smtClean="0"/>
              <a:t>11</a:t>
            </a:r>
            <a:r>
              <a:rPr lang="zh-TW" altLang="en-US" sz="2400" dirty="0" smtClean="0"/>
              <a:t>條、第</a:t>
            </a:r>
            <a:r>
              <a:rPr lang="en-US" altLang="zh-TW" sz="2400" dirty="0" smtClean="0"/>
              <a:t>12</a:t>
            </a:r>
            <a:r>
              <a:rPr lang="zh-TW" altLang="en-US" sz="2400" dirty="0" smtClean="0"/>
              <a:t>條）。</a:t>
            </a:r>
            <a:endParaRPr lang="en-US" altLang="zh-TW" sz="2400" dirty="0" smtClean="0"/>
          </a:p>
          <a:p>
            <a:pPr>
              <a:lnSpc>
                <a:spcPts val="3000"/>
              </a:lnSpc>
              <a:spcBef>
                <a:spcPts val="0"/>
              </a:spcBef>
              <a:buNone/>
            </a:pPr>
            <a:r>
              <a:rPr lang="zh-TW" altLang="en-US" sz="2400" dirty="0" smtClean="0"/>
              <a:t>九、損害賠償之計算與懲罰性損害賠償：指營業秘密受侵害　之被害人得就所受損害與所失利益、侵害人所得利益，擇一計算賠償範圍，如為故意得請求</a:t>
            </a:r>
            <a:r>
              <a:rPr lang="en-US" altLang="zh-TW" sz="2400" dirty="0" smtClean="0"/>
              <a:t>3</a:t>
            </a:r>
            <a:r>
              <a:rPr lang="zh-TW" altLang="en-US" sz="2400" dirty="0" smtClean="0"/>
              <a:t>倍賠償額（營業秘密法第</a:t>
            </a:r>
            <a:r>
              <a:rPr lang="en-US" altLang="zh-TW" sz="2400" dirty="0" smtClean="0"/>
              <a:t>13</a:t>
            </a:r>
            <a:r>
              <a:rPr lang="zh-TW" altLang="en-US" sz="2400" dirty="0" smtClean="0"/>
              <a:t>條）。</a:t>
            </a:r>
            <a:endParaRPr lang="zh-TW" altLang="en-US" sz="2400" dirty="0"/>
          </a:p>
        </p:txBody>
      </p:sp>
      <p:sp>
        <p:nvSpPr>
          <p:cNvPr id="7" name="頁尾版面配置區 6"/>
          <p:cNvSpPr>
            <a:spLocks noGrp="1"/>
          </p:cNvSpPr>
          <p:nvPr>
            <p:ph type="ftr" sz="quarter" idx="11"/>
          </p:nvPr>
        </p:nvSpPr>
        <p:spPr/>
        <p:txBody>
          <a:bodyPr/>
          <a:lstStyle/>
          <a:p>
            <a:r>
              <a:rPr lang="en-US" altLang="zh-TW" smtClean="0"/>
              <a:t>15</a:t>
            </a:r>
            <a:endParaRPr lang="zh-TW"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67544" y="1556792"/>
            <a:ext cx="8352928" cy="864096"/>
          </a:xfrm>
          <a:prstGeom prst="rect">
            <a:avLst/>
          </a:prstGeom>
          <a:solidFill>
            <a:schemeClr val="accent2">
              <a:lumMod val="20000"/>
              <a:lumOff val="80000"/>
            </a:schemeClr>
          </a:solidFill>
          <a:ln>
            <a:solidFill>
              <a:schemeClr val="accent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圓角矩形 3"/>
          <p:cNvSpPr/>
          <p:nvPr/>
        </p:nvSpPr>
        <p:spPr>
          <a:xfrm>
            <a:off x="827584" y="2492896"/>
            <a:ext cx="7344816" cy="4222184"/>
          </a:xfrm>
          <a:prstGeom prst="roundRect">
            <a:avLst>
              <a:gd name="adj" fmla="val 9178"/>
            </a:avLst>
          </a:prstGeom>
          <a:solidFill>
            <a:schemeClr val="accent1">
              <a:lumMod val="40000"/>
              <a:lumOff val="60000"/>
            </a:schemeClr>
          </a:solid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539552" y="1512168"/>
            <a:ext cx="8280920" cy="5229200"/>
          </a:xfrm>
        </p:spPr>
        <p:txBody>
          <a:bodyPr>
            <a:normAutofit fontScale="25000" lnSpcReduction="20000"/>
          </a:bodyPr>
          <a:lstStyle/>
          <a:p>
            <a:pPr>
              <a:lnSpc>
                <a:spcPts val="2400"/>
              </a:lnSpc>
              <a:spcBef>
                <a:spcPts val="0"/>
              </a:spcBef>
              <a:buNone/>
            </a:pPr>
            <a:r>
              <a:rPr lang="zh-TW" altLang="en-US" sz="8000" dirty="0" smtClean="0">
                <a:latin typeface="微軟正黑體" pitchFamily="34" charset="-120"/>
                <a:ea typeface="微軟正黑體" pitchFamily="34" charset="-120"/>
              </a:rPr>
              <a:t>十、</a:t>
            </a:r>
            <a:r>
              <a:rPr lang="zh-TW" altLang="en-US" sz="8800" b="1" dirty="0" smtClean="0">
                <a:latin typeface="微軟正黑體" pitchFamily="34" charset="-120"/>
                <a:ea typeface="微軟正黑體" pitchFamily="34" charset="-120"/>
              </a:rPr>
              <a:t>營業秘密法</a:t>
            </a:r>
            <a:r>
              <a:rPr lang="zh-TW" altLang="en-US" sz="8800" dirty="0" smtClean="0">
                <a:latin typeface="微軟正黑體" pitchFamily="34" charset="-120"/>
                <a:ea typeface="微軟正黑體" pitchFamily="34" charset="-120"/>
              </a:rPr>
              <a:t>原僅對侵害營業秘密之人負擔民事責任加以規定，</a:t>
            </a:r>
            <a:endParaRPr lang="en-US" altLang="zh-TW" sz="8800" dirty="0" smtClean="0">
              <a:latin typeface="微軟正黑體" pitchFamily="34" charset="-120"/>
              <a:ea typeface="微軟正黑體" pitchFamily="34" charset="-120"/>
            </a:endParaRPr>
          </a:p>
          <a:p>
            <a:pPr>
              <a:lnSpc>
                <a:spcPts val="2400"/>
              </a:lnSpc>
              <a:spcBef>
                <a:spcPts val="0"/>
              </a:spcBef>
              <a:buNone/>
            </a:pPr>
            <a:r>
              <a:rPr lang="en-US" altLang="zh-TW" sz="8800" dirty="0" smtClean="0">
                <a:latin typeface="微軟正黑體" pitchFamily="34" charset="-120"/>
                <a:ea typeface="微軟正黑體" pitchFamily="34" charset="-120"/>
              </a:rPr>
              <a:t>       </a:t>
            </a:r>
            <a:r>
              <a:rPr lang="zh-TW" altLang="en-US" sz="8800" dirty="0" smtClean="0">
                <a:latin typeface="微軟正黑體" pitchFamily="34" charset="-120"/>
                <a:ea typeface="微軟正黑體" pitchFamily="34" charset="-120"/>
              </a:rPr>
              <a:t>於</a:t>
            </a:r>
            <a:r>
              <a:rPr lang="en-US" altLang="zh-TW" sz="8800" dirty="0" smtClean="0">
                <a:latin typeface="微軟正黑體" pitchFamily="34" charset="-120"/>
                <a:ea typeface="微軟正黑體" pitchFamily="34" charset="-120"/>
              </a:rPr>
              <a:t>102 </a:t>
            </a:r>
            <a:r>
              <a:rPr lang="zh-TW" altLang="en-US" sz="8800" dirty="0" smtClean="0">
                <a:latin typeface="微軟正黑體" pitchFamily="34" charset="-120"/>
                <a:ea typeface="微軟正黑體" pitchFamily="34" charset="-120"/>
              </a:rPr>
              <a:t>年</a:t>
            </a:r>
            <a:r>
              <a:rPr lang="en-US" altLang="zh-TW" sz="8800" dirty="0" smtClean="0">
                <a:latin typeface="微軟正黑體" pitchFamily="34" charset="-120"/>
                <a:ea typeface="微軟正黑體" pitchFamily="34" charset="-120"/>
              </a:rPr>
              <a:t>1</a:t>
            </a:r>
            <a:r>
              <a:rPr lang="zh-TW" altLang="en-US" sz="8800" dirty="0" smtClean="0">
                <a:latin typeface="微軟正黑體" pitchFamily="34" charset="-120"/>
                <a:ea typeface="微軟正黑體" pitchFamily="34" charset="-120"/>
              </a:rPr>
              <a:t>月</a:t>
            </a:r>
            <a:r>
              <a:rPr lang="en-US" altLang="zh-TW" sz="8800" dirty="0" smtClean="0">
                <a:latin typeface="微軟正黑體" pitchFamily="34" charset="-120"/>
                <a:ea typeface="微軟正黑體" pitchFamily="34" charset="-120"/>
              </a:rPr>
              <a:t>30</a:t>
            </a:r>
            <a:r>
              <a:rPr lang="zh-TW" altLang="en-US" sz="8800" dirty="0" smtClean="0">
                <a:latin typeface="微軟正黑體" pitchFamily="34" charset="-120"/>
                <a:ea typeface="微軟正黑體" pitchFamily="34" charset="-120"/>
              </a:rPr>
              <a:t>日公布增訂第</a:t>
            </a:r>
            <a:r>
              <a:rPr lang="en-US" altLang="zh-TW" sz="8800" dirty="0" smtClean="0">
                <a:latin typeface="微軟正黑體" pitchFamily="34" charset="-120"/>
                <a:ea typeface="微軟正黑體" pitchFamily="34" charset="-120"/>
              </a:rPr>
              <a:t>13</a:t>
            </a:r>
            <a:r>
              <a:rPr lang="zh-TW" altLang="en-US" sz="8800" dirty="0" smtClean="0">
                <a:latin typeface="微軟正黑體" pitchFamily="34" charset="-120"/>
                <a:ea typeface="微軟正黑體" pitchFamily="34" charset="-120"/>
              </a:rPr>
              <a:t>之</a:t>
            </a:r>
            <a:r>
              <a:rPr lang="en-US" altLang="zh-TW" sz="8800" dirty="0" smtClean="0">
                <a:latin typeface="微軟正黑體" pitchFamily="34" charset="-120"/>
                <a:ea typeface="微軟正黑體" pitchFamily="34" charset="-120"/>
              </a:rPr>
              <a:t>1</a:t>
            </a:r>
            <a:r>
              <a:rPr lang="zh-TW" altLang="en-US" sz="8800" dirty="0" smtClean="0">
                <a:latin typeface="微軟正黑體" pitchFamily="34" charset="-120"/>
                <a:ea typeface="微軟正黑體" pitchFamily="34" charset="-120"/>
              </a:rPr>
              <a:t>至</a:t>
            </a:r>
            <a:r>
              <a:rPr lang="en-US" altLang="zh-TW" sz="8800" dirty="0" smtClean="0">
                <a:latin typeface="微軟正黑體" pitchFamily="34" charset="-120"/>
                <a:ea typeface="微軟正黑體" pitchFamily="34" charset="-120"/>
              </a:rPr>
              <a:t>13</a:t>
            </a:r>
            <a:r>
              <a:rPr lang="zh-TW" altLang="en-US" sz="8800" dirty="0" smtClean="0">
                <a:latin typeface="微軟正黑體" pitchFamily="34" charset="-120"/>
                <a:ea typeface="微軟正黑體" pitchFamily="34" charset="-120"/>
              </a:rPr>
              <a:t>至</a:t>
            </a:r>
            <a:r>
              <a:rPr lang="en-US" altLang="zh-TW" sz="8800" dirty="0" smtClean="0">
                <a:latin typeface="微軟正黑體" pitchFamily="34" charset="-120"/>
                <a:ea typeface="微軟正黑體" pitchFamily="34" charset="-120"/>
              </a:rPr>
              <a:t>4</a:t>
            </a:r>
            <a:r>
              <a:rPr lang="zh-TW" altLang="en-US" sz="8800" dirty="0" smtClean="0">
                <a:latin typeface="微軟正黑體" pitchFamily="34" charset="-120"/>
                <a:ea typeface="微軟正黑體" pitchFamily="34" charset="-120"/>
              </a:rPr>
              <a:t>條規定，對非法損  </a:t>
            </a:r>
            <a:endParaRPr lang="en-US" altLang="zh-TW" sz="8800" dirty="0" smtClean="0">
              <a:latin typeface="微軟正黑體" pitchFamily="34" charset="-120"/>
              <a:ea typeface="微軟正黑體" pitchFamily="34" charset="-120"/>
            </a:endParaRPr>
          </a:p>
          <a:p>
            <a:pPr>
              <a:lnSpc>
                <a:spcPts val="2400"/>
              </a:lnSpc>
              <a:spcBef>
                <a:spcPts val="0"/>
              </a:spcBef>
              <a:buNone/>
            </a:pPr>
            <a:r>
              <a:rPr lang="en-US" altLang="zh-TW" sz="8800" dirty="0" smtClean="0">
                <a:latin typeface="微軟正黑體" pitchFamily="34" charset="-120"/>
                <a:ea typeface="微軟正黑體" pitchFamily="34" charset="-120"/>
              </a:rPr>
              <a:t>       </a:t>
            </a:r>
            <a:r>
              <a:rPr lang="zh-TW" altLang="en-US" sz="8800" dirty="0" smtClean="0">
                <a:latin typeface="微軟正黑體" pitchFamily="34" charset="-120"/>
                <a:ea typeface="微軟正黑體" pitchFamily="34" charset="-120"/>
              </a:rPr>
              <a:t>害營業秘密所有人利益者，課以刑事責任，其內容：</a:t>
            </a:r>
            <a:endParaRPr lang="en-US" altLang="zh-TW" sz="8800" dirty="0" smtClean="0">
              <a:latin typeface="微軟正黑體" pitchFamily="34" charset="-120"/>
              <a:ea typeface="微軟正黑體" pitchFamily="34" charset="-120"/>
            </a:endParaRPr>
          </a:p>
          <a:p>
            <a:pPr>
              <a:lnSpc>
                <a:spcPts val="2400"/>
              </a:lnSpc>
              <a:spcBef>
                <a:spcPts val="0"/>
              </a:spcBef>
              <a:buNone/>
            </a:pPr>
            <a:r>
              <a:rPr lang="zh-TW" altLang="en-US" sz="8000" dirty="0" smtClean="0">
                <a:latin typeface="微軟正黑體" pitchFamily="34" charset="-120"/>
                <a:ea typeface="微軟正黑體" pitchFamily="34" charset="-120"/>
              </a:rPr>
              <a:t>     　   </a:t>
            </a:r>
            <a:r>
              <a:rPr lang="zh-TW" altLang="en-US" sz="8000" b="1" dirty="0" smtClean="0">
                <a:solidFill>
                  <a:srgbClr val="FF0000"/>
                </a:solidFill>
                <a:latin typeface="微軟正黑體" pitchFamily="34" charset="-120"/>
                <a:ea typeface="微軟正黑體" pitchFamily="34" charset="-120"/>
              </a:rPr>
              <a:t>第</a:t>
            </a:r>
            <a:r>
              <a:rPr lang="en-US" altLang="zh-TW" sz="8000" b="1" dirty="0" smtClean="0">
                <a:solidFill>
                  <a:srgbClr val="FF0000"/>
                </a:solidFill>
                <a:latin typeface="微軟正黑體" pitchFamily="34" charset="-120"/>
                <a:ea typeface="微軟正黑體" pitchFamily="34" charset="-120"/>
              </a:rPr>
              <a:t>13</a:t>
            </a:r>
            <a:r>
              <a:rPr lang="zh-TW" altLang="en-US" sz="8000" b="1" dirty="0" smtClean="0">
                <a:solidFill>
                  <a:srgbClr val="FF0000"/>
                </a:solidFill>
                <a:latin typeface="微軟正黑體" pitchFamily="34" charset="-120"/>
                <a:ea typeface="微軟正黑體" pitchFamily="34" charset="-120"/>
              </a:rPr>
              <a:t>條之</a:t>
            </a:r>
            <a:r>
              <a:rPr lang="en-US" altLang="zh-TW" sz="8000" b="1" dirty="0" smtClean="0">
                <a:solidFill>
                  <a:srgbClr val="FF0000"/>
                </a:solidFill>
                <a:latin typeface="微軟正黑體" pitchFamily="34" charset="-120"/>
                <a:ea typeface="微軟正黑體" pitchFamily="34" charset="-120"/>
              </a:rPr>
              <a:t>1 </a:t>
            </a: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「意圖為自己或第三人不法之利益，或損害營業秘　</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密所有人之利益，而有下列情形之一，處五年以下有期徒刑</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或拘役，得併科新臺幣一百萬元以上一 千萬元以下罰金：</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一、以竊取、侵占、詐術、脅迫、擅自重製或其他不正方法</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而取得營業秘 密，或取得後進而使用、洩漏者。</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二、知悉或持有營業秘密，未經授權或逾越授權範圍而重製</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、使用或洩漏 該營業秘密者。</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三、持有營業秘密，經營業秘密所有人告知應刪除、銷毀後，</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不為刪除、 銷毀或隱匿該營業秘密者。</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四、明知他人知悉或持有之營業秘密有前三款所定情形，而　　</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取得、使用或 洩漏者。　 前項之未遂犯罰之。</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科罰金時，如犯罪行為人所得之利益超過罰金最多額，得於</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8000" dirty="0" smtClean="0">
                <a:solidFill>
                  <a:srgbClr val="0070C0"/>
                </a:solidFill>
                <a:latin typeface="微軟正黑體" pitchFamily="34" charset="-120"/>
                <a:ea typeface="微軟正黑體" pitchFamily="34" charset="-120"/>
              </a:rPr>
              <a:t>　　所得利益之三 倍範圍內酌量加重。</a:t>
            </a:r>
            <a:endParaRPr lang="en-US" altLang="zh-TW" sz="8000" dirty="0" smtClean="0">
              <a:solidFill>
                <a:srgbClr val="0070C0"/>
              </a:solidFill>
              <a:latin typeface="微軟正黑體" pitchFamily="34" charset="-120"/>
              <a:ea typeface="微軟正黑體" pitchFamily="34" charset="-120"/>
            </a:endParaRPr>
          </a:p>
          <a:p>
            <a:pPr>
              <a:lnSpc>
                <a:spcPts val="2400"/>
              </a:lnSpc>
              <a:spcBef>
                <a:spcPts val="0"/>
              </a:spcBef>
              <a:buNone/>
            </a:pPr>
            <a:r>
              <a:rPr lang="zh-TW" altLang="en-US" sz="1900" dirty="0" smtClean="0">
                <a:latin typeface="+mn-ea"/>
              </a:rPr>
              <a:t>　</a:t>
            </a:r>
            <a:endParaRPr lang="en-US" altLang="zh-TW" sz="1900" dirty="0" smtClean="0">
              <a:latin typeface="+mn-ea"/>
            </a:endParaRPr>
          </a:p>
          <a:p>
            <a:pPr>
              <a:lnSpc>
                <a:spcPts val="2400"/>
              </a:lnSpc>
              <a:buNone/>
            </a:pPr>
            <a:endParaRPr lang="zh-TW" altLang="en-US" dirty="0">
              <a:latin typeface="+mn-ea"/>
            </a:endParaRPr>
          </a:p>
        </p:txBody>
      </p:sp>
      <p:sp>
        <p:nvSpPr>
          <p:cNvPr id="8" name="頁尾版面配置區 7"/>
          <p:cNvSpPr>
            <a:spLocks noGrp="1"/>
          </p:cNvSpPr>
          <p:nvPr>
            <p:ph type="ftr" sz="quarter" idx="11"/>
          </p:nvPr>
        </p:nvSpPr>
        <p:spPr/>
        <p:txBody>
          <a:bodyPr/>
          <a:lstStyle/>
          <a:p>
            <a:r>
              <a:rPr lang="en-US" altLang="zh-TW" smtClean="0"/>
              <a:t>16</a:t>
            </a:r>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a:xfrm>
            <a:off x="539552" y="1772816"/>
            <a:ext cx="8136904" cy="4608512"/>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395536" y="1916832"/>
            <a:ext cx="8229600" cy="4320480"/>
          </a:xfrm>
        </p:spPr>
        <p:txBody>
          <a:bodyPr>
            <a:normAutofit/>
          </a:bodyPr>
          <a:lstStyle/>
          <a:p>
            <a:pPr>
              <a:buNone/>
            </a:pPr>
            <a:r>
              <a:rPr lang="zh-TW" altLang="en-US" sz="2400" b="1" dirty="0" smtClean="0">
                <a:solidFill>
                  <a:srgbClr val="C00000"/>
                </a:solidFill>
              </a:rPr>
              <a:t>      </a:t>
            </a:r>
            <a:r>
              <a:rPr lang="zh-TW" altLang="en-US" sz="2000" b="1" dirty="0" smtClean="0">
                <a:solidFill>
                  <a:srgbClr val="C00000"/>
                </a:solidFill>
              </a:rPr>
              <a:t>第</a:t>
            </a:r>
            <a:r>
              <a:rPr lang="en-US" altLang="zh-TW" sz="2000" b="1" dirty="0" smtClean="0">
                <a:solidFill>
                  <a:srgbClr val="C00000"/>
                </a:solidFill>
              </a:rPr>
              <a:t>13</a:t>
            </a:r>
            <a:r>
              <a:rPr lang="zh-TW" altLang="en-US" sz="2000" b="1" dirty="0" smtClean="0">
                <a:solidFill>
                  <a:srgbClr val="C00000"/>
                </a:solidFill>
              </a:rPr>
              <a:t>條之</a:t>
            </a:r>
            <a:r>
              <a:rPr lang="en-US" altLang="zh-TW" sz="2000" b="1" dirty="0" smtClean="0">
                <a:solidFill>
                  <a:srgbClr val="C00000"/>
                </a:solidFill>
              </a:rPr>
              <a:t>2</a:t>
            </a:r>
          </a:p>
          <a:p>
            <a:pPr>
              <a:buNone/>
            </a:pPr>
            <a:r>
              <a:rPr lang="zh-TW" altLang="en-US" sz="2000" dirty="0" smtClean="0">
                <a:solidFill>
                  <a:srgbClr val="0070C0"/>
                </a:solidFill>
              </a:rPr>
              <a:t> 「意圖在外國、大陸地區、香港或澳門使用，而犯前條第一項各款之罪者， 處一年以上十年以下有期徒刑，得併科新臺幣三百萬元以上五千萬元以下 之罰金。 前項之未遂犯罰之。 科罰金時，如犯罪行為人所得之利益超過罰金最多額，得於所得利益之二 倍至十倍範圍內酌量加重。」</a:t>
            </a:r>
            <a:endParaRPr lang="en-US" altLang="zh-TW" sz="2000" dirty="0" smtClean="0">
              <a:solidFill>
                <a:srgbClr val="0070C0"/>
              </a:solidFill>
            </a:endParaRPr>
          </a:p>
          <a:p>
            <a:pPr>
              <a:buNone/>
            </a:pPr>
            <a:r>
              <a:rPr lang="zh-TW" altLang="en-US" sz="2000" dirty="0" smtClean="0"/>
              <a:t>      </a:t>
            </a:r>
            <a:r>
              <a:rPr lang="zh-TW" altLang="en-US" sz="2000" b="1" dirty="0" smtClean="0">
                <a:solidFill>
                  <a:srgbClr val="C00000"/>
                </a:solidFill>
              </a:rPr>
              <a:t>第</a:t>
            </a:r>
            <a:r>
              <a:rPr lang="en-US" altLang="zh-TW" sz="2000" b="1" dirty="0" smtClean="0">
                <a:solidFill>
                  <a:srgbClr val="C00000"/>
                </a:solidFill>
              </a:rPr>
              <a:t>13</a:t>
            </a:r>
            <a:r>
              <a:rPr lang="zh-TW" altLang="en-US" sz="2000" b="1" dirty="0" smtClean="0">
                <a:solidFill>
                  <a:srgbClr val="C00000"/>
                </a:solidFill>
              </a:rPr>
              <a:t>條之</a:t>
            </a:r>
            <a:r>
              <a:rPr lang="en-US" altLang="zh-TW" sz="2000" b="1" dirty="0" smtClean="0">
                <a:solidFill>
                  <a:srgbClr val="C00000"/>
                </a:solidFill>
              </a:rPr>
              <a:t>3</a:t>
            </a:r>
            <a:r>
              <a:rPr lang="zh-TW" altLang="en-US" sz="2000" b="1" dirty="0" smtClean="0">
                <a:solidFill>
                  <a:srgbClr val="C00000"/>
                </a:solidFill>
              </a:rPr>
              <a:t>規定</a:t>
            </a:r>
            <a:endParaRPr lang="en-US" altLang="zh-TW" sz="2000" b="1" dirty="0" smtClean="0">
              <a:solidFill>
                <a:srgbClr val="C00000"/>
              </a:solidFill>
            </a:endParaRPr>
          </a:p>
          <a:p>
            <a:pPr>
              <a:buNone/>
            </a:pPr>
            <a:r>
              <a:rPr lang="en-US" altLang="zh-TW" sz="2000" b="1" dirty="0" smtClean="0">
                <a:solidFill>
                  <a:srgbClr val="C00000"/>
                </a:solidFill>
              </a:rPr>
              <a:t>  </a:t>
            </a:r>
            <a:r>
              <a:rPr lang="zh-TW" altLang="en-US" sz="2000" dirty="0" smtClean="0">
                <a:solidFill>
                  <a:srgbClr val="0070C0"/>
                </a:solidFill>
              </a:rPr>
              <a:t>告訴乃論；對於共犯之一人告訴或撤回告訴者，其效力不及於其他共犯；公務員等因職務知悉或持有他人之營業秘密而故意犯罪者加重其刑。</a:t>
            </a:r>
            <a:endParaRPr lang="en-US" altLang="zh-TW" sz="2000" dirty="0" smtClean="0">
              <a:solidFill>
                <a:srgbClr val="0070C0"/>
              </a:solidFill>
            </a:endParaRPr>
          </a:p>
          <a:p>
            <a:pPr>
              <a:buNone/>
            </a:pPr>
            <a:r>
              <a:rPr lang="zh-TW" altLang="en-US" sz="2000" b="1" dirty="0" smtClean="0">
                <a:solidFill>
                  <a:srgbClr val="C00000"/>
                </a:solidFill>
              </a:rPr>
              <a:t>      第</a:t>
            </a:r>
            <a:r>
              <a:rPr lang="en-US" altLang="zh-TW" sz="2000" b="1" dirty="0" smtClean="0">
                <a:solidFill>
                  <a:srgbClr val="C00000"/>
                </a:solidFill>
              </a:rPr>
              <a:t>13</a:t>
            </a:r>
            <a:r>
              <a:rPr lang="zh-TW" altLang="en-US" sz="2000" b="1" dirty="0" smtClean="0">
                <a:solidFill>
                  <a:srgbClr val="C00000"/>
                </a:solidFill>
              </a:rPr>
              <a:t>條之</a:t>
            </a:r>
            <a:r>
              <a:rPr lang="en-US" altLang="zh-TW" sz="2000" b="1" dirty="0" smtClean="0">
                <a:solidFill>
                  <a:srgbClr val="C00000"/>
                </a:solidFill>
              </a:rPr>
              <a:t>4</a:t>
            </a:r>
          </a:p>
          <a:p>
            <a:pPr>
              <a:buNone/>
            </a:pPr>
            <a:r>
              <a:rPr lang="zh-TW" altLang="en-US" sz="2000" dirty="0" smtClean="0"/>
              <a:t>   </a:t>
            </a:r>
            <a:r>
              <a:rPr lang="zh-TW" altLang="en-US" sz="2000" dirty="0" smtClean="0">
                <a:solidFill>
                  <a:srgbClr val="0070C0"/>
                </a:solidFill>
              </a:rPr>
              <a:t>對法人處罰之兩罰規定。</a:t>
            </a:r>
            <a:endParaRPr lang="en-US" altLang="zh-TW" sz="2000" dirty="0" smtClean="0">
              <a:solidFill>
                <a:srgbClr val="0070C0"/>
              </a:solidFill>
            </a:endParaRPr>
          </a:p>
          <a:p>
            <a:pPr>
              <a:buNone/>
            </a:pPr>
            <a:endParaRPr lang="zh-TW" altLang="en-US" sz="2400" dirty="0"/>
          </a:p>
        </p:txBody>
      </p:sp>
      <p:sp>
        <p:nvSpPr>
          <p:cNvPr id="7" name="頁尾版面配置區 6"/>
          <p:cNvSpPr>
            <a:spLocks noGrp="1"/>
          </p:cNvSpPr>
          <p:nvPr>
            <p:ph type="ftr" sz="quarter" idx="11"/>
          </p:nvPr>
        </p:nvSpPr>
        <p:spPr/>
        <p:txBody>
          <a:bodyPr/>
          <a:lstStyle/>
          <a:p>
            <a:r>
              <a:rPr lang="en-US" altLang="zh-TW" smtClean="0"/>
              <a:t>17</a:t>
            </a:r>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395536" y="4005064"/>
            <a:ext cx="8208912" cy="1368152"/>
          </a:xfrm>
          <a:prstGeom prst="rect">
            <a:avLst/>
          </a:prstGeom>
          <a:solidFill>
            <a:schemeClr val="bg1"/>
          </a:solidFill>
          <a:ln w="28575">
            <a:solidFill>
              <a:srgbClr val="B686DA"/>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zh-TW" altLang="en-US"/>
          </a:p>
        </p:txBody>
      </p:sp>
      <p:sp>
        <p:nvSpPr>
          <p:cNvPr id="7" name="矩形 6"/>
          <p:cNvSpPr/>
          <p:nvPr/>
        </p:nvSpPr>
        <p:spPr>
          <a:xfrm>
            <a:off x="395536" y="2420888"/>
            <a:ext cx="8208912" cy="1584176"/>
          </a:xfrm>
          <a:prstGeom prst="rect">
            <a:avLst/>
          </a:prstGeom>
          <a:ln>
            <a:solidFill>
              <a:schemeClr val="accent6">
                <a:lumMod val="40000"/>
                <a:lumOff val="6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9" name="矩形 8"/>
          <p:cNvSpPr/>
          <p:nvPr/>
        </p:nvSpPr>
        <p:spPr>
          <a:xfrm>
            <a:off x="381000" y="4053840"/>
            <a:ext cx="1526704" cy="383272"/>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內容版面配置區 2"/>
          <p:cNvSpPr>
            <a:spLocks noGrp="1"/>
          </p:cNvSpPr>
          <p:nvPr>
            <p:ph sz="quarter" idx="1"/>
          </p:nvPr>
        </p:nvSpPr>
        <p:spPr>
          <a:xfrm>
            <a:off x="323528" y="1628800"/>
            <a:ext cx="8229600" cy="5229200"/>
          </a:xfrm>
        </p:spPr>
        <p:txBody>
          <a:bodyPr>
            <a:noAutofit/>
          </a:bodyPr>
          <a:lstStyle/>
          <a:p>
            <a:pPr>
              <a:lnSpc>
                <a:spcPts val="3100"/>
              </a:lnSpc>
              <a:spcBef>
                <a:spcPts val="0"/>
              </a:spcBef>
              <a:buNone/>
            </a:pPr>
            <a:r>
              <a:rPr lang="zh-TW" altLang="en-US" sz="2400" dirty="0" smtClean="0"/>
              <a:t>我國營業秘密法制定前，營業秘密所有人受侵害時之救濟方</a:t>
            </a:r>
            <a:endParaRPr lang="en-US" altLang="zh-TW" sz="2400" dirty="0" smtClean="0"/>
          </a:p>
          <a:p>
            <a:pPr>
              <a:lnSpc>
                <a:spcPts val="3100"/>
              </a:lnSpc>
              <a:spcBef>
                <a:spcPts val="0"/>
              </a:spcBef>
              <a:buNone/>
            </a:pPr>
            <a:r>
              <a:rPr lang="zh-TW" altLang="en-US" sz="2400" dirty="0" smtClean="0"/>
              <a:t>式：</a:t>
            </a:r>
            <a:endParaRPr lang="en-US" altLang="zh-TW" sz="2400" dirty="0" smtClean="0"/>
          </a:p>
          <a:p>
            <a:pPr>
              <a:lnSpc>
                <a:spcPts val="3100"/>
              </a:lnSpc>
              <a:spcBef>
                <a:spcPts val="0"/>
              </a:spcBef>
              <a:buNone/>
            </a:pPr>
            <a:r>
              <a:rPr lang="zh-TW" altLang="en-US" sz="2400" b="1" dirty="0" smtClean="0">
                <a:solidFill>
                  <a:srgbClr val="C00000"/>
                </a:solidFill>
              </a:rPr>
              <a:t>民法部分：</a:t>
            </a:r>
            <a:endParaRPr lang="en-US" altLang="zh-TW" sz="2400" b="1" dirty="0" smtClean="0">
              <a:solidFill>
                <a:srgbClr val="C00000"/>
              </a:solidFill>
            </a:endParaRPr>
          </a:p>
          <a:p>
            <a:pPr>
              <a:lnSpc>
                <a:spcPts val="3100"/>
              </a:lnSpc>
              <a:spcBef>
                <a:spcPts val="0"/>
              </a:spcBef>
              <a:buNone/>
            </a:pPr>
            <a:r>
              <a:rPr lang="zh-TW" altLang="en-US" sz="2400" dirty="0" smtClean="0"/>
              <a:t>依侵權行為（如民法第</a:t>
            </a:r>
            <a:r>
              <a:rPr lang="en-US" altLang="zh-TW" sz="2400" dirty="0" smtClean="0"/>
              <a:t>184</a:t>
            </a:r>
            <a:r>
              <a:rPr lang="zh-TW" altLang="en-US" sz="2400" dirty="0" smtClean="0"/>
              <a:t>條）、債務不履行（如民法第</a:t>
            </a:r>
            <a:endParaRPr lang="en-US" altLang="zh-TW" sz="2400" dirty="0" smtClean="0"/>
          </a:p>
          <a:p>
            <a:pPr>
              <a:lnSpc>
                <a:spcPts val="3100"/>
              </a:lnSpc>
              <a:spcBef>
                <a:spcPts val="0"/>
              </a:spcBef>
              <a:buNone/>
            </a:pPr>
            <a:r>
              <a:rPr lang="en-US" altLang="zh-TW" sz="2400" dirty="0" smtClean="0"/>
              <a:t>227</a:t>
            </a:r>
            <a:r>
              <a:rPr lang="zh-TW" altLang="en-US" sz="2400" dirty="0" smtClean="0"/>
              <a:t>條、第</a:t>
            </a:r>
            <a:r>
              <a:rPr lang="en-US" altLang="zh-TW" sz="2400" dirty="0" smtClean="0"/>
              <a:t>252</a:t>
            </a:r>
            <a:r>
              <a:rPr lang="zh-TW" altLang="en-US" sz="2400" dirty="0" smtClean="0"/>
              <a:t>條等）及不當得利（如民法第</a:t>
            </a:r>
            <a:r>
              <a:rPr lang="en-US" altLang="zh-TW" sz="2400" dirty="0" smtClean="0"/>
              <a:t>179</a:t>
            </a:r>
            <a:r>
              <a:rPr lang="zh-TW" altLang="en-US" sz="2400" dirty="0" smtClean="0"/>
              <a:t>條）規定請</a:t>
            </a:r>
            <a:endParaRPr lang="en-US" altLang="zh-TW" sz="2400" dirty="0" smtClean="0"/>
          </a:p>
          <a:p>
            <a:pPr>
              <a:lnSpc>
                <a:spcPts val="3100"/>
              </a:lnSpc>
              <a:spcBef>
                <a:spcPts val="0"/>
              </a:spcBef>
              <a:buNone/>
            </a:pPr>
            <a:r>
              <a:rPr lang="zh-TW" altLang="en-US" sz="2400" dirty="0" smtClean="0"/>
              <a:t>求損害或所獲得利益。</a:t>
            </a:r>
            <a:endParaRPr lang="en-US" altLang="zh-TW" sz="2400" dirty="0" smtClean="0"/>
          </a:p>
          <a:p>
            <a:pPr>
              <a:lnSpc>
                <a:spcPts val="3100"/>
              </a:lnSpc>
              <a:spcBef>
                <a:spcPts val="0"/>
              </a:spcBef>
              <a:buNone/>
            </a:pPr>
            <a:r>
              <a:rPr lang="zh-TW" altLang="en-US" sz="2400" dirty="0" smtClean="0">
                <a:ln>
                  <a:solidFill>
                    <a:schemeClr val="bg1"/>
                  </a:solidFill>
                </a:ln>
                <a:solidFill>
                  <a:schemeClr val="bg1"/>
                </a:solidFill>
              </a:rPr>
              <a:t>刑法部分：</a:t>
            </a:r>
            <a:endParaRPr lang="en-US" altLang="zh-TW" sz="2400" dirty="0" smtClean="0">
              <a:ln>
                <a:solidFill>
                  <a:schemeClr val="bg1"/>
                </a:solidFill>
              </a:ln>
              <a:solidFill>
                <a:schemeClr val="bg1"/>
              </a:solidFill>
            </a:endParaRPr>
          </a:p>
          <a:p>
            <a:pPr>
              <a:lnSpc>
                <a:spcPts val="3100"/>
              </a:lnSpc>
              <a:spcBef>
                <a:spcPts val="0"/>
              </a:spcBef>
              <a:buNone/>
            </a:pPr>
            <a:r>
              <a:rPr lang="zh-TW" altLang="en-US" sz="2400" dirty="0" smtClean="0"/>
              <a:t>依第</a:t>
            </a:r>
            <a:r>
              <a:rPr lang="en-US" altLang="zh-TW" sz="2400" dirty="0" smtClean="0"/>
              <a:t>317</a:t>
            </a:r>
            <a:r>
              <a:rPr lang="zh-TW" altLang="en-US" sz="2400" dirty="0" smtClean="0"/>
              <a:t>條洩漏業務上工商秘密罪、第</a:t>
            </a:r>
            <a:r>
              <a:rPr lang="en-US" altLang="zh-TW" sz="2400" dirty="0" smtClean="0"/>
              <a:t>318</a:t>
            </a:r>
            <a:r>
              <a:rPr lang="zh-TW" altLang="en-US" sz="2400" dirty="0" smtClean="0"/>
              <a:t>條洩漏職務上工</a:t>
            </a:r>
            <a:endParaRPr lang="en-US" altLang="zh-TW" sz="2400" dirty="0" smtClean="0"/>
          </a:p>
          <a:p>
            <a:pPr>
              <a:lnSpc>
                <a:spcPts val="3100"/>
              </a:lnSpc>
              <a:spcBef>
                <a:spcPts val="0"/>
              </a:spcBef>
              <a:buNone/>
            </a:pPr>
            <a:r>
              <a:rPr lang="zh-TW" altLang="en-US" sz="2400" dirty="0" smtClean="0"/>
              <a:t>商秘密罪。</a:t>
            </a:r>
            <a:endParaRPr lang="en-US" altLang="zh-TW" sz="2400" dirty="0" smtClean="0"/>
          </a:p>
        </p:txBody>
      </p:sp>
      <p:pic>
        <p:nvPicPr>
          <p:cNvPr id="5" name="Picture 2" descr="D:\ghost\我的文件\My Pictures\下載 (1).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91680" y="4869160"/>
            <a:ext cx="2304256" cy="2304256"/>
          </a:xfrm>
          <a:prstGeom prst="rect">
            <a:avLst/>
          </a:prstGeom>
          <a:noFill/>
        </p:spPr>
      </p:pic>
      <p:pic>
        <p:nvPicPr>
          <p:cNvPr id="6" name="Picture 3" descr="D:\ghost\我的文件\My Pictures\未命名.png"/>
          <p:cNvPicPr>
            <a:picLocks noChangeAspect="1" noChangeArrowheads="1"/>
          </p:cNvPicPr>
          <p:nvPr/>
        </p:nvPicPr>
        <p:blipFill>
          <a:blip r:embed="rId3" cstate="print"/>
          <a:srcRect/>
          <a:stretch>
            <a:fillRect/>
          </a:stretch>
        </p:blipFill>
        <p:spPr bwMode="auto">
          <a:xfrm>
            <a:off x="6228184" y="4941168"/>
            <a:ext cx="1567061" cy="1567061"/>
          </a:xfrm>
          <a:prstGeom prst="rect">
            <a:avLst/>
          </a:prstGeom>
          <a:noFill/>
        </p:spPr>
      </p:pic>
      <p:sp>
        <p:nvSpPr>
          <p:cNvPr id="12" name="頁尾版面配置區 11"/>
          <p:cNvSpPr>
            <a:spLocks noGrp="1"/>
          </p:cNvSpPr>
          <p:nvPr>
            <p:ph type="ftr" sz="quarter" idx="11"/>
          </p:nvPr>
        </p:nvSpPr>
        <p:spPr/>
        <p:txBody>
          <a:bodyPr/>
          <a:lstStyle/>
          <a:p>
            <a:r>
              <a:rPr lang="en-US" altLang="zh-TW" smtClean="0"/>
              <a:t>18</a:t>
            </a:r>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539552" y="1700808"/>
            <a:ext cx="7992888" cy="5760640"/>
          </a:xfrm>
        </p:spPr>
        <p:txBody>
          <a:bodyPr>
            <a:normAutofit/>
          </a:bodyPr>
          <a:lstStyle/>
          <a:p>
            <a:pPr>
              <a:lnSpc>
                <a:spcPts val="2600"/>
              </a:lnSpc>
              <a:spcBef>
                <a:spcPts val="0"/>
              </a:spcBef>
              <a:buNone/>
            </a:pPr>
            <a:r>
              <a:rPr lang="zh-TW" altLang="en-US" sz="2200" dirty="0" smtClean="0"/>
              <a:t>我國於</a:t>
            </a:r>
            <a:r>
              <a:rPr lang="en-US" altLang="zh-TW" sz="2200" dirty="0" smtClean="0"/>
              <a:t>80</a:t>
            </a:r>
            <a:r>
              <a:rPr lang="zh-TW" altLang="en-US" sz="2200" dirty="0" smtClean="0"/>
              <a:t>年</a:t>
            </a:r>
            <a:r>
              <a:rPr lang="en-US" altLang="zh-TW" sz="2200" dirty="0" smtClean="0"/>
              <a:t>2</a:t>
            </a:r>
            <a:r>
              <a:rPr lang="zh-TW" altLang="en-US" sz="2200" dirty="0" smtClean="0"/>
              <a:t>月</a:t>
            </a:r>
            <a:r>
              <a:rPr lang="en-US" altLang="zh-TW" sz="2200" dirty="0" smtClean="0"/>
              <a:t>4</a:t>
            </a:r>
            <a:r>
              <a:rPr lang="zh-TW" altLang="en-US" sz="2200" dirty="0" smtClean="0"/>
              <a:t>日前訂定公平交易法，其</a:t>
            </a:r>
            <a:r>
              <a:rPr lang="zh-TW" altLang="en-US" sz="2200" dirty="0" smtClean="0">
                <a:solidFill>
                  <a:srgbClr val="C00000"/>
                </a:solidFill>
              </a:rPr>
              <a:t>第</a:t>
            </a:r>
            <a:r>
              <a:rPr lang="en-US" altLang="zh-TW" sz="2200" dirty="0" smtClean="0">
                <a:solidFill>
                  <a:srgbClr val="C00000"/>
                </a:solidFill>
              </a:rPr>
              <a:t>19</a:t>
            </a:r>
            <a:r>
              <a:rPr lang="zh-TW" altLang="en-US" sz="2200" dirty="0" smtClean="0">
                <a:solidFill>
                  <a:srgbClr val="C00000"/>
                </a:solidFill>
              </a:rPr>
              <a:t>條第</a:t>
            </a:r>
            <a:r>
              <a:rPr lang="en-US" altLang="zh-TW" sz="2200" dirty="0" smtClean="0">
                <a:solidFill>
                  <a:srgbClr val="C00000"/>
                </a:solidFill>
              </a:rPr>
              <a:t>5</a:t>
            </a:r>
            <a:r>
              <a:rPr lang="zh-TW" altLang="en-US" sz="2200" dirty="0" smtClean="0">
                <a:solidFill>
                  <a:srgbClr val="C00000"/>
                </a:solidFill>
              </a:rPr>
              <a:t>款</a:t>
            </a:r>
            <a:r>
              <a:rPr lang="zh-TW" altLang="en-US" sz="2200" dirty="0" smtClean="0"/>
              <a:t>規定</a:t>
            </a:r>
            <a:r>
              <a:rPr lang="zh-TW" altLang="en-US" sz="2200" dirty="0" smtClean="0">
                <a:solidFill>
                  <a:srgbClr val="0070C0"/>
                </a:solidFill>
              </a:rPr>
              <a:t>事業</a:t>
            </a:r>
            <a:endParaRPr lang="en-US" altLang="zh-TW" sz="2200" dirty="0" smtClean="0">
              <a:solidFill>
                <a:srgbClr val="0070C0"/>
              </a:solidFill>
            </a:endParaRPr>
          </a:p>
          <a:p>
            <a:pPr>
              <a:lnSpc>
                <a:spcPts val="2600"/>
              </a:lnSpc>
              <a:spcBef>
                <a:spcPts val="0"/>
              </a:spcBef>
              <a:buNone/>
            </a:pPr>
            <a:r>
              <a:rPr lang="zh-TW" altLang="en-US" sz="2200" dirty="0" smtClean="0">
                <a:solidFill>
                  <a:srgbClr val="0070C0"/>
                </a:solidFill>
              </a:rPr>
              <a:t>不得以脅迫、利誘或其他不正當方法，獲取其他事業之</a:t>
            </a:r>
            <a:r>
              <a:rPr lang="zh-TW" altLang="en-US" sz="2200" b="1" dirty="0" smtClean="0">
                <a:solidFill>
                  <a:srgbClr val="0070C0"/>
                </a:solidFill>
              </a:rPr>
              <a:t>產銷機</a:t>
            </a:r>
            <a:endParaRPr lang="en-US" altLang="zh-TW" sz="2200" b="1" dirty="0" smtClean="0">
              <a:solidFill>
                <a:srgbClr val="0070C0"/>
              </a:solidFill>
            </a:endParaRPr>
          </a:p>
          <a:p>
            <a:pPr>
              <a:lnSpc>
                <a:spcPts val="2600"/>
              </a:lnSpc>
              <a:spcBef>
                <a:spcPts val="0"/>
              </a:spcBef>
              <a:buNone/>
            </a:pPr>
            <a:r>
              <a:rPr lang="zh-TW" altLang="en-US" sz="2200" b="1" dirty="0" smtClean="0">
                <a:solidFill>
                  <a:srgbClr val="0070C0"/>
                </a:solidFill>
              </a:rPr>
              <a:t>密</a:t>
            </a:r>
            <a:r>
              <a:rPr lang="zh-TW" altLang="en-US" sz="2200" dirty="0" smtClean="0">
                <a:solidFill>
                  <a:srgbClr val="0070C0"/>
                </a:solidFill>
              </a:rPr>
              <a:t>、交易相對人資料或其他有關</a:t>
            </a:r>
            <a:r>
              <a:rPr lang="zh-TW" altLang="en-US" sz="2200" b="1" dirty="0" smtClean="0">
                <a:solidFill>
                  <a:srgbClr val="0070C0"/>
                </a:solidFill>
              </a:rPr>
              <a:t>技術秘密</a:t>
            </a:r>
            <a:r>
              <a:rPr lang="zh-TW" altLang="en-US" sz="2200" dirty="0" smtClean="0">
                <a:solidFill>
                  <a:srgbClr val="0070C0"/>
                </a:solidFill>
              </a:rPr>
              <a:t>之行為</a:t>
            </a:r>
            <a:r>
              <a:rPr lang="zh-TW" altLang="en-US" sz="2200" dirty="0" smtClean="0"/>
              <a:t>；違反者被害</a:t>
            </a:r>
            <a:endParaRPr lang="en-US" altLang="zh-TW" sz="2200" dirty="0" smtClean="0"/>
          </a:p>
          <a:p>
            <a:pPr>
              <a:lnSpc>
                <a:spcPts val="2600"/>
              </a:lnSpc>
              <a:spcBef>
                <a:spcPts val="0"/>
              </a:spcBef>
              <a:buNone/>
            </a:pPr>
            <a:r>
              <a:rPr lang="zh-TW" altLang="en-US" sz="2200" dirty="0" smtClean="0"/>
              <a:t>人得請求除去、防止及損害賠償（修正前公平交易法第</a:t>
            </a:r>
            <a:r>
              <a:rPr lang="en-US" altLang="zh-TW" sz="2200" dirty="0" smtClean="0"/>
              <a:t>30</a:t>
            </a:r>
            <a:r>
              <a:rPr lang="zh-TW" altLang="en-US" sz="2200" dirty="0" smtClean="0"/>
              <a:t>至</a:t>
            </a:r>
            <a:r>
              <a:rPr lang="en-US" altLang="zh-TW" sz="2200" dirty="0" smtClean="0"/>
              <a:t>32</a:t>
            </a:r>
          </a:p>
          <a:p>
            <a:pPr>
              <a:lnSpc>
                <a:spcPts val="2600"/>
              </a:lnSpc>
              <a:spcBef>
                <a:spcPts val="0"/>
              </a:spcBef>
              <a:buNone/>
            </a:pPr>
            <a:r>
              <a:rPr lang="zh-TW" altLang="en-US" sz="2200" dirty="0" smtClean="0"/>
              <a:t>條）、公平交易委會得為行政處分限期命其停止或改正其行為</a:t>
            </a:r>
            <a:endParaRPr lang="en-US" altLang="zh-TW" sz="2200" dirty="0" smtClean="0"/>
          </a:p>
          <a:p>
            <a:pPr>
              <a:lnSpc>
                <a:spcPts val="2600"/>
              </a:lnSpc>
              <a:spcBef>
                <a:spcPts val="0"/>
              </a:spcBef>
              <a:buNone/>
            </a:pPr>
            <a:r>
              <a:rPr lang="zh-TW" altLang="en-US" sz="2200" dirty="0" smtClean="0"/>
              <a:t>（同法第</a:t>
            </a:r>
            <a:r>
              <a:rPr lang="en-US" altLang="zh-TW" sz="2200" dirty="0" smtClean="0"/>
              <a:t>41</a:t>
            </a:r>
            <a:r>
              <a:rPr lang="zh-TW" altLang="en-US" sz="2200" dirty="0" smtClean="0"/>
              <a:t>條），公平交易委員會命其停止其行為而不停止者，</a:t>
            </a:r>
            <a:endParaRPr lang="en-US" altLang="zh-TW" sz="2200" dirty="0" smtClean="0"/>
          </a:p>
          <a:p>
            <a:pPr>
              <a:lnSpc>
                <a:spcPts val="2600"/>
              </a:lnSpc>
              <a:spcBef>
                <a:spcPts val="0"/>
              </a:spcBef>
              <a:buNone/>
            </a:pPr>
            <a:r>
              <a:rPr lang="zh-TW" altLang="en-US" sz="2200" dirty="0" smtClean="0"/>
              <a:t>處行為人</a:t>
            </a:r>
            <a:r>
              <a:rPr lang="en-US" altLang="zh-TW" sz="2200" dirty="0" smtClean="0"/>
              <a:t>2</a:t>
            </a:r>
            <a:r>
              <a:rPr lang="zh-TW" altLang="en-US" sz="2200" dirty="0" smtClean="0"/>
              <a:t>年以下有期徒刑（同法第</a:t>
            </a:r>
            <a:r>
              <a:rPr lang="en-US" altLang="zh-TW" sz="2200" dirty="0" smtClean="0"/>
              <a:t>36</a:t>
            </a:r>
            <a:r>
              <a:rPr lang="zh-TW" altLang="en-US" sz="2200" dirty="0" smtClean="0"/>
              <a:t>條）。</a:t>
            </a:r>
            <a:endParaRPr lang="en-US" altLang="zh-TW" sz="2200" dirty="0" smtClean="0"/>
          </a:p>
          <a:p>
            <a:pPr>
              <a:lnSpc>
                <a:spcPts val="2600"/>
              </a:lnSpc>
              <a:spcBef>
                <a:spcPts val="0"/>
              </a:spcBef>
              <a:buNone/>
            </a:pPr>
            <a:endParaRPr lang="en-US" altLang="zh-TW" sz="2200" dirty="0" smtClean="0"/>
          </a:p>
          <a:p>
            <a:pPr>
              <a:lnSpc>
                <a:spcPts val="2600"/>
              </a:lnSpc>
              <a:spcBef>
                <a:spcPts val="0"/>
              </a:spcBef>
              <a:buNone/>
            </a:pPr>
            <a:r>
              <a:rPr lang="zh-TW" altLang="en-US" sz="2200" b="1" u="sng" dirty="0" smtClean="0"/>
              <a:t>惟本規定於</a:t>
            </a:r>
            <a:r>
              <a:rPr lang="en-US" altLang="zh-TW" sz="2200" b="1" u="sng" dirty="0" smtClean="0"/>
              <a:t>104</a:t>
            </a:r>
            <a:r>
              <a:rPr lang="zh-TW" altLang="en-US" sz="2200" b="1" u="sng" dirty="0" smtClean="0"/>
              <a:t>年</a:t>
            </a:r>
            <a:r>
              <a:rPr lang="en-US" altLang="zh-TW" sz="2200" b="1" u="sng" dirty="0" smtClean="0"/>
              <a:t>2</a:t>
            </a:r>
            <a:r>
              <a:rPr lang="zh-TW" altLang="en-US" sz="2200" b="1" u="sng" dirty="0" smtClean="0"/>
              <a:t>月</a:t>
            </a:r>
            <a:r>
              <a:rPr lang="en-US" altLang="zh-TW" sz="2200" b="1" u="sng" dirty="0" smtClean="0"/>
              <a:t>4</a:t>
            </a:r>
            <a:r>
              <a:rPr lang="zh-TW" altLang="en-US" sz="2200" b="1" u="sng" dirty="0" smtClean="0"/>
              <a:t>日刪除</a:t>
            </a:r>
            <a:r>
              <a:rPr lang="zh-TW" altLang="en-US" sz="2200" dirty="0" smtClean="0"/>
              <a:t>，刪除理由「按營業秘密法對營業</a:t>
            </a:r>
            <a:endParaRPr lang="en-US" altLang="zh-TW" sz="2200" dirty="0" smtClean="0"/>
          </a:p>
          <a:p>
            <a:pPr>
              <a:lnSpc>
                <a:spcPts val="2600"/>
              </a:lnSpc>
              <a:spcBef>
                <a:spcPts val="0"/>
              </a:spcBef>
              <a:buNone/>
            </a:pPr>
            <a:r>
              <a:rPr lang="zh-TW" altLang="en-US" sz="2200" dirty="0" smtClean="0"/>
              <a:t>秘密之定義，已包括現行條文第五款所定</a:t>
            </a:r>
            <a:r>
              <a:rPr lang="en-US" altLang="zh-TW" sz="2200" dirty="0" smtClean="0"/>
              <a:t>『</a:t>
            </a:r>
            <a:r>
              <a:rPr lang="zh-TW" altLang="en-US" sz="2200" dirty="0" smtClean="0"/>
              <a:t>產銷機密、交易 相</a:t>
            </a:r>
            <a:endParaRPr lang="en-US" altLang="zh-TW" sz="2200" dirty="0" smtClean="0"/>
          </a:p>
          <a:p>
            <a:pPr>
              <a:lnSpc>
                <a:spcPts val="2600"/>
              </a:lnSpc>
              <a:spcBef>
                <a:spcPts val="0"/>
              </a:spcBef>
              <a:buNone/>
            </a:pPr>
            <a:r>
              <a:rPr lang="zh-TW" altLang="en-US" sz="2200" dirty="0" smtClean="0"/>
              <a:t>對人資料或其他有關技術秘密</a:t>
            </a:r>
            <a:r>
              <a:rPr lang="en-US" altLang="zh-TW" sz="2200" dirty="0" smtClean="0"/>
              <a:t>』</a:t>
            </a:r>
            <a:r>
              <a:rPr lang="zh-TW" altLang="en-US" sz="2200" dirty="0" smtClean="0"/>
              <a:t>，且該法所規範侵害類型顯更</a:t>
            </a:r>
            <a:endParaRPr lang="en-US" altLang="zh-TW" sz="2200" dirty="0" smtClean="0"/>
          </a:p>
          <a:p>
            <a:pPr>
              <a:lnSpc>
                <a:spcPts val="2600"/>
              </a:lnSpc>
              <a:spcBef>
                <a:spcPts val="0"/>
              </a:spcBef>
              <a:buNone/>
            </a:pPr>
            <a:r>
              <a:rPr lang="zh-TW" altLang="en-US" sz="2200" dirty="0" smtClean="0"/>
              <a:t>廣泛周延，慮及 法規範效益，爰將現行條文第五款刪除，使該</a:t>
            </a:r>
            <a:endParaRPr lang="en-US" altLang="zh-TW" sz="2200" dirty="0" smtClean="0"/>
          </a:p>
          <a:p>
            <a:pPr>
              <a:lnSpc>
                <a:spcPts val="2600"/>
              </a:lnSpc>
              <a:spcBef>
                <a:spcPts val="0"/>
              </a:spcBef>
              <a:buNone/>
            </a:pPr>
            <a:r>
              <a:rPr lang="zh-TW" altLang="en-US" sz="2200" dirty="0" smtClean="0"/>
              <a:t>等違法行為類型，回歸營業秘密法規範。 」</a:t>
            </a:r>
          </a:p>
          <a:p>
            <a:endParaRPr lang="zh-TW" altLang="en-US" dirty="0"/>
          </a:p>
        </p:txBody>
      </p:sp>
      <p:pic>
        <p:nvPicPr>
          <p:cNvPr id="4" name="Picture 4" descr="D:\ghost\我的文件\My Pictures\images (1).png"/>
          <p:cNvPicPr>
            <a:picLocks noChangeAspect="1" noChangeArrowheads="1"/>
          </p:cNvPicPr>
          <p:nvPr/>
        </p:nvPicPr>
        <p:blipFill>
          <a:blip r:embed="rId2" cstate="print"/>
          <a:srcRect/>
          <a:stretch>
            <a:fillRect/>
          </a:stretch>
        </p:blipFill>
        <p:spPr bwMode="auto">
          <a:xfrm>
            <a:off x="6838960" y="80352"/>
            <a:ext cx="1198439" cy="1198439"/>
          </a:xfrm>
          <a:prstGeom prst="rect">
            <a:avLst/>
          </a:prstGeom>
          <a:noFill/>
        </p:spPr>
      </p:pic>
      <p:sp>
        <p:nvSpPr>
          <p:cNvPr id="7" name="頁尾版面配置區 6"/>
          <p:cNvSpPr>
            <a:spLocks noGrp="1"/>
          </p:cNvSpPr>
          <p:nvPr>
            <p:ph type="ftr" sz="quarter" idx="11"/>
          </p:nvPr>
        </p:nvSpPr>
        <p:spPr/>
        <p:txBody>
          <a:bodyPr/>
          <a:lstStyle/>
          <a:p>
            <a:r>
              <a:rPr lang="en-US" altLang="zh-TW" smtClean="0"/>
              <a:t>19</a:t>
            </a:r>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type="body" idx="1"/>
          </p:nvPr>
        </p:nvSpPr>
        <p:spPr/>
        <p:txBody>
          <a:bodyPr>
            <a:normAutofit fontScale="62500" lnSpcReduction="20000"/>
          </a:bodyPr>
          <a:lstStyle/>
          <a:p>
            <a:pPr>
              <a:buNone/>
            </a:pPr>
            <a:r>
              <a:rPr lang="zh-TW" altLang="en-US" sz="4000" dirty="0" smtClean="0">
                <a:solidFill>
                  <a:schemeClr val="tx1">
                    <a:lumMod val="85000"/>
                    <a:lumOff val="15000"/>
                  </a:schemeClr>
                </a:solidFill>
                <a:latin typeface="+mj-ea"/>
                <a:ea typeface="+mj-ea"/>
              </a:rPr>
              <a:t>一、營業秘密法概述</a:t>
            </a:r>
            <a:endParaRPr lang="en-US" altLang="zh-TW" sz="4000" dirty="0" smtClean="0">
              <a:solidFill>
                <a:schemeClr val="tx1">
                  <a:lumMod val="85000"/>
                  <a:lumOff val="15000"/>
                </a:schemeClr>
              </a:solidFill>
              <a:latin typeface="+mj-ea"/>
              <a:ea typeface="+mj-ea"/>
            </a:endParaRPr>
          </a:p>
          <a:p>
            <a:pPr>
              <a:buNone/>
            </a:pPr>
            <a:r>
              <a:rPr lang="zh-TW" altLang="en-US" sz="4000" dirty="0" smtClean="0">
                <a:solidFill>
                  <a:schemeClr val="tx1">
                    <a:lumMod val="85000"/>
                    <a:lumOff val="15000"/>
                  </a:schemeClr>
                </a:solidFill>
                <a:latin typeface="+mj-ea"/>
                <a:ea typeface="+mj-ea"/>
              </a:rPr>
              <a:t>二、營業秘密之認定</a:t>
            </a:r>
            <a:endParaRPr lang="en-US" altLang="zh-TW" sz="4000" dirty="0" smtClean="0">
              <a:solidFill>
                <a:schemeClr val="tx1">
                  <a:lumMod val="85000"/>
                  <a:lumOff val="15000"/>
                </a:schemeClr>
              </a:solidFill>
              <a:latin typeface="+mj-ea"/>
              <a:ea typeface="+mj-ea"/>
            </a:endParaRPr>
          </a:p>
          <a:p>
            <a:pPr>
              <a:buNone/>
            </a:pPr>
            <a:r>
              <a:rPr lang="zh-TW" altLang="en-US" sz="4000" dirty="0" smtClean="0">
                <a:solidFill>
                  <a:schemeClr val="tx1">
                    <a:lumMod val="85000"/>
                    <a:lumOff val="15000"/>
                  </a:schemeClr>
                </a:solidFill>
                <a:latin typeface="+mj-ea"/>
                <a:ea typeface="+mj-ea"/>
              </a:rPr>
              <a:t>三、營業秘密之侵害</a:t>
            </a:r>
            <a:endParaRPr lang="en-US" altLang="zh-TW" sz="4000" dirty="0" smtClean="0">
              <a:solidFill>
                <a:schemeClr val="tx1">
                  <a:lumMod val="85000"/>
                  <a:lumOff val="15000"/>
                </a:schemeClr>
              </a:solidFill>
              <a:latin typeface="+mj-ea"/>
              <a:ea typeface="+mj-ea"/>
            </a:endParaRPr>
          </a:p>
          <a:p>
            <a:pPr>
              <a:buNone/>
            </a:pPr>
            <a:r>
              <a:rPr lang="zh-TW" altLang="en-US" sz="4000" dirty="0" smtClean="0">
                <a:solidFill>
                  <a:schemeClr val="tx1">
                    <a:lumMod val="85000"/>
                    <a:lumOff val="15000"/>
                  </a:schemeClr>
                </a:solidFill>
                <a:latin typeface="+mj-ea"/>
                <a:ea typeface="+mj-ea"/>
              </a:rPr>
              <a:t>四、營業秘密之損賠範圍</a:t>
            </a:r>
            <a:endParaRPr lang="zh-TW" altLang="en-US" sz="4000" dirty="0">
              <a:solidFill>
                <a:schemeClr val="tx1">
                  <a:lumMod val="85000"/>
                  <a:lumOff val="15000"/>
                </a:schemeClr>
              </a:solidFill>
              <a:latin typeface="+mj-ea"/>
              <a:ea typeface="+mj-ea"/>
            </a:endParaRPr>
          </a:p>
        </p:txBody>
      </p:sp>
      <p:sp>
        <p:nvSpPr>
          <p:cNvPr id="2" name="標題 1"/>
          <p:cNvSpPr>
            <a:spLocks noGrp="1"/>
          </p:cNvSpPr>
          <p:nvPr>
            <p:ph type="title"/>
          </p:nvPr>
        </p:nvSpPr>
        <p:spPr/>
        <p:txBody>
          <a:bodyPr/>
          <a:lstStyle/>
          <a:p>
            <a:r>
              <a:rPr lang="zh-TW" altLang="en-US" dirty="0" smtClean="0">
                <a:solidFill>
                  <a:schemeClr val="tx1">
                    <a:lumMod val="85000"/>
                    <a:lumOff val="15000"/>
                  </a:schemeClr>
                </a:solidFill>
                <a:latin typeface="標楷體" pitchFamily="65" charset="-120"/>
                <a:ea typeface="標楷體" pitchFamily="65" charset="-120"/>
              </a:rPr>
              <a:t>大綱</a:t>
            </a:r>
            <a:endParaRPr lang="zh-TW" altLang="en-US" dirty="0">
              <a:solidFill>
                <a:schemeClr val="tx1">
                  <a:lumMod val="85000"/>
                  <a:lumOff val="15000"/>
                </a:schemeClr>
              </a:solidFill>
              <a:latin typeface="標楷體" pitchFamily="65" charset="-120"/>
              <a:ea typeface="標楷體" pitchFamily="65" charset="-120"/>
            </a:endParaRPr>
          </a:p>
        </p:txBody>
      </p:sp>
      <p:sp>
        <p:nvSpPr>
          <p:cNvPr id="6" name="頁尾版面配置區 5"/>
          <p:cNvSpPr>
            <a:spLocks noGrp="1"/>
          </p:cNvSpPr>
          <p:nvPr>
            <p:ph type="ftr" sz="quarter" idx="12"/>
          </p:nvPr>
        </p:nvSpPr>
        <p:spPr/>
        <p:txBody>
          <a:bodyPr/>
          <a:lstStyle/>
          <a:p>
            <a:r>
              <a:rPr lang="en-US" altLang="zh-TW" smtClean="0"/>
              <a:t>2</a:t>
            </a: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539552" y="1052736"/>
            <a:ext cx="8229600" cy="5184576"/>
          </a:xfrm>
        </p:spPr>
        <p:txBody>
          <a:bodyPr>
            <a:normAutofit/>
          </a:bodyPr>
          <a:lstStyle/>
          <a:p>
            <a:pPr>
              <a:buNone/>
            </a:pPr>
            <a:r>
              <a:rPr lang="zh-TW" altLang="en-US" sz="2400" b="1" dirty="0" smtClean="0"/>
              <a:t>與營業秘密相關之其他法律規定</a:t>
            </a:r>
            <a:endParaRPr lang="en-US" altLang="zh-TW" sz="2400" b="1" dirty="0" smtClean="0"/>
          </a:p>
          <a:p>
            <a:pPr>
              <a:buNone/>
            </a:pPr>
            <a:r>
              <a:rPr lang="zh-TW" altLang="en-US" sz="2000" b="1" dirty="0" smtClean="0">
                <a:solidFill>
                  <a:srgbClr val="FF0000"/>
                </a:solidFill>
              </a:rPr>
              <a:t>智慧財產案件審理法</a:t>
            </a:r>
            <a:endParaRPr lang="en-US" altLang="zh-TW" sz="2000" b="1" dirty="0" smtClean="0">
              <a:solidFill>
                <a:srgbClr val="FF0000"/>
              </a:solidFill>
            </a:endParaRPr>
          </a:p>
          <a:p>
            <a:pPr>
              <a:buNone/>
            </a:pPr>
            <a:r>
              <a:rPr lang="zh-TW" altLang="en-US" sz="2000" b="1" dirty="0" smtClean="0">
                <a:solidFill>
                  <a:srgbClr val="FF0000"/>
                </a:solidFill>
              </a:rPr>
              <a:t>第</a:t>
            </a:r>
            <a:r>
              <a:rPr lang="en-US" altLang="zh-TW" sz="2000" b="1" dirty="0" smtClean="0">
                <a:solidFill>
                  <a:srgbClr val="FF0000"/>
                </a:solidFill>
              </a:rPr>
              <a:t>10</a:t>
            </a:r>
            <a:r>
              <a:rPr lang="zh-TW" altLang="en-US" sz="2000" b="1" dirty="0" smtClean="0">
                <a:solidFill>
                  <a:srgbClr val="FF0000"/>
                </a:solidFill>
              </a:rPr>
              <a:t>條之</a:t>
            </a:r>
            <a:r>
              <a:rPr lang="en-US" altLang="zh-TW" sz="2000" b="1" dirty="0" smtClean="0">
                <a:solidFill>
                  <a:srgbClr val="FF0000"/>
                </a:solidFill>
              </a:rPr>
              <a:t>1</a:t>
            </a:r>
          </a:p>
          <a:p>
            <a:pPr>
              <a:buNone/>
            </a:pPr>
            <a:r>
              <a:rPr lang="zh-TW" altLang="en-US" sz="2000" dirty="0" smtClean="0"/>
              <a:t>「</a:t>
            </a:r>
            <a:r>
              <a:rPr lang="zh-TW" altLang="en-US" sz="2000" dirty="0" smtClean="0">
                <a:solidFill>
                  <a:srgbClr val="0070C0"/>
                </a:solidFill>
              </a:rPr>
              <a:t>營業秘密侵害之事件，營業秘密侵害之事件，如當事人就其主張營業秘密受侵害或有受侵害之虞 之事實已釋明者，他造否認其主張時，法院應定期命他造就其否認之理由 為具體答辯。 前項他造無正當理由，逾期未答辯或答辯非具體者，法院得審酌情形認當 事人已釋明之內容為真實。 前項情形，於裁判前應令當事人有辯論之機會。</a:t>
            </a:r>
            <a:r>
              <a:rPr lang="zh-TW" altLang="en-US" sz="2000" dirty="0" smtClean="0"/>
              <a:t>」，</a:t>
            </a:r>
            <a:endParaRPr lang="en-US" altLang="zh-TW" sz="2000" dirty="0" smtClean="0"/>
          </a:p>
          <a:p>
            <a:pPr>
              <a:buNone/>
            </a:pPr>
            <a:r>
              <a:rPr lang="zh-TW" altLang="en-US" sz="2000" dirty="0" smtClean="0"/>
              <a:t>     本條係參照日本</a:t>
            </a:r>
            <a:r>
              <a:rPr lang="en-US" altLang="zh-TW" sz="2000" dirty="0" smtClean="0"/>
              <a:t>2003</a:t>
            </a:r>
            <a:r>
              <a:rPr lang="zh-TW" altLang="en-US" sz="2000" dirty="0" smtClean="0"/>
              <a:t>年修正不正競爭防止法，仿照特許 法第</a:t>
            </a:r>
            <a:r>
              <a:rPr lang="en-US" altLang="zh-TW" sz="2000" dirty="0" smtClean="0"/>
              <a:t>104</a:t>
            </a:r>
            <a:r>
              <a:rPr lang="zh-TW" altLang="en-US" sz="2000" dirty="0" smtClean="0"/>
              <a:t>條之</a:t>
            </a:r>
            <a:r>
              <a:rPr lang="en-US" altLang="zh-TW" sz="2000" dirty="0" smtClean="0"/>
              <a:t>2</a:t>
            </a:r>
            <a:r>
              <a:rPr lang="zh-TW" altLang="en-US" sz="2000" dirty="0" smtClean="0"/>
              <a:t>增訂被告之具體態樣表明義務；但被告表明自己行為之具體 態樣如含有自己之營業秘密，或毫無可以主張之內容等無法明示之「正當理由」 者，可以拒絕表明，其理由是否正當，由法院具體個案判斷之。</a:t>
            </a:r>
            <a:endParaRPr lang="zh-TW" altLang="en-US" sz="2000" dirty="0"/>
          </a:p>
        </p:txBody>
      </p:sp>
      <p:sp>
        <p:nvSpPr>
          <p:cNvPr id="6" name="頁尾版面配置區 5"/>
          <p:cNvSpPr>
            <a:spLocks noGrp="1"/>
          </p:cNvSpPr>
          <p:nvPr>
            <p:ph type="ftr" sz="quarter" idx="11"/>
          </p:nvPr>
        </p:nvSpPr>
        <p:spPr/>
        <p:txBody>
          <a:bodyPr/>
          <a:lstStyle/>
          <a:p>
            <a:r>
              <a:rPr lang="en-US" altLang="zh-TW" smtClean="0"/>
              <a:t>20</a:t>
            </a:r>
            <a:endParaRPr lang="zh-TW"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80728"/>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914400" y="1628800"/>
            <a:ext cx="8229600" cy="3528392"/>
          </a:xfrm>
        </p:spPr>
        <p:txBody>
          <a:bodyPr>
            <a:noAutofit/>
          </a:bodyPr>
          <a:lstStyle/>
          <a:p>
            <a:pPr>
              <a:buNone/>
            </a:pPr>
            <a:r>
              <a:rPr lang="zh-TW" altLang="en-US" sz="2000" b="1" dirty="0" smtClean="0">
                <a:solidFill>
                  <a:srgbClr val="FF0000"/>
                </a:solidFill>
              </a:rPr>
              <a:t>最高法院</a:t>
            </a:r>
            <a:r>
              <a:rPr lang="en-US" altLang="zh-TW" sz="2000" b="1" dirty="0" smtClean="0">
                <a:solidFill>
                  <a:srgbClr val="FF0000"/>
                </a:solidFill>
              </a:rPr>
              <a:t>97</a:t>
            </a:r>
            <a:r>
              <a:rPr lang="zh-TW" altLang="en-US" sz="2000" b="1" dirty="0" smtClean="0">
                <a:solidFill>
                  <a:srgbClr val="FF0000"/>
                </a:solidFill>
              </a:rPr>
              <a:t>年度台上字第</a:t>
            </a:r>
            <a:r>
              <a:rPr lang="en-US" altLang="zh-TW" sz="2000" b="1" dirty="0" smtClean="0">
                <a:solidFill>
                  <a:srgbClr val="FF0000"/>
                </a:solidFill>
              </a:rPr>
              <a:t>968</a:t>
            </a:r>
            <a:r>
              <a:rPr lang="zh-TW" altLang="en-US" sz="2000" b="1" dirty="0" smtClean="0">
                <a:solidFill>
                  <a:srgbClr val="FF0000"/>
                </a:solidFill>
              </a:rPr>
              <a:t>號判決</a:t>
            </a:r>
            <a:endParaRPr lang="en-US" altLang="zh-TW" sz="2000" b="1" dirty="0" smtClean="0">
              <a:solidFill>
                <a:srgbClr val="FF0000"/>
              </a:solidFill>
            </a:endParaRPr>
          </a:p>
          <a:p>
            <a:pPr>
              <a:lnSpc>
                <a:spcPts val="4200"/>
              </a:lnSpc>
              <a:spcBef>
                <a:spcPts val="0"/>
              </a:spcBef>
              <a:buNone/>
            </a:pPr>
            <a:r>
              <a:rPr lang="zh-TW" altLang="en-US" sz="2000" dirty="0" smtClean="0"/>
              <a:t>依營業秘密法規定，僅須因法律行為（如僱傭關係）取得營</a:t>
            </a:r>
            <a:endParaRPr lang="en-US" altLang="zh-TW" sz="2000" dirty="0" smtClean="0"/>
          </a:p>
          <a:p>
            <a:pPr>
              <a:lnSpc>
                <a:spcPts val="4200"/>
              </a:lnSpc>
              <a:spcBef>
                <a:spcPts val="0"/>
              </a:spcBef>
              <a:buNone/>
            </a:pPr>
            <a:r>
              <a:rPr lang="zh-TW" altLang="en-US" sz="2000" dirty="0" smtClean="0"/>
              <a:t>業秘密而洩漏 者，即為侵害營業秘密，不以發生實害結果為</a:t>
            </a:r>
            <a:endParaRPr lang="en-US" altLang="zh-TW" sz="2000" dirty="0" smtClean="0"/>
          </a:p>
          <a:p>
            <a:pPr>
              <a:lnSpc>
                <a:spcPts val="4200"/>
              </a:lnSpc>
              <a:spcBef>
                <a:spcPts val="0"/>
              </a:spcBef>
              <a:buNone/>
            </a:pPr>
            <a:r>
              <a:rPr lang="zh-TW" altLang="en-US" sz="2000" dirty="0" smtClean="0"/>
              <a:t>必要。惟</a:t>
            </a:r>
            <a:r>
              <a:rPr lang="zh-TW" altLang="en-US" sz="2000" b="1" dirty="0" smtClean="0">
                <a:solidFill>
                  <a:srgbClr val="7030A0"/>
                </a:solidFill>
              </a:rPr>
              <a:t>因鑑於取得侵害營 業秘密行為之證據不易，其證明</a:t>
            </a:r>
            <a:endParaRPr lang="en-US" altLang="zh-TW" sz="2000" b="1" dirty="0" smtClean="0">
              <a:solidFill>
                <a:srgbClr val="7030A0"/>
              </a:solidFill>
            </a:endParaRPr>
          </a:p>
          <a:p>
            <a:pPr>
              <a:lnSpc>
                <a:spcPts val="4200"/>
              </a:lnSpc>
              <a:spcBef>
                <a:spcPts val="0"/>
              </a:spcBef>
              <a:buNone/>
            </a:pPr>
            <a:r>
              <a:rPr lang="zh-TW" altLang="en-US" sz="2000" b="1" dirty="0" smtClean="0">
                <a:solidFill>
                  <a:srgbClr val="7030A0"/>
                </a:solidFill>
              </a:rPr>
              <a:t>度應可降低</a:t>
            </a:r>
            <a:r>
              <a:rPr lang="zh-TW" altLang="en-US" sz="2000" dirty="0" smtClean="0"/>
              <a:t>，然仍應注意被告對原告所提 之證據（以情況證</a:t>
            </a:r>
            <a:endParaRPr lang="en-US" altLang="zh-TW" sz="2000" dirty="0" smtClean="0"/>
          </a:p>
          <a:p>
            <a:pPr>
              <a:lnSpc>
                <a:spcPts val="4200"/>
              </a:lnSpc>
              <a:spcBef>
                <a:spcPts val="0"/>
              </a:spcBef>
              <a:buNone/>
            </a:pPr>
            <a:r>
              <a:rPr lang="zh-TW" altLang="en-US" sz="2000" dirty="0" smtClean="0"/>
              <a:t>據居多）是否已有提出說明，倘有，並應令其舉證，以平衡</a:t>
            </a:r>
            <a:endParaRPr lang="en-US" altLang="zh-TW" sz="2000" dirty="0" smtClean="0"/>
          </a:p>
          <a:p>
            <a:pPr>
              <a:lnSpc>
                <a:spcPts val="4200"/>
              </a:lnSpc>
              <a:spcBef>
                <a:spcPts val="0"/>
              </a:spcBef>
              <a:buNone/>
            </a:pPr>
            <a:r>
              <a:rPr lang="zh-TW" altLang="en-US" sz="2000" dirty="0" smtClean="0"/>
              <a:t>兩造間之舉證責任，俾發現真實。 </a:t>
            </a:r>
            <a:endParaRPr lang="zh-TW" altLang="en-US" sz="2000" dirty="0"/>
          </a:p>
        </p:txBody>
      </p:sp>
      <p:pic>
        <p:nvPicPr>
          <p:cNvPr id="4" name="Picture 4" descr="D:\ghost\我的文件\My Pictures\下載 (7).jpg"/>
          <p:cNvPicPr>
            <a:picLocks noChangeAspect="1" noChangeArrowheads="1"/>
          </p:cNvPicPr>
          <p:nvPr/>
        </p:nvPicPr>
        <p:blipFill>
          <a:blip r:embed="rId2" cstate="print"/>
          <a:srcRect/>
          <a:stretch>
            <a:fillRect/>
          </a:stretch>
        </p:blipFill>
        <p:spPr bwMode="auto">
          <a:xfrm>
            <a:off x="5940152" y="4725144"/>
            <a:ext cx="1725547" cy="1844824"/>
          </a:xfrm>
          <a:prstGeom prst="rect">
            <a:avLst/>
          </a:prstGeom>
          <a:noFill/>
        </p:spPr>
      </p:pic>
      <p:sp>
        <p:nvSpPr>
          <p:cNvPr id="7" name="頁尾版面配置區 6"/>
          <p:cNvSpPr>
            <a:spLocks noGrp="1"/>
          </p:cNvSpPr>
          <p:nvPr>
            <p:ph type="ftr" sz="quarter" idx="11"/>
          </p:nvPr>
        </p:nvSpPr>
        <p:spPr/>
        <p:txBody>
          <a:bodyPr/>
          <a:lstStyle/>
          <a:p>
            <a:r>
              <a:rPr lang="en-US" altLang="zh-TW" smtClean="0"/>
              <a:t>21</a:t>
            </a:r>
            <a:endParaRPr lang="zh-TW"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417638"/>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467544" y="1496541"/>
            <a:ext cx="8229600" cy="5361459"/>
          </a:xfrm>
        </p:spPr>
        <p:txBody>
          <a:bodyPr>
            <a:normAutofit/>
          </a:bodyPr>
          <a:lstStyle/>
          <a:p>
            <a:pPr>
              <a:buNone/>
            </a:pPr>
            <a:r>
              <a:rPr lang="zh-TW" altLang="en-US" sz="2000" b="1" dirty="0" smtClean="0">
                <a:solidFill>
                  <a:srgbClr val="FF0000"/>
                </a:solidFill>
              </a:rPr>
              <a:t>智慧財產案件審理法</a:t>
            </a:r>
            <a:endParaRPr lang="en-US" altLang="zh-TW" sz="2000" b="1" dirty="0" smtClean="0">
              <a:solidFill>
                <a:srgbClr val="FF0000"/>
              </a:solidFill>
            </a:endParaRPr>
          </a:p>
          <a:p>
            <a:pPr>
              <a:lnSpc>
                <a:spcPts val="3300"/>
              </a:lnSpc>
              <a:spcBef>
                <a:spcPts val="0"/>
              </a:spcBef>
              <a:buNone/>
            </a:pPr>
            <a:r>
              <a:rPr lang="zh-TW" altLang="en-US" sz="2000" b="1" dirty="0" smtClean="0">
                <a:solidFill>
                  <a:srgbClr val="FF0000"/>
                </a:solidFill>
              </a:rPr>
              <a:t>第</a:t>
            </a:r>
            <a:r>
              <a:rPr lang="en-US" altLang="zh-TW" sz="2000" b="1" dirty="0" smtClean="0">
                <a:solidFill>
                  <a:srgbClr val="FF0000"/>
                </a:solidFill>
              </a:rPr>
              <a:t>11</a:t>
            </a:r>
            <a:r>
              <a:rPr lang="zh-TW" altLang="en-US" sz="2000" b="1" dirty="0" smtClean="0">
                <a:solidFill>
                  <a:srgbClr val="FF0000"/>
                </a:solidFill>
              </a:rPr>
              <a:t>條至第</a:t>
            </a:r>
            <a:r>
              <a:rPr lang="en-US" altLang="zh-TW" sz="2000" b="1" dirty="0" smtClean="0">
                <a:solidFill>
                  <a:srgbClr val="FF0000"/>
                </a:solidFill>
              </a:rPr>
              <a:t>15</a:t>
            </a:r>
            <a:r>
              <a:rPr lang="zh-TW" altLang="en-US" sz="2000" b="1" dirty="0" smtClean="0">
                <a:solidFill>
                  <a:srgbClr val="FF0000"/>
                </a:solidFill>
              </a:rPr>
              <a:t>條</a:t>
            </a:r>
            <a:r>
              <a:rPr lang="zh-TW" altLang="en-US" sz="2000" dirty="0" smtClean="0"/>
              <a:t>秘密保持命令</a:t>
            </a:r>
            <a:endParaRPr lang="en-US" altLang="zh-TW" sz="2000" dirty="0" smtClean="0"/>
          </a:p>
          <a:p>
            <a:pPr>
              <a:lnSpc>
                <a:spcPts val="3300"/>
              </a:lnSpc>
              <a:spcBef>
                <a:spcPts val="0"/>
              </a:spcBef>
              <a:buNone/>
            </a:pPr>
            <a:r>
              <a:rPr lang="zh-TW" altLang="en-US" sz="2000" dirty="0" smtClean="0"/>
              <a:t>「</a:t>
            </a:r>
            <a:r>
              <a:rPr lang="zh-TW" altLang="en-US" sz="2000" dirty="0" smtClean="0">
                <a:solidFill>
                  <a:srgbClr val="0070C0"/>
                </a:solidFill>
              </a:rPr>
              <a:t>當事人或第三人就其持有之營業秘密，經釋明符合下列情形者，法院得依 該當事人或第三人之聲請，對他造當事人、代理人、輔佐人或其他訴訟關 係人發秘密保持命令： 一、當事人書狀之內容，記載當事人或第三人之營業秘密，或已調查或應 調查之證據，涉及當事人或第三人之營業秘密。 二、為避免因前款之營業秘密經開示，或供該訴訟進行以外之目的使用， 有妨害該當事人或第三人基於該營業秘密之事業活動之虞，致有限制 其開示或使用之必要。</a:t>
            </a:r>
            <a:r>
              <a:rPr lang="en-US" altLang="zh-TW" sz="2000" dirty="0" smtClean="0">
                <a:solidFill>
                  <a:srgbClr val="0070C0"/>
                </a:solidFill>
              </a:rPr>
              <a:t>………</a:t>
            </a:r>
            <a:r>
              <a:rPr lang="zh-TW" altLang="en-US" sz="2000" dirty="0" smtClean="0"/>
              <a:t>」</a:t>
            </a:r>
            <a:endParaRPr lang="en-US" altLang="zh-TW" sz="2000" dirty="0" smtClean="0"/>
          </a:p>
          <a:p>
            <a:pPr>
              <a:lnSpc>
                <a:spcPts val="3300"/>
              </a:lnSpc>
              <a:spcBef>
                <a:spcPts val="0"/>
              </a:spcBef>
              <a:buNone/>
            </a:pPr>
            <a:r>
              <a:rPr lang="zh-TW" altLang="en-US" sz="2000" b="1" dirty="0" smtClean="0">
                <a:solidFill>
                  <a:srgbClr val="FF0000"/>
                </a:solidFill>
              </a:rPr>
              <a:t>第</a:t>
            </a:r>
            <a:r>
              <a:rPr lang="en-US" altLang="zh-TW" sz="2000" b="1" dirty="0" smtClean="0">
                <a:solidFill>
                  <a:srgbClr val="FF0000"/>
                </a:solidFill>
              </a:rPr>
              <a:t>35</a:t>
            </a:r>
            <a:r>
              <a:rPr lang="zh-TW" altLang="en-US" sz="2000" b="1" dirty="0" smtClean="0">
                <a:solidFill>
                  <a:srgbClr val="FF0000"/>
                </a:solidFill>
              </a:rPr>
              <a:t>條</a:t>
            </a:r>
            <a:endParaRPr lang="en-US" altLang="zh-TW" sz="2000" b="1" dirty="0" smtClean="0">
              <a:solidFill>
                <a:srgbClr val="FF0000"/>
              </a:solidFill>
            </a:endParaRPr>
          </a:p>
          <a:p>
            <a:pPr>
              <a:lnSpc>
                <a:spcPts val="3300"/>
              </a:lnSpc>
              <a:spcBef>
                <a:spcPts val="0"/>
              </a:spcBef>
              <a:buNone/>
            </a:pPr>
            <a:r>
              <a:rPr lang="zh-TW" altLang="en-US" sz="2000" dirty="0" smtClean="0"/>
              <a:t>「</a:t>
            </a:r>
            <a:r>
              <a:rPr lang="zh-TW" altLang="en-US" sz="2000" dirty="0" smtClean="0">
                <a:solidFill>
                  <a:srgbClr val="0070C0"/>
                </a:solidFill>
              </a:rPr>
              <a:t>違反本法秘密保持命令者，處三年以下有期徒刑、拘役或科或併科新臺幣 十萬元以下罰金。 前項之罪，須告訴乃論。</a:t>
            </a:r>
            <a:r>
              <a:rPr lang="zh-TW" altLang="en-US" sz="2000" dirty="0" smtClean="0"/>
              <a:t>」</a:t>
            </a:r>
            <a:endParaRPr lang="zh-TW" altLang="en-US" sz="2000" dirty="0"/>
          </a:p>
        </p:txBody>
      </p:sp>
      <p:pic>
        <p:nvPicPr>
          <p:cNvPr id="5" name="圖片 4" descr="智慧財產法院院徽.PNG"/>
          <p:cNvPicPr>
            <a:picLocks noChangeAspect="1"/>
          </p:cNvPicPr>
          <p:nvPr/>
        </p:nvPicPr>
        <p:blipFill>
          <a:blip r:embed="rId2" cstate="print"/>
          <a:stretch>
            <a:fillRect/>
          </a:stretch>
        </p:blipFill>
        <p:spPr>
          <a:xfrm>
            <a:off x="7452320" y="188640"/>
            <a:ext cx="1050453" cy="1025343"/>
          </a:xfrm>
          <a:prstGeom prst="rect">
            <a:avLst/>
          </a:prstGeom>
        </p:spPr>
      </p:pic>
      <p:sp>
        <p:nvSpPr>
          <p:cNvPr id="8" name="頁尾版面配置區 7"/>
          <p:cNvSpPr>
            <a:spLocks noGrp="1"/>
          </p:cNvSpPr>
          <p:nvPr>
            <p:ph type="ftr" sz="quarter" idx="11"/>
          </p:nvPr>
        </p:nvSpPr>
        <p:spPr/>
        <p:txBody>
          <a:bodyPr/>
          <a:lstStyle/>
          <a:p>
            <a:r>
              <a:rPr lang="en-US" altLang="zh-TW" smtClean="0"/>
              <a:t>22</a:t>
            </a:r>
            <a:endParaRPr lang="zh-TW"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395536" y="1772816"/>
            <a:ext cx="8229600" cy="5289451"/>
          </a:xfrm>
        </p:spPr>
        <p:txBody>
          <a:bodyPr>
            <a:normAutofit/>
          </a:bodyPr>
          <a:lstStyle/>
          <a:p>
            <a:pPr>
              <a:buNone/>
            </a:pPr>
            <a:r>
              <a:rPr lang="zh-TW" altLang="en-US" sz="2000" b="1" dirty="0" smtClean="0">
                <a:solidFill>
                  <a:srgbClr val="FF0000"/>
                </a:solidFill>
              </a:rPr>
              <a:t>民事訴訟法第</a:t>
            </a:r>
            <a:r>
              <a:rPr lang="en-US" altLang="zh-TW" sz="2000" b="1" dirty="0" smtClean="0">
                <a:solidFill>
                  <a:srgbClr val="FF0000"/>
                </a:solidFill>
              </a:rPr>
              <a:t>242</a:t>
            </a:r>
            <a:r>
              <a:rPr lang="zh-TW" altLang="en-US" sz="2000" b="1" dirty="0" smtClean="0">
                <a:solidFill>
                  <a:srgbClr val="FF0000"/>
                </a:solidFill>
              </a:rPr>
              <a:t>條</a:t>
            </a:r>
            <a:endParaRPr lang="en-US" altLang="zh-TW" sz="2000" b="1" dirty="0" smtClean="0">
              <a:solidFill>
                <a:srgbClr val="FF0000"/>
              </a:solidFill>
            </a:endParaRPr>
          </a:p>
          <a:p>
            <a:pPr>
              <a:buNone/>
            </a:pPr>
            <a:r>
              <a:rPr lang="zh-TW" altLang="en-US" sz="2000" dirty="0" smtClean="0"/>
              <a:t>「</a:t>
            </a:r>
            <a:r>
              <a:rPr lang="zh-TW" altLang="en-US" sz="2000" dirty="0" smtClean="0">
                <a:solidFill>
                  <a:srgbClr val="0070C0"/>
                </a:solidFill>
              </a:rPr>
              <a:t>當事人得向法院書記官聲請閱覽、抄錄或攝影卷內文書，或預納費用聲請 付與繕本、影本或節本。</a:t>
            </a:r>
            <a:endParaRPr lang="en-US" altLang="zh-TW" sz="2000" dirty="0" smtClean="0">
              <a:solidFill>
                <a:srgbClr val="0070C0"/>
              </a:solidFill>
            </a:endParaRPr>
          </a:p>
          <a:p>
            <a:pPr>
              <a:buNone/>
            </a:pPr>
            <a:r>
              <a:rPr lang="zh-TW" altLang="en-US" sz="2000" dirty="0" smtClean="0">
                <a:solidFill>
                  <a:srgbClr val="0070C0"/>
                </a:solidFill>
              </a:rPr>
              <a:t>　 第三人經當事人同意或釋明有法律上之利害關係，而為前項之聲請者，應 經法院裁定許可。 </a:t>
            </a:r>
            <a:endParaRPr lang="en-US" altLang="zh-TW" sz="2000" dirty="0" smtClean="0">
              <a:solidFill>
                <a:srgbClr val="0070C0"/>
              </a:solidFill>
            </a:endParaRPr>
          </a:p>
          <a:p>
            <a:pPr>
              <a:buNone/>
            </a:pPr>
            <a:r>
              <a:rPr lang="zh-TW" altLang="en-US" sz="2000" dirty="0" smtClean="0">
                <a:solidFill>
                  <a:srgbClr val="0070C0"/>
                </a:solidFill>
              </a:rPr>
              <a:t>　卷內文書涉及當事人或第三人隱私或業務秘密，如准許前二項之聲請，有 致其受重大損害之虞者，法院得依聲請或依職權裁定不予准許或限制前二 項之行為。</a:t>
            </a:r>
            <a:r>
              <a:rPr lang="en-US" altLang="zh-TW" sz="2000" dirty="0" smtClean="0">
                <a:solidFill>
                  <a:srgbClr val="0070C0"/>
                </a:solidFill>
              </a:rPr>
              <a:t>…….</a:t>
            </a:r>
            <a:r>
              <a:rPr lang="zh-TW" altLang="en-US" sz="2000" dirty="0" smtClean="0"/>
              <a:t>」</a:t>
            </a:r>
            <a:endParaRPr lang="en-US" altLang="zh-TW" sz="2000" dirty="0" smtClean="0"/>
          </a:p>
          <a:p>
            <a:pPr>
              <a:buNone/>
            </a:pPr>
            <a:r>
              <a:rPr lang="zh-TW" altLang="en-US" sz="2000" dirty="0" smtClean="0"/>
              <a:t>　</a:t>
            </a:r>
            <a:endParaRPr lang="en-US" altLang="zh-TW" sz="2000" dirty="0" smtClean="0"/>
          </a:p>
          <a:p>
            <a:pPr>
              <a:buNone/>
            </a:pPr>
            <a:r>
              <a:rPr lang="zh-TW" altLang="en-US" sz="2000" dirty="0" smtClean="0"/>
              <a:t>　立法理由為：「業務秘密 包括營業秘密法第二條所定之</a:t>
            </a:r>
            <a:r>
              <a:rPr lang="en-US" altLang="zh-TW" sz="2000" dirty="0" smtClean="0"/>
              <a:t>『</a:t>
            </a:r>
            <a:r>
              <a:rPr lang="zh-TW" altLang="en-US" sz="2000" dirty="0" smtClean="0"/>
              <a:t>營業秘密</a:t>
            </a:r>
            <a:r>
              <a:rPr lang="en-US" altLang="zh-TW" sz="2000" dirty="0" smtClean="0"/>
              <a:t>』</a:t>
            </a:r>
            <a:r>
              <a:rPr lang="zh-TW" altLang="en-US" sz="2000" dirty="0" smtClean="0"/>
              <a:t>，以及其他業務上之秘密。 」</a:t>
            </a:r>
            <a:endParaRPr lang="zh-TW" altLang="en-US" sz="2000" dirty="0"/>
          </a:p>
        </p:txBody>
      </p:sp>
      <p:pic>
        <p:nvPicPr>
          <p:cNvPr id="4" name="Picture 5" descr="D:\ghost\我的文件\My Pictures\images (2).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732240" y="5164931"/>
            <a:ext cx="1728192" cy="1693069"/>
          </a:xfrm>
          <a:prstGeom prst="rect">
            <a:avLst/>
          </a:prstGeom>
          <a:noFill/>
        </p:spPr>
      </p:pic>
      <p:pic>
        <p:nvPicPr>
          <p:cNvPr id="5" name="圖片 4" descr="智慧財產法院院徽.PNG"/>
          <p:cNvPicPr>
            <a:picLocks noChangeAspect="1"/>
          </p:cNvPicPr>
          <p:nvPr/>
        </p:nvPicPr>
        <p:blipFill>
          <a:blip r:embed="rId3" cstate="print"/>
          <a:stretch>
            <a:fillRect/>
          </a:stretch>
        </p:blipFill>
        <p:spPr>
          <a:xfrm>
            <a:off x="7236296" y="188640"/>
            <a:ext cx="1050453" cy="1025343"/>
          </a:xfrm>
          <a:prstGeom prst="rect">
            <a:avLst/>
          </a:prstGeom>
        </p:spPr>
      </p:pic>
      <p:sp>
        <p:nvSpPr>
          <p:cNvPr id="8" name="頁尾版面配置區 7"/>
          <p:cNvSpPr>
            <a:spLocks noGrp="1"/>
          </p:cNvSpPr>
          <p:nvPr>
            <p:ph type="ftr" sz="quarter" idx="11"/>
          </p:nvPr>
        </p:nvSpPr>
        <p:spPr/>
        <p:txBody>
          <a:bodyPr/>
          <a:lstStyle/>
          <a:p>
            <a:r>
              <a:rPr lang="en-US" altLang="zh-TW" smtClean="0"/>
              <a:t>23</a:t>
            </a:r>
            <a:endParaRPr lang="zh-TW"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539552" y="1556792"/>
            <a:ext cx="8229600" cy="5832648"/>
          </a:xfrm>
        </p:spPr>
        <p:txBody>
          <a:bodyPr>
            <a:normAutofit/>
          </a:bodyPr>
          <a:lstStyle/>
          <a:p>
            <a:pPr>
              <a:buNone/>
            </a:pPr>
            <a:r>
              <a:rPr lang="zh-TW" altLang="en-US" sz="2000" b="1" dirty="0" smtClean="0">
                <a:solidFill>
                  <a:srgbClr val="FF0000"/>
                </a:solidFill>
              </a:rPr>
              <a:t>涉外民事法律適用法</a:t>
            </a:r>
            <a:endParaRPr lang="en-US" altLang="zh-TW" sz="2000" b="1" dirty="0" smtClean="0">
              <a:solidFill>
                <a:srgbClr val="FF0000"/>
              </a:solidFill>
            </a:endParaRPr>
          </a:p>
          <a:p>
            <a:pPr>
              <a:buNone/>
            </a:pPr>
            <a:r>
              <a:rPr lang="zh-TW" altLang="en-US" sz="2000" b="1" dirty="0" smtClean="0">
                <a:solidFill>
                  <a:srgbClr val="FF0000"/>
                </a:solidFill>
              </a:rPr>
              <a:t>第</a:t>
            </a:r>
            <a:r>
              <a:rPr lang="en-US" altLang="zh-TW" sz="2000" b="1" dirty="0" smtClean="0">
                <a:solidFill>
                  <a:srgbClr val="FF0000"/>
                </a:solidFill>
              </a:rPr>
              <a:t>42</a:t>
            </a:r>
            <a:r>
              <a:rPr lang="zh-TW" altLang="en-US" sz="2000" b="1" dirty="0" smtClean="0">
                <a:solidFill>
                  <a:srgbClr val="FF0000"/>
                </a:solidFill>
              </a:rPr>
              <a:t>條</a:t>
            </a:r>
            <a:endParaRPr lang="en-US" altLang="zh-TW" sz="2000" b="1" dirty="0" smtClean="0">
              <a:solidFill>
                <a:srgbClr val="FF0000"/>
              </a:solidFill>
            </a:endParaRPr>
          </a:p>
          <a:p>
            <a:pPr>
              <a:buNone/>
            </a:pPr>
            <a:r>
              <a:rPr lang="zh-TW" altLang="en-US" sz="2000" dirty="0" smtClean="0">
                <a:solidFill>
                  <a:srgbClr val="0070C0"/>
                </a:solidFill>
              </a:rPr>
              <a:t>以智慧財產權為標的之權利，依該權利應受保護地之法律。</a:t>
            </a:r>
            <a:endParaRPr lang="en-US" altLang="zh-TW" sz="2000" dirty="0" smtClean="0">
              <a:solidFill>
                <a:srgbClr val="0070C0"/>
              </a:solidFill>
            </a:endParaRPr>
          </a:p>
          <a:p>
            <a:pPr>
              <a:buNone/>
            </a:pPr>
            <a:r>
              <a:rPr lang="zh-TW" altLang="en-US" sz="2000" dirty="0" smtClean="0">
                <a:solidFill>
                  <a:srgbClr val="0070C0"/>
                </a:solidFill>
              </a:rPr>
              <a:t>受僱人於職務上完成之智慧財產，其權利之歸屬，依其僱傭</a:t>
            </a:r>
            <a:endParaRPr lang="en-US" altLang="zh-TW" sz="2000" dirty="0" smtClean="0">
              <a:solidFill>
                <a:srgbClr val="0070C0"/>
              </a:solidFill>
            </a:endParaRPr>
          </a:p>
          <a:p>
            <a:pPr>
              <a:buNone/>
            </a:pPr>
            <a:r>
              <a:rPr lang="zh-TW" altLang="en-US" sz="2000" dirty="0" smtClean="0">
                <a:solidFill>
                  <a:srgbClr val="0070C0"/>
                </a:solidFill>
              </a:rPr>
              <a:t>契約應適用之法律。</a:t>
            </a:r>
            <a:endParaRPr lang="en-US" altLang="zh-TW" sz="2000" dirty="0" smtClean="0">
              <a:solidFill>
                <a:srgbClr val="0070C0"/>
              </a:solidFill>
            </a:endParaRPr>
          </a:p>
          <a:p>
            <a:pPr>
              <a:buNone/>
            </a:pPr>
            <a:r>
              <a:rPr lang="zh-TW" altLang="en-US" sz="2000" b="1" dirty="0" smtClean="0">
                <a:solidFill>
                  <a:srgbClr val="FF0000"/>
                </a:solidFill>
              </a:rPr>
              <a:t>第</a:t>
            </a:r>
            <a:r>
              <a:rPr lang="en-US" altLang="zh-TW" sz="2000" b="1" dirty="0" smtClean="0">
                <a:solidFill>
                  <a:srgbClr val="FF0000"/>
                </a:solidFill>
              </a:rPr>
              <a:t>27</a:t>
            </a:r>
            <a:r>
              <a:rPr lang="zh-TW" altLang="en-US" sz="2000" b="1" dirty="0" smtClean="0">
                <a:solidFill>
                  <a:srgbClr val="FF0000"/>
                </a:solidFill>
              </a:rPr>
              <a:t>條</a:t>
            </a:r>
            <a:endParaRPr lang="en-US" altLang="zh-TW" sz="2000" b="1" dirty="0" smtClean="0">
              <a:solidFill>
                <a:srgbClr val="FF0000"/>
              </a:solidFill>
            </a:endParaRPr>
          </a:p>
          <a:p>
            <a:pPr>
              <a:buNone/>
            </a:pPr>
            <a:r>
              <a:rPr lang="zh-TW" altLang="en-US" sz="2000" dirty="0" smtClean="0">
                <a:solidFill>
                  <a:srgbClr val="0070C0"/>
                </a:solidFill>
              </a:rPr>
              <a:t>市場競爭秩序因不公平競爭或限制競爭之行為而受妨害者，</a:t>
            </a:r>
            <a:endParaRPr lang="en-US" altLang="zh-TW" sz="2000" dirty="0" smtClean="0">
              <a:solidFill>
                <a:srgbClr val="0070C0"/>
              </a:solidFill>
            </a:endParaRPr>
          </a:p>
          <a:p>
            <a:pPr>
              <a:buNone/>
            </a:pPr>
            <a:r>
              <a:rPr lang="zh-TW" altLang="en-US" sz="2000" dirty="0" smtClean="0">
                <a:solidFill>
                  <a:srgbClr val="0070C0"/>
                </a:solidFill>
              </a:rPr>
              <a:t>其因此所生之債，依該市場之所在地法。但不公平競爭或限</a:t>
            </a:r>
            <a:endParaRPr lang="en-US" altLang="zh-TW" sz="2000" dirty="0" smtClean="0">
              <a:solidFill>
                <a:srgbClr val="0070C0"/>
              </a:solidFill>
            </a:endParaRPr>
          </a:p>
          <a:p>
            <a:pPr>
              <a:buNone/>
            </a:pPr>
            <a:r>
              <a:rPr lang="zh-TW" altLang="en-US" sz="2000" dirty="0" smtClean="0">
                <a:solidFill>
                  <a:srgbClr val="0070C0"/>
                </a:solidFill>
              </a:rPr>
              <a:t>制競爭係因法律行為造成，而該法律行為所應適用之法律較</a:t>
            </a:r>
            <a:endParaRPr lang="en-US" altLang="zh-TW" sz="2000" dirty="0" smtClean="0">
              <a:solidFill>
                <a:srgbClr val="0070C0"/>
              </a:solidFill>
            </a:endParaRPr>
          </a:p>
          <a:p>
            <a:pPr>
              <a:buNone/>
            </a:pPr>
            <a:r>
              <a:rPr lang="zh-TW" altLang="en-US" sz="2000" dirty="0" smtClean="0">
                <a:solidFill>
                  <a:srgbClr val="0070C0"/>
                </a:solidFill>
              </a:rPr>
              <a:t>有利於被害人者，依該法律行為所應適用之法律。</a:t>
            </a:r>
            <a:endParaRPr lang="en-US" altLang="zh-TW" sz="2000" dirty="0" smtClean="0">
              <a:solidFill>
                <a:srgbClr val="0070C0"/>
              </a:solidFill>
            </a:endParaRPr>
          </a:p>
          <a:p>
            <a:pPr>
              <a:buNone/>
            </a:pPr>
            <a:endParaRPr lang="en-US" altLang="zh-TW" sz="2000" dirty="0" smtClean="0"/>
          </a:p>
          <a:p>
            <a:pPr>
              <a:buNone/>
            </a:pPr>
            <a:r>
              <a:rPr lang="zh-TW" altLang="en-US" sz="2000" dirty="0" smtClean="0"/>
              <a:t>（修正前公平交易法第</a:t>
            </a:r>
            <a:r>
              <a:rPr lang="en-US" altLang="zh-TW" sz="2000" dirty="0" smtClean="0"/>
              <a:t>19</a:t>
            </a:r>
            <a:r>
              <a:rPr lang="zh-TW" altLang="en-US" sz="2000" dirty="0" smtClean="0"/>
              <a:t>條第</a:t>
            </a:r>
            <a:r>
              <a:rPr lang="en-US" altLang="zh-TW" sz="2000" dirty="0" smtClean="0"/>
              <a:t>5</a:t>
            </a:r>
            <a:r>
              <a:rPr lang="zh-TW" altLang="en-US" sz="2000" dirty="0" smtClean="0"/>
              <a:t>款為不公平競爭法，所定之產銷</a:t>
            </a:r>
            <a:endParaRPr lang="en-US" altLang="zh-TW" sz="2000" dirty="0" smtClean="0"/>
          </a:p>
          <a:p>
            <a:pPr>
              <a:buNone/>
            </a:pPr>
            <a:r>
              <a:rPr lang="zh-TW" altLang="en-US" sz="2000" dirty="0" smtClean="0"/>
              <a:t>  機秘密為營業秘密，亦為智慧財產權）</a:t>
            </a:r>
            <a:endParaRPr lang="zh-TW" altLang="en-US" sz="2000" dirty="0"/>
          </a:p>
        </p:txBody>
      </p:sp>
      <p:sp>
        <p:nvSpPr>
          <p:cNvPr id="6" name="頁尾版面配置區 5"/>
          <p:cNvSpPr>
            <a:spLocks noGrp="1"/>
          </p:cNvSpPr>
          <p:nvPr>
            <p:ph type="ftr" sz="quarter" idx="11"/>
          </p:nvPr>
        </p:nvSpPr>
        <p:spPr/>
        <p:txBody>
          <a:bodyPr/>
          <a:lstStyle/>
          <a:p>
            <a:r>
              <a:rPr lang="en-US" altLang="zh-TW" smtClean="0"/>
              <a:t>24</a:t>
            </a:r>
            <a:endParaRPr lang="zh-TW"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type="body" idx="1"/>
          </p:nvPr>
        </p:nvSpPr>
        <p:spPr/>
        <p:txBody>
          <a:bodyPr>
            <a:normAutofit lnSpcReduction="10000"/>
          </a:bodyPr>
          <a:lstStyle/>
          <a:p>
            <a:pPr>
              <a:buNone/>
            </a:pPr>
            <a:endParaRPr lang="en-US" altLang="zh-TW" sz="5400" dirty="0" smtClean="0">
              <a:solidFill>
                <a:schemeClr val="tx2"/>
              </a:solidFill>
              <a:latin typeface="標楷體" pitchFamily="65" charset="-120"/>
              <a:ea typeface="標楷體" pitchFamily="65" charset="-120"/>
            </a:endParaRPr>
          </a:p>
          <a:p>
            <a:pPr>
              <a:buNone/>
            </a:pPr>
            <a:r>
              <a:rPr lang="zh-TW" altLang="en-US" sz="5400" dirty="0" smtClean="0">
                <a:solidFill>
                  <a:schemeClr val="tx2"/>
                </a:solidFill>
                <a:latin typeface="標楷體" pitchFamily="65" charset="-120"/>
                <a:ea typeface="標楷體" pitchFamily="65" charset="-120"/>
              </a:rPr>
              <a:t>     </a:t>
            </a:r>
            <a:endParaRPr lang="zh-TW" altLang="en-US" sz="5400" dirty="0">
              <a:solidFill>
                <a:srgbClr val="002060"/>
              </a:solidFill>
            </a:endParaRPr>
          </a:p>
        </p:txBody>
      </p:sp>
      <p:sp>
        <p:nvSpPr>
          <p:cNvPr id="6" name="標題 5"/>
          <p:cNvSpPr>
            <a:spLocks noGrp="1"/>
          </p:cNvSpPr>
          <p:nvPr>
            <p:ph type="title"/>
          </p:nvPr>
        </p:nvSpPr>
        <p:spPr>
          <a:xfrm>
            <a:off x="2915816" y="1916832"/>
            <a:ext cx="4968552" cy="990600"/>
          </a:xfrm>
        </p:spPr>
        <p:txBody>
          <a:bodyPr>
            <a:noAutofit/>
          </a:bodyPr>
          <a:lstStyle/>
          <a:p>
            <a:r>
              <a:rPr lang="zh-TW" altLang="en-US" sz="4800" dirty="0" smtClean="0">
                <a:solidFill>
                  <a:srgbClr val="002060"/>
                </a:solidFill>
                <a:latin typeface="標楷體" pitchFamily="65" charset="-120"/>
                <a:ea typeface="標楷體" pitchFamily="65" charset="-120"/>
              </a:rPr>
              <a:t>營業秘密之認定</a:t>
            </a:r>
            <a:r>
              <a:rPr lang="zh-TW" altLang="en-US" sz="4800" dirty="0" smtClean="0">
                <a:solidFill>
                  <a:srgbClr val="002060"/>
                </a:solidFill>
              </a:rPr>
              <a:t/>
            </a:r>
            <a:br>
              <a:rPr lang="zh-TW" altLang="en-US" sz="4800" dirty="0" smtClean="0">
                <a:solidFill>
                  <a:srgbClr val="002060"/>
                </a:solidFill>
              </a:rPr>
            </a:br>
            <a:endParaRPr lang="zh-TW" altLang="en-US" sz="4800" dirty="0"/>
          </a:p>
        </p:txBody>
      </p:sp>
      <p:sp>
        <p:nvSpPr>
          <p:cNvPr id="7" name="頁尾版面配置區 6"/>
          <p:cNvSpPr>
            <a:spLocks noGrp="1"/>
          </p:cNvSpPr>
          <p:nvPr>
            <p:ph type="ftr" sz="quarter" idx="12"/>
          </p:nvPr>
        </p:nvSpPr>
        <p:spPr/>
        <p:txBody>
          <a:bodyPr/>
          <a:lstStyle/>
          <a:p>
            <a:r>
              <a:rPr lang="en-US" altLang="zh-TW" smtClean="0"/>
              <a:t>25</a:t>
            </a:r>
            <a:endParaRPr lang="zh-TW"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4000" dirty="0" smtClean="0">
                <a:solidFill>
                  <a:srgbClr val="0070C0"/>
                </a:solidFill>
                <a:latin typeface="標楷體" pitchFamily="65" charset="-120"/>
                <a:ea typeface="標楷體" pitchFamily="65" charset="-120"/>
              </a:rPr>
              <a:t>營業秘密之認定</a:t>
            </a:r>
            <a:endParaRPr lang="zh-TW" altLang="en-US" sz="4000" dirty="0">
              <a:solidFill>
                <a:srgbClr val="0070C0"/>
              </a:solidFill>
              <a:latin typeface="標楷體" pitchFamily="65" charset="-120"/>
              <a:ea typeface="標楷體" pitchFamily="65" charset="-120"/>
            </a:endParaRPr>
          </a:p>
        </p:txBody>
      </p:sp>
      <p:sp>
        <p:nvSpPr>
          <p:cNvPr id="3" name="內容版面配置區 2"/>
          <p:cNvSpPr>
            <a:spLocks noGrp="1"/>
          </p:cNvSpPr>
          <p:nvPr>
            <p:ph sz="quarter" idx="1"/>
          </p:nvPr>
        </p:nvSpPr>
        <p:spPr>
          <a:xfrm>
            <a:off x="467544" y="1628800"/>
            <a:ext cx="8229600" cy="5688632"/>
          </a:xfrm>
        </p:spPr>
        <p:txBody>
          <a:bodyPr>
            <a:normAutofit/>
          </a:bodyPr>
          <a:lstStyle/>
          <a:p>
            <a:pPr>
              <a:buNone/>
            </a:pPr>
            <a:r>
              <a:rPr lang="zh-TW" altLang="en-US" sz="2000" dirty="0" smtClean="0"/>
              <a:t>營業秘密法第</a:t>
            </a:r>
            <a:r>
              <a:rPr lang="en-US" altLang="zh-TW" sz="2000" dirty="0" smtClean="0"/>
              <a:t>2</a:t>
            </a:r>
            <a:r>
              <a:rPr lang="zh-TW" altLang="en-US" sz="2000" dirty="0" smtClean="0"/>
              <a:t>條就營業秘密之內容定義為：</a:t>
            </a:r>
            <a:endParaRPr lang="en-US" altLang="zh-TW" sz="2000" dirty="0" smtClean="0"/>
          </a:p>
          <a:p>
            <a:pPr>
              <a:buNone/>
            </a:pPr>
            <a:r>
              <a:rPr lang="zh-TW" altLang="en-US" sz="2000" dirty="0" smtClean="0">
                <a:solidFill>
                  <a:srgbClr val="0070C0"/>
                </a:solidFill>
              </a:rPr>
              <a:t>「本法所稱營業秘密，係指方法、技術、製程、配方、程式、設計或其他</a:t>
            </a:r>
            <a:r>
              <a:rPr lang="zh-TW" altLang="en-US" sz="2000" b="1" u="sng" dirty="0" smtClean="0">
                <a:solidFill>
                  <a:srgbClr val="0070C0"/>
                </a:solidFill>
              </a:rPr>
              <a:t>可用於生產、銷售或經營之資訊</a:t>
            </a:r>
            <a:r>
              <a:rPr lang="zh-TW" altLang="en-US" sz="2000" dirty="0" smtClean="0">
                <a:solidFill>
                  <a:srgbClr val="0070C0"/>
                </a:solidFill>
              </a:rPr>
              <a:t>，而符合左列要件者： </a:t>
            </a:r>
            <a:endParaRPr lang="en-US" altLang="zh-TW" sz="2000" dirty="0" smtClean="0">
              <a:solidFill>
                <a:srgbClr val="0070C0"/>
              </a:solidFill>
            </a:endParaRPr>
          </a:p>
          <a:p>
            <a:pPr>
              <a:buNone/>
            </a:pPr>
            <a:r>
              <a:rPr lang="zh-TW" altLang="en-US" sz="2000" dirty="0" smtClean="0">
                <a:solidFill>
                  <a:srgbClr val="0070C0"/>
                </a:solidFill>
              </a:rPr>
              <a:t>  </a:t>
            </a:r>
            <a:r>
              <a:rPr lang="zh-TW" altLang="en-US" sz="2000" dirty="0" smtClean="0">
                <a:solidFill>
                  <a:srgbClr val="FF0000"/>
                </a:solidFill>
              </a:rPr>
              <a:t>一、非一般涉及該類資訊之人所知者。</a:t>
            </a:r>
            <a:endParaRPr lang="en-US" altLang="zh-TW" sz="2000" dirty="0" smtClean="0">
              <a:solidFill>
                <a:srgbClr val="FF0000"/>
              </a:solidFill>
            </a:endParaRPr>
          </a:p>
          <a:p>
            <a:pPr>
              <a:buNone/>
            </a:pPr>
            <a:r>
              <a:rPr lang="zh-TW" altLang="en-US" sz="2000" dirty="0" smtClean="0">
                <a:solidFill>
                  <a:srgbClr val="FF0000"/>
                </a:solidFill>
              </a:rPr>
              <a:t>　二、因其秘密性而具有實際或潛在之經濟</a:t>
            </a:r>
            <a:endParaRPr lang="en-US" altLang="zh-TW" sz="2000" dirty="0" smtClean="0">
              <a:solidFill>
                <a:srgbClr val="FF0000"/>
              </a:solidFill>
            </a:endParaRPr>
          </a:p>
          <a:p>
            <a:pPr>
              <a:buNone/>
            </a:pPr>
            <a:r>
              <a:rPr lang="zh-TW" altLang="en-US" sz="2000" dirty="0" smtClean="0">
                <a:solidFill>
                  <a:srgbClr val="FF0000"/>
                </a:solidFill>
              </a:rPr>
              <a:t>　　　價值者。</a:t>
            </a:r>
            <a:endParaRPr lang="en-US" altLang="zh-TW" sz="2000" dirty="0" smtClean="0">
              <a:solidFill>
                <a:srgbClr val="FF0000"/>
              </a:solidFill>
            </a:endParaRPr>
          </a:p>
          <a:p>
            <a:pPr>
              <a:buNone/>
            </a:pPr>
            <a:r>
              <a:rPr lang="zh-TW" altLang="en-US" sz="2000" dirty="0" smtClean="0">
                <a:solidFill>
                  <a:srgbClr val="FF0000"/>
                </a:solidFill>
              </a:rPr>
              <a:t>　三、所有人已採取合理之保密措施者。」</a:t>
            </a:r>
            <a:endParaRPr lang="en-US" altLang="zh-TW" sz="2000" dirty="0" smtClean="0">
              <a:solidFill>
                <a:srgbClr val="FF0000"/>
              </a:solidFill>
            </a:endParaRPr>
          </a:p>
          <a:p>
            <a:pPr>
              <a:buNone/>
            </a:pPr>
            <a:endParaRPr lang="en-US" altLang="zh-TW" sz="2000" dirty="0" smtClean="0"/>
          </a:p>
          <a:p>
            <a:pPr>
              <a:buNone/>
            </a:pPr>
            <a:r>
              <a:rPr lang="zh-TW" altLang="en-US" sz="2000" dirty="0" smtClean="0"/>
              <a:t>本條採取與</a:t>
            </a:r>
            <a:r>
              <a:rPr lang="en-US" altLang="zh-TW" sz="2000" dirty="0" smtClean="0"/>
              <a:t>TRIPS</a:t>
            </a:r>
            <a:r>
              <a:rPr lang="zh-TW" altLang="en-US" sz="2000" dirty="0" smtClean="0"/>
              <a:t>相同之形式要件，先以例示再以其他可用於</a:t>
            </a:r>
            <a:endParaRPr lang="en-US" altLang="zh-TW" sz="2000" dirty="0" smtClean="0"/>
          </a:p>
          <a:p>
            <a:pPr>
              <a:buNone/>
            </a:pPr>
            <a:r>
              <a:rPr lang="zh-TW" altLang="en-US" sz="2000" dirty="0" smtClean="0"/>
              <a:t>生產銷售或經營資訊概括。與刑法第</a:t>
            </a:r>
            <a:r>
              <a:rPr lang="en-US" altLang="zh-TW" sz="2000" dirty="0" smtClean="0"/>
              <a:t>317</a:t>
            </a:r>
            <a:r>
              <a:rPr lang="zh-TW" altLang="en-US" sz="2000" dirty="0" smtClean="0"/>
              <a:t>條之工商秘密、修</a:t>
            </a:r>
            <a:endParaRPr lang="en-US" altLang="zh-TW" sz="2000" dirty="0" smtClean="0"/>
          </a:p>
          <a:p>
            <a:pPr>
              <a:buNone/>
            </a:pPr>
            <a:r>
              <a:rPr lang="zh-TW" altLang="en-US" sz="2000" dirty="0" smtClean="0"/>
              <a:t>正前公平交易法第</a:t>
            </a:r>
            <a:r>
              <a:rPr lang="en-US" altLang="zh-TW" sz="2000" dirty="0" smtClean="0"/>
              <a:t>19</a:t>
            </a:r>
            <a:r>
              <a:rPr lang="zh-TW" altLang="en-US" sz="2000" dirty="0" smtClean="0"/>
              <a:t>條第</a:t>
            </a:r>
            <a:r>
              <a:rPr lang="en-US" altLang="zh-TW" sz="2000" dirty="0" smtClean="0"/>
              <a:t>5</a:t>
            </a:r>
            <a:r>
              <a:rPr lang="zh-TW" altLang="en-US" sz="2000" dirty="0" smtClean="0"/>
              <a:t>款之產銷機密等依實務解釋其範</a:t>
            </a:r>
            <a:endParaRPr lang="en-US" altLang="zh-TW" sz="2000" dirty="0" smtClean="0"/>
          </a:p>
          <a:p>
            <a:pPr>
              <a:buNone/>
            </a:pPr>
            <a:r>
              <a:rPr lang="zh-TW" altLang="en-US" sz="2000" dirty="0" smtClean="0"/>
              <a:t>圍者不同。</a:t>
            </a:r>
            <a:endParaRPr lang="en-US" altLang="zh-TW" sz="2000" dirty="0" smtClean="0"/>
          </a:p>
          <a:p>
            <a:pPr>
              <a:buNone/>
            </a:pPr>
            <a:endParaRPr lang="en-US" altLang="zh-TW" sz="2000" dirty="0" smtClean="0"/>
          </a:p>
          <a:p>
            <a:pPr>
              <a:buNone/>
            </a:pPr>
            <a:endParaRPr lang="en-US" altLang="zh-TW" sz="2000" dirty="0" smtClean="0"/>
          </a:p>
          <a:p>
            <a:pPr>
              <a:buNone/>
            </a:pPr>
            <a:endParaRPr lang="en-US" altLang="zh-TW" sz="2000" dirty="0" smtClean="0"/>
          </a:p>
          <a:p>
            <a:pPr>
              <a:buNone/>
            </a:pPr>
            <a:endParaRPr lang="zh-TW" altLang="en-US" sz="2000" dirty="0"/>
          </a:p>
        </p:txBody>
      </p:sp>
      <p:sp>
        <p:nvSpPr>
          <p:cNvPr id="6" name="頁尾版面配置區 5"/>
          <p:cNvSpPr>
            <a:spLocks noGrp="1"/>
          </p:cNvSpPr>
          <p:nvPr>
            <p:ph type="ftr" sz="quarter" idx="11"/>
          </p:nvPr>
        </p:nvSpPr>
        <p:spPr/>
        <p:txBody>
          <a:bodyPr/>
          <a:lstStyle/>
          <a:p>
            <a:r>
              <a:rPr lang="en-US" altLang="zh-TW" smtClean="0"/>
              <a:t>26</a:t>
            </a:r>
            <a:endParaRPr lang="zh-TW"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611560" y="1640557"/>
            <a:ext cx="7920880" cy="5217443"/>
          </a:xfrm>
        </p:spPr>
        <p:txBody>
          <a:bodyPr>
            <a:normAutofit/>
          </a:bodyPr>
          <a:lstStyle/>
          <a:p>
            <a:pPr>
              <a:buNone/>
            </a:pPr>
            <a:r>
              <a:rPr lang="zh-TW" altLang="en-US" sz="2000" dirty="0" smtClean="0"/>
              <a:t>本條文義指「</a:t>
            </a:r>
            <a:r>
              <a:rPr lang="zh-TW" altLang="en-US" sz="2000" b="1" dirty="0" smtClean="0"/>
              <a:t>生產、銷售或經營之資訊」</a:t>
            </a:r>
            <a:r>
              <a:rPr lang="zh-TW" altLang="en-US" sz="2000" dirty="0" smtClean="0"/>
              <a:t>為營業秘密之內容</a:t>
            </a:r>
            <a:endParaRPr lang="en-US" altLang="zh-TW" sz="2000" dirty="0" smtClean="0"/>
          </a:p>
          <a:p>
            <a:pPr>
              <a:buNone/>
            </a:pPr>
            <a:r>
              <a:rPr lang="zh-TW" altLang="en-US" sz="2000" dirty="0" smtClean="0"/>
              <a:t>，以「資訊」作為標的，即範圍界限模糊，與專利法或商標</a:t>
            </a:r>
            <a:endParaRPr lang="en-US" altLang="zh-TW" sz="2000" dirty="0" smtClean="0"/>
          </a:p>
          <a:p>
            <a:pPr>
              <a:buNone/>
            </a:pPr>
            <a:r>
              <a:rPr lang="zh-TW" altLang="en-US" sz="2000" dirty="0" smtClean="0"/>
              <a:t>標法等由專利商標專責機關審查確認具體範圍後公告者不同。</a:t>
            </a:r>
            <a:endParaRPr lang="en-US" altLang="zh-TW" sz="2000" dirty="0" smtClean="0"/>
          </a:p>
          <a:p>
            <a:pPr>
              <a:buNone/>
            </a:pPr>
            <a:endParaRPr lang="en-US" altLang="zh-TW" sz="2000" dirty="0" smtClean="0"/>
          </a:p>
          <a:p>
            <a:pPr>
              <a:buNone/>
            </a:pPr>
            <a:r>
              <a:rPr lang="zh-TW" altLang="en-US" sz="2000" dirty="0" smtClean="0"/>
              <a:t>營業秘密範圍廣泛，適用時應按本條所定內容分別界定，經</a:t>
            </a:r>
            <a:endParaRPr lang="en-US" altLang="zh-TW" sz="2000" dirty="0" smtClean="0"/>
          </a:p>
          <a:p>
            <a:pPr>
              <a:buNone/>
            </a:pPr>
            <a:r>
              <a:rPr lang="zh-TW" altLang="en-US" sz="2000" dirty="0" smtClean="0"/>
              <a:t>歸納為下列三種性質：</a:t>
            </a:r>
            <a:endParaRPr lang="en-US" altLang="zh-TW" sz="2000" dirty="0" smtClean="0"/>
          </a:p>
          <a:p>
            <a:pPr>
              <a:lnSpc>
                <a:spcPts val="5800"/>
              </a:lnSpc>
              <a:spcBef>
                <a:spcPts val="0"/>
              </a:spcBef>
              <a:buNone/>
            </a:pPr>
            <a:endParaRPr lang="en-US" altLang="zh-TW" sz="2000" dirty="0" smtClean="0">
              <a:solidFill>
                <a:schemeClr val="tx2"/>
              </a:solidFill>
            </a:endParaRPr>
          </a:p>
        </p:txBody>
      </p:sp>
      <p:graphicFrame>
        <p:nvGraphicFramePr>
          <p:cNvPr id="6" name="資料庫圖表 5"/>
          <p:cNvGraphicFramePr/>
          <p:nvPr/>
        </p:nvGraphicFramePr>
        <p:xfrm>
          <a:off x="1043608" y="4149080"/>
          <a:ext cx="6696744" cy="2320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頁尾版面配置區 7"/>
          <p:cNvSpPr>
            <a:spLocks noGrp="1"/>
          </p:cNvSpPr>
          <p:nvPr>
            <p:ph type="ftr" sz="quarter" idx="11"/>
          </p:nvPr>
        </p:nvSpPr>
        <p:spPr/>
        <p:txBody>
          <a:bodyPr/>
          <a:lstStyle/>
          <a:p>
            <a:r>
              <a:rPr lang="en-US" altLang="zh-TW" smtClean="0"/>
              <a:t>27</a:t>
            </a:r>
            <a:endParaRPr lang="zh-TW"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資料庫圖表 3"/>
          <p:cNvGraphicFramePr/>
          <p:nvPr/>
        </p:nvGraphicFramePr>
        <p:xfrm>
          <a:off x="755576" y="908720"/>
          <a:ext cx="7632848"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文字方塊 4"/>
          <p:cNvSpPr txBox="1"/>
          <p:nvPr/>
        </p:nvSpPr>
        <p:spPr>
          <a:xfrm>
            <a:off x="1475656" y="0"/>
            <a:ext cx="1512168"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TW" altLang="en-US" dirty="0" smtClean="0"/>
              <a:t>非普遍共知</a:t>
            </a:r>
            <a:endParaRPr lang="en-US" altLang="zh-TW" dirty="0" smtClean="0"/>
          </a:p>
          <a:p>
            <a:r>
              <a:rPr lang="en-US" altLang="zh-TW" dirty="0" smtClean="0"/>
              <a:t>not generally known</a:t>
            </a:r>
            <a:endParaRPr lang="zh-TW" altLang="en-US" dirty="0"/>
          </a:p>
        </p:txBody>
      </p:sp>
      <p:sp>
        <p:nvSpPr>
          <p:cNvPr id="6" name="文字方塊 5"/>
          <p:cNvSpPr txBox="1"/>
          <p:nvPr/>
        </p:nvSpPr>
        <p:spPr>
          <a:xfrm>
            <a:off x="0" y="1340768"/>
            <a:ext cx="1512168"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TW" altLang="en-US" dirty="0" smtClean="0"/>
              <a:t>具新穎性</a:t>
            </a:r>
            <a:r>
              <a:rPr lang="en-US" altLang="zh-TW" sz="1600" dirty="0" smtClean="0"/>
              <a:t>reflects</a:t>
            </a:r>
            <a:r>
              <a:rPr lang="en-US" altLang="zh-TW" dirty="0" smtClean="0"/>
              <a:t> “novelty”</a:t>
            </a:r>
            <a:endParaRPr lang="zh-TW" altLang="en-US" dirty="0"/>
          </a:p>
        </p:txBody>
      </p:sp>
      <p:sp>
        <p:nvSpPr>
          <p:cNvPr id="7" name="文字方塊 6"/>
          <p:cNvSpPr txBox="1"/>
          <p:nvPr/>
        </p:nvSpPr>
        <p:spPr>
          <a:xfrm>
            <a:off x="3131840" y="980728"/>
            <a:ext cx="1512168" cy="86177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TW" altLang="en-US" dirty="0" smtClean="0"/>
              <a:t>非輕易得知</a:t>
            </a:r>
            <a:endParaRPr lang="en-US" altLang="zh-TW" dirty="0" smtClean="0"/>
          </a:p>
          <a:p>
            <a:r>
              <a:rPr lang="en-US" altLang="zh-TW" sz="1600" dirty="0" smtClean="0"/>
              <a:t>not readily ascertainable </a:t>
            </a:r>
            <a:endParaRPr lang="zh-TW" altLang="en-US" sz="1600" dirty="0"/>
          </a:p>
        </p:txBody>
      </p:sp>
      <p:sp>
        <p:nvSpPr>
          <p:cNvPr id="8" name="文字方塊 7"/>
          <p:cNvSpPr txBox="1"/>
          <p:nvPr/>
        </p:nvSpPr>
        <p:spPr>
          <a:xfrm>
            <a:off x="6084168" y="0"/>
            <a:ext cx="1512168"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TW" altLang="en-US" dirty="0" smtClean="0"/>
              <a:t>不含受僱人</a:t>
            </a:r>
            <a:r>
              <a:rPr lang="en-US" altLang="zh-TW" dirty="0" smtClean="0"/>
              <a:t>excludes employee</a:t>
            </a:r>
            <a:endParaRPr lang="zh-TW" altLang="en-US" dirty="0"/>
          </a:p>
        </p:txBody>
      </p:sp>
      <p:sp>
        <p:nvSpPr>
          <p:cNvPr id="9" name="文字方塊 8"/>
          <p:cNvSpPr txBox="1"/>
          <p:nvPr/>
        </p:nvSpPr>
        <p:spPr>
          <a:xfrm>
            <a:off x="4860032" y="1124744"/>
            <a:ext cx="151216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TW" altLang="en-US" dirty="0" smtClean="0"/>
              <a:t>具體性</a:t>
            </a:r>
            <a:r>
              <a:rPr lang="en-US" altLang="zh-TW" dirty="0" smtClean="0"/>
              <a:t>concrete</a:t>
            </a:r>
            <a:endParaRPr lang="zh-TW" altLang="en-US" dirty="0"/>
          </a:p>
        </p:txBody>
      </p:sp>
      <p:sp>
        <p:nvSpPr>
          <p:cNvPr id="10" name="文字方塊 9"/>
          <p:cNvSpPr txBox="1"/>
          <p:nvPr/>
        </p:nvSpPr>
        <p:spPr>
          <a:xfrm>
            <a:off x="7236296" y="980728"/>
            <a:ext cx="1512168"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zh-TW" altLang="en-US" dirty="0" smtClean="0"/>
              <a:t>合理定義</a:t>
            </a:r>
            <a:r>
              <a:rPr lang="en-US" altLang="zh-TW" dirty="0" smtClean="0"/>
              <a:t>reasonably defined</a:t>
            </a:r>
            <a:endParaRPr lang="zh-TW" altLang="en-US" dirty="0"/>
          </a:p>
        </p:txBody>
      </p:sp>
      <p:sp>
        <p:nvSpPr>
          <p:cNvPr id="11" name="文字方塊 10"/>
          <p:cNvSpPr txBox="1"/>
          <p:nvPr/>
        </p:nvSpPr>
        <p:spPr>
          <a:xfrm>
            <a:off x="179512" y="4725144"/>
            <a:ext cx="1512168"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TW" altLang="en-US" sz="1600" dirty="0" smtClean="0"/>
              <a:t>秘密之來源</a:t>
            </a:r>
            <a:r>
              <a:rPr lang="en-US" altLang="zh-TW" sz="1600" dirty="0" smtClean="0"/>
              <a:t>derives from secrecy</a:t>
            </a:r>
            <a:endParaRPr lang="zh-TW" altLang="en-US" sz="1600" dirty="0"/>
          </a:p>
        </p:txBody>
      </p:sp>
      <p:sp>
        <p:nvSpPr>
          <p:cNvPr id="12" name="文字方塊 11"/>
          <p:cNvSpPr txBox="1"/>
          <p:nvPr/>
        </p:nvSpPr>
        <p:spPr>
          <a:xfrm>
            <a:off x="2699792" y="5373216"/>
            <a:ext cx="1656184"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TW" altLang="en-US" dirty="0" smtClean="0"/>
              <a:t>所顯示之競爭利益</a:t>
            </a:r>
            <a:r>
              <a:rPr lang="en-US" altLang="zh-TW" dirty="0" smtClean="0"/>
              <a:t>reflects competitive advantage</a:t>
            </a:r>
            <a:endParaRPr lang="zh-TW" altLang="en-US" dirty="0"/>
          </a:p>
        </p:txBody>
      </p:sp>
      <p:sp>
        <p:nvSpPr>
          <p:cNvPr id="13" name="文字方塊 12"/>
          <p:cNvSpPr txBox="1"/>
          <p:nvPr/>
        </p:nvSpPr>
        <p:spPr>
          <a:xfrm>
            <a:off x="467544" y="5877272"/>
            <a:ext cx="216024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zh-TW" altLang="en-US" sz="1600" dirty="0" smtClean="0"/>
              <a:t>實際或潛在的用處</a:t>
            </a:r>
            <a:r>
              <a:rPr lang="en-US" altLang="zh-TW" sz="1600" dirty="0" smtClean="0"/>
              <a:t>actual or potential usefulness</a:t>
            </a:r>
            <a:endParaRPr lang="zh-TW" altLang="en-US" sz="1600" dirty="0"/>
          </a:p>
        </p:txBody>
      </p:sp>
      <p:sp>
        <p:nvSpPr>
          <p:cNvPr id="14" name="文字方塊 13"/>
          <p:cNvSpPr txBox="1"/>
          <p:nvPr/>
        </p:nvSpPr>
        <p:spPr>
          <a:xfrm>
            <a:off x="5004048" y="5445224"/>
            <a:ext cx="1368152"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zh-TW" altLang="en-US" dirty="0" smtClean="0"/>
              <a:t>侵害威脅之性質與程度</a:t>
            </a:r>
            <a:r>
              <a:rPr lang="en-US" altLang="zh-TW" dirty="0" smtClean="0"/>
              <a:t>nature  and extent of threat</a:t>
            </a:r>
            <a:endParaRPr lang="zh-TW" altLang="en-US" dirty="0"/>
          </a:p>
        </p:txBody>
      </p:sp>
      <p:sp>
        <p:nvSpPr>
          <p:cNvPr id="16" name="文字方塊 15"/>
          <p:cNvSpPr txBox="1"/>
          <p:nvPr/>
        </p:nvSpPr>
        <p:spPr>
          <a:xfrm>
            <a:off x="7631832" y="5013176"/>
            <a:ext cx="1512168"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zh-TW" altLang="en-US" dirty="0" smtClean="0"/>
              <a:t>採取保護之費用</a:t>
            </a:r>
            <a:r>
              <a:rPr lang="en-US" altLang="zh-TW" dirty="0" smtClean="0"/>
              <a:t>cost of efforts</a:t>
            </a:r>
            <a:endParaRPr lang="zh-TW" altLang="en-US" dirty="0"/>
          </a:p>
        </p:txBody>
      </p:sp>
      <p:sp>
        <p:nvSpPr>
          <p:cNvPr id="17" name="文字方塊 16"/>
          <p:cNvSpPr txBox="1"/>
          <p:nvPr/>
        </p:nvSpPr>
        <p:spPr>
          <a:xfrm>
            <a:off x="6588224" y="6165304"/>
            <a:ext cx="180020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zh-TW" altLang="en-US" sz="1600" dirty="0" smtClean="0"/>
              <a:t>秘密之價值</a:t>
            </a:r>
            <a:r>
              <a:rPr lang="en-US" altLang="zh-TW" sz="1600" dirty="0" smtClean="0"/>
              <a:t>value of secret</a:t>
            </a:r>
            <a:endParaRPr lang="zh-TW" altLang="en-US" sz="1600" dirty="0"/>
          </a:p>
        </p:txBody>
      </p:sp>
      <p:cxnSp>
        <p:nvCxnSpPr>
          <p:cNvPr id="19" name="直線單箭頭接點 18"/>
          <p:cNvCxnSpPr>
            <a:stCxn id="5" idx="2"/>
          </p:cNvCxnSpPr>
          <p:nvPr/>
        </p:nvCxnSpPr>
        <p:spPr>
          <a:xfrm>
            <a:off x="2231740" y="923330"/>
            <a:ext cx="540060" cy="876870"/>
          </a:xfrm>
          <a:prstGeom prst="straightConnector1">
            <a:avLst/>
          </a:prstGeom>
          <a:ln>
            <a:tailEnd type="arrow"/>
          </a:ln>
          <a:effectLst>
            <a:outerShdw blurRad="50800" dist="38100" dir="2700000" algn="tl"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cxnSp>
      <p:cxnSp>
        <p:nvCxnSpPr>
          <p:cNvPr id="21" name="直線單箭頭接點 20"/>
          <p:cNvCxnSpPr/>
          <p:nvPr/>
        </p:nvCxnSpPr>
        <p:spPr>
          <a:xfrm>
            <a:off x="1043608" y="1700808"/>
            <a:ext cx="1332148" cy="361781"/>
          </a:xfrm>
          <a:prstGeom prst="straightConnector1">
            <a:avLst/>
          </a:prstGeom>
          <a:ln>
            <a:tailEnd type="arrow"/>
          </a:ln>
          <a:effectLst>
            <a:outerShdw blurRad="50800" dist="38100" dir="2700000" algn="tl"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cxnSp>
      <p:cxnSp>
        <p:nvCxnSpPr>
          <p:cNvPr id="23" name="直線單箭頭接點 22"/>
          <p:cNvCxnSpPr>
            <a:stCxn id="7" idx="2"/>
          </p:cNvCxnSpPr>
          <p:nvPr/>
        </p:nvCxnSpPr>
        <p:spPr>
          <a:xfrm flipH="1">
            <a:off x="3419872" y="1842502"/>
            <a:ext cx="468052" cy="146338"/>
          </a:xfrm>
          <a:prstGeom prst="straightConnector1">
            <a:avLst/>
          </a:prstGeom>
          <a:ln>
            <a:tailEnd type="arrow"/>
          </a:ln>
          <a:effectLst>
            <a:outerShdw blurRad="50800" dist="38100" dir="2700000" algn="tl"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cxnSp>
      <p:cxnSp>
        <p:nvCxnSpPr>
          <p:cNvPr id="27" name="直線單箭頭接點 26"/>
          <p:cNvCxnSpPr>
            <a:stCxn id="8" idx="2"/>
          </p:cNvCxnSpPr>
          <p:nvPr/>
        </p:nvCxnSpPr>
        <p:spPr>
          <a:xfrm flipH="1">
            <a:off x="6300192" y="923330"/>
            <a:ext cx="540060" cy="732854"/>
          </a:xfrm>
          <a:prstGeom prst="straightConnector1">
            <a:avLst/>
          </a:prstGeom>
          <a:ln>
            <a:tailEnd type="arrow"/>
          </a:ln>
          <a:effectLst>
            <a:outerShdw blurRad="50800" dist="38100" dir="2700000" algn="tl" rotWithShape="0">
              <a:prstClr val="black">
                <a:alpha val="40000"/>
              </a:prstClr>
            </a:outerShdw>
          </a:effectLst>
        </p:spPr>
        <p:style>
          <a:lnRef idx="1">
            <a:schemeClr val="accent3"/>
          </a:lnRef>
          <a:fillRef idx="0">
            <a:schemeClr val="accent3"/>
          </a:fillRef>
          <a:effectRef idx="0">
            <a:schemeClr val="accent3"/>
          </a:effectRef>
          <a:fontRef idx="minor">
            <a:schemeClr val="tx1"/>
          </a:fontRef>
        </p:style>
      </p:cxnSp>
      <p:cxnSp>
        <p:nvCxnSpPr>
          <p:cNvPr id="29" name="直線單箭頭接點 28"/>
          <p:cNvCxnSpPr>
            <a:stCxn id="10" idx="2"/>
          </p:cNvCxnSpPr>
          <p:nvPr/>
        </p:nvCxnSpPr>
        <p:spPr>
          <a:xfrm flipH="1">
            <a:off x="6444208" y="1904058"/>
            <a:ext cx="1548172" cy="12774"/>
          </a:xfrm>
          <a:prstGeom prst="straightConnector1">
            <a:avLst/>
          </a:prstGeom>
          <a:ln>
            <a:tailEnd type="arrow"/>
          </a:ln>
          <a:effectLst>
            <a:outerShdw blurRad="50800" dist="38100" dir="2700000" algn="tl" rotWithShape="0">
              <a:prstClr val="black">
                <a:alpha val="40000"/>
              </a:prstClr>
            </a:outerShdw>
          </a:effectLst>
        </p:spPr>
        <p:style>
          <a:lnRef idx="1">
            <a:schemeClr val="accent3"/>
          </a:lnRef>
          <a:fillRef idx="0">
            <a:schemeClr val="accent3"/>
          </a:fillRef>
          <a:effectRef idx="0">
            <a:schemeClr val="accent3"/>
          </a:effectRef>
          <a:fontRef idx="minor">
            <a:schemeClr val="tx1"/>
          </a:fontRef>
        </p:style>
      </p:cxnSp>
      <p:cxnSp>
        <p:nvCxnSpPr>
          <p:cNvPr id="31" name="直線單箭頭接點 30"/>
          <p:cNvCxnSpPr>
            <a:stCxn id="9" idx="2"/>
          </p:cNvCxnSpPr>
          <p:nvPr/>
        </p:nvCxnSpPr>
        <p:spPr>
          <a:xfrm>
            <a:off x="5616116" y="1771075"/>
            <a:ext cx="612068" cy="145757"/>
          </a:xfrm>
          <a:prstGeom prst="straightConnector1">
            <a:avLst/>
          </a:prstGeom>
          <a:ln>
            <a:tailEnd type="arrow"/>
          </a:ln>
          <a:effectLst>
            <a:outerShdw blurRad="50800" dist="38100" dir="2700000" algn="tl" rotWithShape="0">
              <a:prstClr val="black">
                <a:alpha val="40000"/>
              </a:prstClr>
            </a:outerShdw>
          </a:effectLst>
        </p:spPr>
        <p:style>
          <a:lnRef idx="1">
            <a:schemeClr val="accent3"/>
          </a:lnRef>
          <a:fillRef idx="0">
            <a:schemeClr val="accent3"/>
          </a:fillRef>
          <a:effectRef idx="0">
            <a:schemeClr val="accent3"/>
          </a:effectRef>
          <a:fontRef idx="minor">
            <a:schemeClr val="tx1"/>
          </a:fontRef>
        </p:style>
      </p:cxnSp>
      <p:cxnSp>
        <p:nvCxnSpPr>
          <p:cNvPr id="36" name="直線單箭頭接點 35"/>
          <p:cNvCxnSpPr/>
          <p:nvPr/>
        </p:nvCxnSpPr>
        <p:spPr>
          <a:xfrm flipV="1">
            <a:off x="1547664" y="4941168"/>
            <a:ext cx="1080120" cy="1008112"/>
          </a:xfrm>
          <a:prstGeom prst="straightConnector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0" name="直線單箭頭接點 39"/>
          <p:cNvCxnSpPr>
            <a:stCxn id="12" idx="0"/>
          </p:cNvCxnSpPr>
          <p:nvPr/>
        </p:nvCxnSpPr>
        <p:spPr>
          <a:xfrm flipH="1" flipV="1">
            <a:off x="2771800" y="5013176"/>
            <a:ext cx="756084" cy="360040"/>
          </a:xfrm>
          <a:prstGeom prst="straightConnector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2" name="直線單箭頭接點 41"/>
          <p:cNvCxnSpPr/>
          <p:nvPr/>
        </p:nvCxnSpPr>
        <p:spPr>
          <a:xfrm flipV="1">
            <a:off x="827584" y="4653136"/>
            <a:ext cx="1476164" cy="216024"/>
          </a:xfrm>
          <a:prstGeom prst="straightConnector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直線單箭頭接點 45"/>
          <p:cNvCxnSpPr>
            <a:stCxn id="14" idx="0"/>
          </p:cNvCxnSpPr>
          <p:nvPr/>
        </p:nvCxnSpPr>
        <p:spPr>
          <a:xfrm flipV="1">
            <a:off x="5688124" y="5013176"/>
            <a:ext cx="684076" cy="432048"/>
          </a:xfrm>
          <a:prstGeom prst="straightConnector1">
            <a:avLst/>
          </a:prstGeom>
          <a:ln>
            <a:tailEnd type="arrow"/>
          </a:ln>
          <a:effectLst>
            <a:outerShdw blurRad="50800" dist="38100" dir="2700000" algn="tl"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cxnSp>
        <p:nvCxnSpPr>
          <p:cNvPr id="50" name="直線單箭頭接點 49"/>
          <p:cNvCxnSpPr>
            <a:stCxn id="17" idx="0"/>
          </p:cNvCxnSpPr>
          <p:nvPr/>
        </p:nvCxnSpPr>
        <p:spPr>
          <a:xfrm flipH="1" flipV="1">
            <a:off x="6444208" y="5013176"/>
            <a:ext cx="1044116" cy="1152128"/>
          </a:xfrm>
          <a:prstGeom prst="straightConnector1">
            <a:avLst/>
          </a:prstGeom>
          <a:ln>
            <a:tailEnd type="arrow"/>
          </a:ln>
          <a:effectLst>
            <a:outerShdw blurRad="50800" dist="38100" dir="2700000" algn="tl"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cxnSp>
        <p:nvCxnSpPr>
          <p:cNvPr id="52" name="直線單箭頭接點 51"/>
          <p:cNvCxnSpPr>
            <a:stCxn id="16" idx="0"/>
          </p:cNvCxnSpPr>
          <p:nvPr/>
        </p:nvCxnSpPr>
        <p:spPr>
          <a:xfrm flipH="1" flipV="1">
            <a:off x="6839744" y="4509120"/>
            <a:ext cx="1548172" cy="504056"/>
          </a:xfrm>
          <a:prstGeom prst="straightConnector1">
            <a:avLst/>
          </a:prstGeom>
          <a:ln>
            <a:tailEnd type="arrow"/>
          </a:ln>
          <a:effectLst>
            <a:outerShdw blurRad="50800" dist="38100" dir="2700000" algn="tl" rotWithShape="0">
              <a:prstClr val="black">
                <a:alpha val="40000"/>
              </a:prstClr>
            </a:outerShdw>
          </a:effectLst>
        </p:spPr>
        <p:style>
          <a:lnRef idx="1">
            <a:schemeClr val="accent6"/>
          </a:lnRef>
          <a:fillRef idx="0">
            <a:schemeClr val="accent6"/>
          </a:fillRef>
          <a:effectRef idx="0">
            <a:schemeClr val="accent6"/>
          </a:effectRef>
          <a:fontRef idx="minor">
            <a:schemeClr val="tx1"/>
          </a:fontRef>
        </p:style>
      </p:cxnSp>
      <p:sp>
        <p:nvSpPr>
          <p:cNvPr id="32" name="頁尾版面配置區 31"/>
          <p:cNvSpPr>
            <a:spLocks noGrp="1"/>
          </p:cNvSpPr>
          <p:nvPr>
            <p:ph type="ftr" sz="quarter" idx="11"/>
          </p:nvPr>
        </p:nvSpPr>
        <p:spPr/>
        <p:txBody>
          <a:bodyPr/>
          <a:lstStyle/>
          <a:p>
            <a:r>
              <a:rPr lang="en-US" altLang="zh-TW" smtClean="0"/>
              <a:t>28</a:t>
            </a:r>
            <a:endParaRPr lang="zh-TW"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39552" y="2204864"/>
            <a:ext cx="8064896" cy="4392488"/>
          </a:xfrm>
          <a:prstGeom prst="rect">
            <a:avLst/>
          </a:prstGeom>
          <a:solidFill>
            <a:schemeClr val="accent4">
              <a:lumMod val="20000"/>
              <a:lumOff val="80000"/>
            </a:schemeClr>
          </a:solidFill>
          <a:ln>
            <a:solidFill>
              <a:schemeClr val="bg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980728"/>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467544" y="1628800"/>
            <a:ext cx="8229600" cy="5688632"/>
          </a:xfrm>
        </p:spPr>
        <p:txBody>
          <a:bodyPr>
            <a:noAutofit/>
          </a:bodyPr>
          <a:lstStyle/>
          <a:p>
            <a:pPr>
              <a:lnSpc>
                <a:spcPct val="150000"/>
              </a:lnSpc>
              <a:buNone/>
            </a:pPr>
            <a:r>
              <a:rPr lang="zh-TW" altLang="en-US" sz="2000" b="1" dirty="0" smtClean="0">
                <a:latin typeface="微軟正黑體" pitchFamily="34" charset="-120"/>
                <a:ea typeface="微軟正黑體" pitchFamily="34" charset="-120"/>
              </a:rPr>
              <a:t>資訊－</a:t>
            </a:r>
            <a:endParaRPr lang="en-US" altLang="zh-TW" sz="2000" b="1" dirty="0" smtClean="0">
              <a:latin typeface="微軟正黑體" pitchFamily="34" charset="-120"/>
              <a:ea typeface="微軟正黑體" pitchFamily="34" charset="-120"/>
            </a:endParaRPr>
          </a:p>
          <a:p>
            <a:pPr>
              <a:lnSpc>
                <a:spcPct val="150000"/>
              </a:lnSpc>
              <a:spcBef>
                <a:spcPts val="0"/>
              </a:spcBef>
              <a:buNone/>
            </a:pP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 </a:t>
            </a:r>
            <a:r>
              <a:rPr lang="zh-TW" altLang="en-US" sz="1800" dirty="0" smtClean="0">
                <a:latin typeface="微軟正黑體" pitchFamily="34" charset="-120"/>
                <a:ea typeface="微軟正黑體" pitchFamily="34" charset="-120"/>
              </a:rPr>
              <a:t>專利就其技術特徵透過請求項（</a:t>
            </a:r>
            <a:r>
              <a:rPr lang="en-US" altLang="zh-TW" sz="1800" dirty="0" smtClean="0">
                <a:latin typeface="微軟正黑體" pitchFamily="34" charset="-120"/>
                <a:ea typeface="微軟正黑體" pitchFamily="34" charset="-120"/>
              </a:rPr>
              <a:t>claim, </a:t>
            </a:r>
            <a:r>
              <a:rPr lang="zh-TW" altLang="en-US" sz="1800" dirty="0" smtClean="0">
                <a:latin typeface="微軟正黑體" pitchFamily="34" charset="-120"/>
                <a:ea typeface="微軟正黑體" pitchFamily="34" charset="-120"/>
              </a:rPr>
              <a:t>申請專利範圍）描述受保障之專有範圍，單純之創新概念並非適格之專利，營業秘密係未經政府審查認證之資訊，該資訊內容有適合於重製之有體形式，或者是某個配方等，隱藏在其所有人或所有人之管理人控制範圍內，如有爭執，其內容須必具體，由主張之原告舉證，不能以模糊或抽象的觀念代替</a:t>
            </a:r>
            <a:r>
              <a:rPr lang="en-US" altLang="zh-TW" sz="1800" dirty="0" smtClean="0">
                <a:latin typeface="微軟正黑體" pitchFamily="34" charset="-120"/>
                <a:ea typeface="微軟正黑體" pitchFamily="34" charset="-120"/>
              </a:rPr>
              <a:t>(Naked ideas are not patentable….</a:t>
            </a: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Similarly, a trade secret must possess “concreteness”,  that is, it must be something in tangible form which is in condition for reproduction.</a:t>
            </a:r>
            <a:r>
              <a:rPr lang="zh-TW" altLang="en-US" sz="1800" dirty="0" smtClean="0">
                <a:latin typeface="微軟正黑體" pitchFamily="34" charset="-120"/>
                <a:ea typeface="微軟正黑體" pitchFamily="34" charset="-120"/>
              </a:rPr>
              <a:t> </a:t>
            </a:r>
            <a:r>
              <a:rPr lang="en-US" altLang="zh-TW" sz="1800" dirty="0" smtClean="0">
                <a:latin typeface="微軟正黑體" pitchFamily="34" charset="-120"/>
                <a:ea typeface="微軟正黑體" pitchFamily="34" charset="-120"/>
              </a:rPr>
              <a:t>( </a:t>
            </a:r>
            <a:r>
              <a:rPr lang="en-US" altLang="zh-TW" sz="1800" i="1" dirty="0" err="1" smtClean="0">
                <a:latin typeface="微軟正黑體" pitchFamily="34" charset="-120"/>
                <a:ea typeface="微軟正黑體" pitchFamily="34" charset="-120"/>
              </a:rPr>
              <a:t>Bromhall</a:t>
            </a:r>
            <a:r>
              <a:rPr lang="en-US" altLang="zh-TW" sz="1800" i="1" dirty="0" smtClean="0">
                <a:latin typeface="微軟正黑體" pitchFamily="34" charset="-120"/>
                <a:ea typeface="微軟正黑體" pitchFamily="34" charset="-120"/>
              </a:rPr>
              <a:t> v. </a:t>
            </a:r>
            <a:r>
              <a:rPr lang="en-US" altLang="zh-TW" sz="1800" i="1" dirty="0" err="1" smtClean="0">
                <a:latin typeface="微軟正黑體" pitchFamily="34" charset="-120"/>
                <a:ea typeface="微軟正黑體" pitchFamily="34" charset="-120"/>
              </a:rPr>
              <a:t>Rorvik</a:t>
            </a:r>
            <a:r>
              <a:rPr lang="en-US" altLang="zh-TW" sz="1800" dirty="0" smtClean="0">
                <a:latin typeface="微軟正黑體" pitchFamily="34" charset="-120"/>
                <a:ea typeface="微軟正黑體" pitchFamily="34" charset="-120"/>
              </a:rPr>
              <a:t>, 478 </a:t>
            </a:r>
            <a:r>
              <a:rPr lang="en-US" altLang="zh-TW" sz="1800" dirty="0" err="1" smtClean="0">
                <a:latin typeface="微軟正黑體" pitchFamily="34" charset="-120"/>
                <a:ea typeface="微軟正黑體" pitchFamily="34" charset="-120"/>
              </a:rPr>
              <a:t>F.Supp</a:t>
            </a:r>
            <a:r>
              <a:rPr lang="en-US" altLang="zh-TW" sz="1800" dirty="0" smtClean="0">
                <a:latin typeface="微軟正黑體" pitchFamily="34" charset="-120"/>
                <a:ea typeface="微軟正黑體" pitchFamily="34" charset="-120"/>
              </a:rPr>
              <a:t>. 361) The plaintiff must show concrete secrets.( </a:t>
            </a:r>
            <a:r>
              <a:rPr lang="en-US" altLang="zh-TW" sz="1800" i="1" dirty="0" smtClean="0">
                <a:latin typeface="微軟正黑體" pitchFamily="34" charset="-120"/>
                <a:ea typeface="微軟正黑體" pitchFamily="34" charset="-120"/>
              </a:rPr>
              <a:t>Composite Marine Propellers, Inc. v. Van </a:t>
            </a:r>
            <a:r>
              <a:rPr lang="en-US" altLang="zh-TW" sz="1800" i="1" dirty="0" err="1" smtClean="0">
                <a:latin typeface="微軟正黑體" pitchFamily="34" charset="-120"/>
                <a:ea typeface="微軟正黑體" pitchFamily="34" charset="-120"/>
              </a:rPr>
              <a:t>Der</a:t>
            </a:r>
            <a:r>
              <a:rPr lang="en-US" altLang="zh-TW" sz="1800" i="1" dirty="0" smtClean="0">
                <a:latin typeface="微軟正黑體" pitchFamily="34" charset="-120"/>
                <a:ea typeface="微軟正黑體" pitchFamily="34" charset="-120"/>
              </a:rPr>
              <a:t> </a:t>
            </a:r>
            <a:r>
              <a:rPr lang="en-US" altLang="zh-TW" sz="1800" i="1" dirty="0" err="1" smtClean="0">
                <a:latin typeface="微軟正黑體" pitchFamily="34" charset="-120"/>
                <a:ea typeface="微軟正黑體" pitchFamily="34" charset="-120"/>
              </a:rPr>
              <a:t>Woude</a:t>
            </a:r>
            <a:r>
              <a:rPr lang="en-US" altLang="zh-TW" sz="1800" dirty="0" smtClean="0">
                <a:latin typeface="微軟正黑體" pitchFamily="34" charset="-120"/>
                <a:ea typeface="微軟正黑體" pitchFamily="34" charset="-120"/>
              </a:rPr>
              <a:t>, 962 F.2d 1263) </a:t>
            </a:r>
            <a:r>
              <a:rPr lang="zh-TW" altLang="en-US" sz="1800" dirty="0" smtClean="0">
                <a:latin typeface="微軟正黑體" pitchFamily="34" charset="-120"/>
                <a:ea typeface="微軟正黑體" pitchFamily="34" charset="-120"/>
              </a:rPr>
              <a:t>，該資訊適用於商業活動，能為所有人帶來競爭利益</a:t>
            </a:r>
            <a:r>
              <a:rPr lang="en-US" altLang="zh-TW" sz="1800" dirty="0" smtClean="0">
                <a:latin typeface="微軟正黑體" pitchFamily="34" charset="-120"/>
                <a:ea typeface="微軟正黑體" pitchFamily="34" charset="-120"/>
              </a:rPr>
              <a:t>(competitive advantage) (</a:t>
            </a:r>
            <a:r>
              <a:rPr lang="en-US" altLang="zh-TW" sz="1800" i="1" dirty="0" err="1" smtClean="0">
                <a:latin typeface="微軟正黑體" pitchFamily="34" charset="-120"/>
                <a:ea typeface="微軟正黑體" pitchFamily="34" charset="-120"/>
              </a:rPr>
              <a:t>Daktronics</a:t>
            </a:r>
            <a:r>
              <a:rPr lang="en-US" altLang="zh-TW" sz="1800" i="1" dirty="0" smtClean="0">
                <a:latin typeface="微軟正黑體" pitchFamily="34" charset="-120"/>
                <a:ea typeface="微軟正黑體" pitchFamily="34" charset="-120"/>
              </a:rPr>
              <a:t>, Inc, v. McAfee </a:t>
            </a:r>
            <a:r>
              <a:rPr lang="en-US" altLang="zh-TW" sz="1800" dirty="0" smtClean="0">
                <a:latin typeface="微軟正黑體" pitchFamily="34" charset="-120"/>
                <a:ea typeface="微軟正黑體" pitchFamily="34" charset="-120"/>
              </a:rPr>
              <a:t>599 N.W.2D 358)</a:t>
            </a:r>
            <a:r>
              <a:rPr lang="zh-TW" altLang="en-US" sz="1800" dirty="0" smtClean="0">
                <a:latin typeface="微軟正黑體" pitchFamily="34" charset="-120"/>
                <a:ea typeface="微軟正黑體" pitchFamily="34" charset="-120"/>
              </a:rPr>
              <a:t>。</a:t>
            </a:r>
            <a:endParaRPr lang="en-US" altLang="zh-TW" sz="1800" dirty="0" smtClean="0">
              <a:latin typeface="微軟正黑體" pitchFamily="34" charset="-120"/>
              <a:ea typeface="微軟正黑體" pitchFamily="34" charset="-120"/>
            </a:endParaRPr>
          </a:p>
          <a:p>
            <a:pPr>
              <a:lnSpc>
                <a:spcPct val="150000"/>
              </a:lnSpc>
              <a:buNone/>
            </a:pPr>
            <a:r>
              <a:rPr lang="zh-TW" altLang="en-US" sz="1800" dirty="0" smtClean="0">
                <a:latin typeface="微軟正黑體" pitchFamily="34" charset="-120"/>
                <a:ea typeface="微軟正黑體" pitchFamily="34" charset="-120"/>
              </a:rPr>
              <a:t>　</a:t>
            </a:r>
            <a:endParaRPr lang="zh-TW" altLang="en-US" sz="1800" dirty="0">
              <a:latin typeface="微軟正黑體" pitchFamily="34" charset="-120"/>
              <a:ea typeface="微軟正黑體" pitchFamily="34" charset="-120"/>
            </a:endParaRPr>
          </a:p>
        </p:txBody>
      </p:sp>
      <p:pic>
        <p:nvPicPr>
          <p:cNvPr id="4" name="Picture 2" descr="D:\ghost\我的文件\My Pictures\下載 (2).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56176" y="332656"/>
            <a:ext cx="2260001" cy="1656184"/>
          </a:xfrm>
          <a:prstGeom prst="rect">
            <a:avLst/>
          </a:prstGeom>
          <a:noFill/>
        </p:spPr>
      </p:pic>
      <p:sp>
        <p:nvSpPr>
          <p:cNvPr id="8" name="頁尾版面配置區 7"/>
          <p:cNvSpPr>
            <a:spLocks noGrp="1"/>
          </p:cNvSpPr>
          <p:nvPr>
            <p:ph type="ftr" sz="quarter" idx="11"/>
          </p:nvPr>
        </p:nvSpPr>
        <p:spPr/>
        <p:txBody>
          <a:bodyPr/>
          <a:lstStyle/>
          <a:p>
            <a:r>
              <a:rPr lang="en-US" altLang="zh-TW" smtClean="0"/>
              <a:t>29</a:t>
            </a:r>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188640"/>
            <a:ext cx="8229600" cy="980728"/>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395536" y="1556792"/>
            <a:ext cx="8229600" cy="4104456"/>
          </a:xfrm>
        </p:spPr>
        <p:txBody>
          <a:bodyPr>
            <a:normAutofit/>
          </a:bodyPr>
          <a:lstStyle/>
          <a:p>
            <a:pPr>
              <a:lnSpc>
                <a:spcPts val="3400"/>
              </a:lnSpc>
              <a:spcBef>
                <a:spcPts val="0"/>
              </a:spcBef>
              <a:buNone/>
            </a:pPr>
            <a:endParaRPr lang="en-US" altLang="zh-TW" dirty="0" smtClean="0"/>
          </a:p>
          <a:p>
            <a:pPr>
              <a:lnSpc>
                <a:spcPts val="3900"/>
              </a:lnSpc>
              <a:spcBef>
                <a:spcPts val="0"/>
              </a:spcBef>
              <a:buNone/>
            </a:pPr>
            <a:r>
              <a:rPr lang="zh-TW" altLang="en-US" dirty="0" smtClean="0"/>
              <a:t>    </a:t>
            </a:r>
            <a:r>
              <a:rPr lang="zh-TW" altLang="en-US" sz="2800" dirty="0" smtClean="0"/>
              <a:t>我國政府為使我國能加入為</a:t>
            </a:r>
            <a:r>
              <a:rPr lang="en-US" altLang="zh-TW" sz="2800" dirty="0" smtClean="0"/>
              <a:t>WTO</a:t>
            </a:r>
            <a:r>
              <a:rPr lang="zh-TW" altLang="en-US" sz="2800" dirty="0" smtClean="0"/>
              <a:t>會員，於民國</a:t>
            </a:r>
            <a:r>
              <a:rPr lang="en-US" altLang="zh-TW" sz="2800" dirty="0" smtClean="0"/>
              <a:t>81</a:t>
            </a:r>
            <a:r>
              <a:rPr lang="zh-TW" altLang="en-US" sz="2800" dirty="0" smtClean="0"/>
              <a:t>年 </a:t>
            </a:r>
            <a:r>
              <a:rPr lang="en-US" altLang="zh-TW" sz="2800" dirty="0" smtClean="0"/>
              <a:t>6</a:t>
            </a:r>
            <a:r>
              <a:rPr lang="zh-TW" altLang="en-US" sz="2800" dirty="0" smtClean="0"/>
              <a:t>月</a:t>
            </a:r>
            <a:r>
              <a:rPr lang="en-US" altLang="zh-TW" sz="2800" dirty="0" smtClean="0"/>
              <a:t>5</a:t>
            </a:r>
            <a:r>
              <a:rPr lang="zh-TW" altLang="en-US" sz="2800" dirty="0" smtClean="0"/>
              <a:t>日與美國簽訂備忘錄，承諾盡最大努力於</a:t>
            </a:r>
            <a:r>
              <a:rPr lang="en-US" altLang="zh-TW" sz="2800" dirty="0" smtClean="0"/>
              <a:t>83</a:t>
            </a:r>
            <a:r>
              <a:rPr lang="zh-TW" altLang="en-US" sz="2800" dirty="0" smtClean="0"/>
              <a:t>年</a:t>
            </a:r>
            <a:r>
              <a:rPr lang="en-US" altLang="zh-TW" sz="2800" dirty="0" smtClean="0"/>
              <a:t>7</a:t>
            </a:r>
            <a:r>
              <a:rPr lang="zh-TW" altLang="en-US" sz="2800" dirty="0" smtClean="0"/>
              <a:t>月前制定營業秘密法，於</a:t>
            </a:r>
            <a:r>
              <a:rPr lang="en-US" altLang="zh-TW" sz="2800" dirty="0" smtClean="0"/>
              <a:t>84</a:t>
            </a:r>
            <a:r>
              <a:rPr lang="zh-TW" altLang="en-US" sz="2800" dirty="0" smtClean="0"/>
              <a:t>年</a:t>
            </a:r>
            <a:r>
              <a:rPr lang="en-US" altLang="zh-TW" sz="2800" dirty="0" smtClean="0"/>
              <a:t>12</a:t>
            </a:r>
            <a:r>
              <a:rPr lang="zh-TW" altLang="en-US" sz="2800" dirty="0" smtClean="0"/>
              <a:t>月</a:t>
            </a:r>
            <a:r>
              <a:rPr lang="en-US" altLang="zh-TW" sz="2800" dirty="0" smtClean="0"/>
              <a:t>23</a:t>
            </a:r>
            <a:r>
              <a:rPr lang="zh-TW" altLang="en-US" sz="2800" dirty="0" smtClean="0"/>
              <a:t>日經立法院三讀通過，於</a:t>
            </a:r>
            <a:r>
              <a:rPr lang="en-US" altLang="zh-TW" sz="2800" dirty="0" smtClean="0"/>
              <a:t>85</a:t>
            </a:r>
            <a:r>
              <a:rPr lang="zh-TW" altLang="en-US" sz="2800" dirty="0" smtClean="0"/>
              <a:t>年</a:t>
            </a:r>
            <a:r>
              <a:rPr lang="en-US" altLang="zh-TW" sz="2800" dirty="0" smtClean="0"/>
              <a:t>1</a:t>
            </a:r>
            <a:r>
              <a:rPr lang="zh-TW" altLang="en-US" sz="2800" dirty="0" smtClean="0"/>
              <a:t>月</a:t>
            </a:r>
            <a:r>
              <a:rPr lang="en-US" altLang="zh-TW" sz="2800" dirty="0" smtClean="0"/>
              <a:t>17</a:t>
            </a:r>
            <a:r>
              <a:rPr lang="zh-TW" altLang="en-US" sz="2800" dirty="0" smtClean="0"/>
              <a:t>日公布施行。</a:t>
            </a:r>
            <a:endParaRPr lang="en-US" altLang="zh-TW" sz="2800" dirty="0" smtClean="0"/>
          </a:p>
        </p:txBody>
      </p:sp>
      <p:pic>
        <p:nvPicPr>
          <p:cNvPr id="1026" name="Picture 2" descr="D:\ghost\我的文件\My Pictures\下載.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00192" y="4077072"/>
            <a:ext cx="2324100" cy="1971675"/>
          </a:xfrm>
          <a:prstGeom prst="rect">
            <a:avLst/>
          </a:prstGeom>
          <a:noFill/>
        </p:spPr>
      </p:pic>
      <p:sp>
        <p:nvSpPr>
          <p:cNvPr id="7" name="頁尾版面配置區 6"/>
          <p:cNvSpPr>
            <a:spLocks noGrp="1"/>
          </p:cNvSpPr>
          <p:nvPr>
            <p:ph type="ftr" sz="quarter" idx="11"/>
          </p:nvPr>
        </p:nvSpPr>
        <p:spPr/>
        <p:txBody>
          <a:bodyPr/>
          <a:lstStyle/>
          <a:p>
            <a:r>
              <a:rPr lang="en-US" altLang="zh-TW" smtClean="0"/>
              <a:t>3</a:t>
            </a: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1000" fill="hold"/>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052736"/>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914400" y="1628800"/>
            <a:ext cx="8229600" cy="5760640"/>
          </a:xfrm>
        </p:spPr>
        <p:txBody>
          <a:bodyPr>
            <a:normAutofit/>
          </a:bodyPr>
          <a:lstStyle/>
          <a:p>
            <a:pPr>
              <a:lnSpc>
                <a:spcPts val="2000"/>
              </a:lnSpc>
              <a:buNone/>
            </a:pPr>
            <a:r>
              <a:rPr lang="zh-TW" altLang="en-US" sz="1900" dirty="0" smtClean="0"/>
              <a:t>實務上早期將營業秘密分為技術性秘密與非技術性秘密（亦</a:t>
            </a:r>
            <a:endParaRPr lang="en-US" altLang="zh-TW" sz="1900" dirty="0" smtClean="0"/>
          </a:p>
          <a:p>
            <a:pPr>
              <a:lnSpc>
                <a:spcPts val="2000"/>
              </a:lnSpc>
              <a:buNone/>
            </a:pPr>
            <a:r>
              <a:rPr lang="zh-TW" altLang="en-US" sz="1900" dirty="0" smtClean="0"/>
              <a:t>有按營業秘密法規定分為生產用、銷售用或經營用之營業秘</a:t>
            </a:r>
            <a:endParaRPr lang="en-US" altLang="zh-TW" sz="1900" dirty="0" smtClean="0"/>
          </a:p>
          <a:p>
            <a:pPr>
              <a:lnSpc>
                <a:spcPts val="2000"/>
              </a:lnSpc>
              <a:buNone/>
            </a:pPr>
            <a:r>
              <a:rPr lang="zh-TW" altLang="en-US" sz="1900" dirty="0" smtClean="0"/>
              <a:t>密）。</a:t>
            </a:r>
            <a:endParaRPr lang="en-US" altLang="zh-TW" sz="1900" dirty="0" smtClean="0"/>
          </a:p>
          <a:p>
            <a:pPr>
              <a:lnSpc>
                <a:spcPts val="2000"/>
              </a:lnSpc>
              <a:buNone/>
            </a:pPr>
            <a:r>
              <a:rPr lang="zh-TW" altLang="en-US" sz="1900" b="1" dirty="0" smtClean="0">
                <a:solidFill>
                  <a:srgbClr val="002060"/>
                </a:solidFill>
              </a:rPr>
              <a:t>技術性營業秘密如：</a:t>
            </a:r>
            <a:endParaRPr lang="en-US" altLang="zh-TW" sz="1900" b="1" dirty="0" smtClean="0">
              <a:solidFill>
                <a:srgbClr val="002060"/>
              </a:solidFill>
            </a:endParaRPr>
          </a:p>
          <a:p>
            <a:pPr>
              <a:lnSpc>
                <a:spcPts val="2000"/>
              </a:lnSpc>
              <a:buNone/>
            </a:pPr>
            <a:r>
              <a:rPr lang="en-US" altLang="zh-TW" sz="1900" b="1" dirty="0" smtClean="0">
                <a:solidFill>
                  <a:srgbClr val="FF0000"/>
                </a:solidFill>
              </a:rPr>
              <a:t>1960</a:t>
            </a:r>
            <a:r>
              <a:rPr lang="zh-TW" altLang="en-US" sz="1900" b="1" dirty="0" smtClean="0">
                <a:solidFill>
                  <a:srgbClr val="FF0000"/>
                </a:solidFill>
              </a:rPr>
              <a:t>年國際商會</a:t>
            </a:r>
            <a:r>
              <a:rPr lang="en-US" altLang="zh-TW" sz="1900" b="1" dirty="0" smtClean="0">
                <a:solidFill>
                  <a:srgbClr val="FF0000"/>
                </a:solidFill>
              </a:rPr>
              <a:t>(ICC)</a:t>
            </a:r>
            <a:r>
              <a:rPr lang="zh-TW" altLang="en-US" sz="1900" b="1" dirty="0" smtClean="0">
                <a:solidFill>
                  <a:srgbClr val="FF0000"/>
                </a:solidFill>
              </a:rPr>
              <a:t>草擬之保護專門技術標準條款第</a:t>
            </a:r>
            <a:r>
              <a:rPr lang="en-US" altLang="zh-TW" sz="1900" b="1" dirty="0" smtClean="0">
                <a:solidFill>
                  <a:srgbClr val="FF0000"/>
                </a:solidFill>
              </a:rPr>
              <a:t>1</a:t>
            </a:r>
            <a:r>
              <a:rPr lang="zh-TW" altLang="en-US" sz="1900" b="1" dirty="0" smtClean="0">
                <a:solidFill>
                  <a:srgbClr val="FF0000"/>
                </a:solidFill>
              </a:rPr>
              <a:t>條</a:t>
            </a:r>
            <a:r>
              <a:rPr lang="zh-TW" altLang="en-US" sz="1900" b="1" dirty="0" smtClean="0"/>
              <a:t>「</a:t>
            </a:r>
            <a:r>
              <a:rPr lang="zh-TW" altLang="en-US" sz="1900" dirty="0" smtClean="0">
                <a:solidFill>
                  <a:srgbClr val="0070C0"/>
                </a:solidFill>
              </a:rPr>
              <a:t>專</a:t>
            </a:r>
            <a:endParaRPr lang="en-US" altLang="zh-TW" sz="1900" dirty="0" smtClean="0">
              <a:solidFill>
                <a:srgbClr val="0070C0"/>
              </a:solidFill>
            </a:endParaRPr>
          </a:p>
          <a:p>
            <a:pPr>
              <a:lnSpc>
                <a:spcPts val="2000"/>
              </a:lnSpc>
              <a:buNone/>
            </a:pPr>
            <a:r>
              <a:rPr lang="zh-TW" altLang="en-US" sz="1900" dirty="0" smtClean="0">
                <a:solidFill>
                  <a:srgbClr val="0070C0"/>
                </a:solidFill>
              </a:rPr>
              <a:t>門技術指以單獨或結合形態，為達成工業目的之有用技術，或其</a:t>
            </a:r>
            <a:endParaRPr lang="en-US" altLang="zh-TW" sz="1900" dirty="0" smtClean="0">
              <a:solidFill>
                <a:srgbClr val="0070C0"/>
              </a:solidFill>
            </a:endParaRPr>
          </a:p>
          <a:p>
            <a:pPr>
              <a:lnSpc>
                <a:spcPts val="2000"/>
              </a:lnSpc>
              <a:buNone/>
            </a:pPr>
            <a:r>
              <a:rPr lang="zh-TW" altLang="en-US" sz="1900" dirty="0" smtClean="0">
                <a:solidFill>
                  <a:srgbClr val="0070C0"/>
                </a:solidFill>
              </a:rPr>
              <a:t>實際應用上所必要之秘密性知識及經驗，或為此等知識或經驗之</a:t>
            </a:r>
            <a:endParaRPr lang="en-US" altLang="zh-TW" sz="1900" dirty="0" smtClean="0">
              <a:solidFill>
                <a:srgbClr val="0070C0"/>
              </a:solidFill>
            </a:endParaRPr>
          </a:p>
          <a:p>
            <a:pPr>
              <a:lnSpc>
                <a:spcPts val="2000"/>
              </a:lnSpc>
              <a:buNone/>
            </a:pPr>
            <a:r>
              <a:rPr lang="zh-TW" altLang="en-US" sz="1900" dirty="0" smtClean="0">
                <a:solidFill>
                  <a:srgbClr val="0070C0"/>
                </a:solidFill>
              </a:rPr>
              <a:t>累積。</a:t>
            </a:r>
            <a:r>
              <a:rPr lang="zh-TW" altLang="en-US" sz="1900" b="1" dirty="0" smtClean="0"/>
              <a:t>」</a:t>
            </a:r>
            <a:endParaRPr lang="en-US" altLang="zh-TW" sz="1900" b="1" dirty="0" smtClean="0"/>
          </a:p>
          <a:p>
            <a:pPr>
              <a:lnSpc>
                <a:spcPts val="2000"/>
              </a:lnSpc>
              <a:buNone/>
            </a:pPr>
            <a:r>
              <a:rPr lang="zh-TW" altLang="en-US" sz="1900" b="1" dirty="0" smtClean="0">
                <a:solidFill>
                  <a:srgbClr val="FF0000"/>
                </a:solidFill>
              </a:rPr>
              <a:t>技術合作條例（已廢止）第</a:t>
            </a:r>
            <a:r>
              <a:rPr lang="en-US" altLang="zh-TW" sz="1900" b="1" dirty="0" smtClean="0">
                <a:solidFill>
                  <a:srgbClr val="FF0000"/>
                </a:solidFill>
              </a:rPr>
              <a:t>4</a:t>
            </a:r>
            <a:r>
              <a:rPr lang="zh-TW" altLang="en-US" sz="1900" b="1" dirty="0" smtClean="0">
                <a:solidFill>
                  <a:srgbClr val="FF0000"/>
                </a:solidFill>
              </a:rPr>
              <a:t>條</a:t>
            </a:r>
            <a:r>
              <a:rPr lang="zh-TW" altLang="en-US" sz="1900" dirty="0" smtClean="0"/>
              <a:t>「</a:t>
            </a:r>
            <a:r>
              <a:rPr lang="zh-TW" altLang="en-US" sz="1900" dirty="0" smtClean="0">
                <a:solidFill>
                  <a:srgbClr val="0070C0"/>
                </a:solidFill>
              </a:rPr>
              <a:t>本條例所稱供給之專門技術</a:t>
            </a:r>
            <a:endParaRPr lang="en-US" altLang="zh-TW" sz="1900" dirty="0" smtClean="0">
              <a:solidFill>
                <a:srgbClr val="0070C0"/>
              </a:solidFill>
            </a:endParaRPr>
          </a:p>
          <a:p>
            <a:pPr>
              <a:lnSpc>
                <a:spcPts val="2000"/>
              </a:lnSpc>
              <a:buNone/>
            </a:pPr>
            <a:r>
              <a:rPr lang="zh-TW" altLang="en-US" sz="1900" dirty="0" smtClean="0">
                <a:solidFill>
                  <a:srgbClr val="0070C0"/>
                </a:solidFill>
              </a:rPr>
              <a:t>或專利權，係指對國內所需或可供外銷之產品 或勞務，而具有左</a:t>
            </a:r>
            <a:endParaRPr lang="en-US" altLang="zh-TW" sz="1900" dirty="0" smtClean="0">
              <a:solidFill>
                <a:srgbClr val="0070C0"/>
              </a:solidFill>
            </a:endParaRPr>
          </a:p>
          <a:p>
            <a:pPr>
              <a:lnSpc>
                <a:spcPts val="2000"/>
              </a:lnSpc>
              <a:buNone/>
            </a:pPr>
            <a:r>
              <a:rPr lang="zh-TW" altLang="en-US" sz="1900" dirty="0" smtClean="0">
                <a:solidFill>
                  <a:srgbClr val="0070C0"/>
                </a:solidFill>
              </a:rPr>
              <a:t>列情形之一者： 一、能生產或製造新產品者。 二、能增加產量，</a:t>
            </a:r>
            <a:endParaRPr lang="en-US" altLang="zh-TW" sz="1900" dirty="0" smtClean="0">
              <a:solidFill>
                <a:srgbClr val="0070C0"/>
              </a:solidFill>
            </a:endParaRPr>
          </a:p>
          <a:p>
            <a:pPr>
              <a:lnSpc>
                <a:spcPts val="2000"/>
              </a:lnSpc>
              <a:buNone/>
            </a:pPr>
            <a:r>
              <a:rPr lang="zh-TW" altLang="en-US" sz="1900" dirty="0" smtClean="0">
                <a:solidFill>
                  <a:srgbClr val="0070C0"/>
                </a:solidFill>
              </a:rPr>
              <a:t>改良品質或減低成本者。 三、能改進營運管理設計或操作之技術</a:t>
            </a:r>
            <a:endParaRPr lang="en-US" altLang="zh-TW" sz="1900" dirty="0" smtClean="0">
              <a:solidFill>
                <a:srgbClr val="0070C0"/>
              </a:solidFill>
            </a:endParaRPr>
          </a:p>
          <a:p>
            <a:pPr>
              <a:lnSpc>
                <a:spcPts val="2000"/>
              </a:lnSpc>
              <a:buNone/>
            </a:pPr>
            <a:r>
              <a:rPr lang="zh-TW" altLang="en-US" sz="1900" dirty="0" smtClean="0">
                <a:solidFill>
                  <a:srgbClr val="0070C0"/>
                </a:solidFill>
              </a:rPr>
              <a:t>及其他有利之改進者。 前項之專利權，係指依專利法之規定給予</a:t>
            </a:r>
            <a:endParaRPr lang="en-US" altLang="zh-TW" sz="1900" dirty="0" smtClean="0">
              <a:solidFill>
                <a:srgbClr val="0070C0"/>
              </a:solidFill>
            </a:endParaRPr>
          </a:p>
          <a:p>
            <a:pPr>
              <a:lnSpc>
                <a:spcPts val="2000"/>
              </a:lnSpc>
              <a:buNone/>
            </a:pPr>
            <a:r>
              <a:rPr lang="zh-TW" altLang="en-US" sz="1900" dirty="0" smtClean="0">
                <a:solidFill>
                  <a:srgbClr val="0070C0"/>
                </a:solidFill>
              </a:rPr>
              <a:t>者。</a:t>
            </a:r>
            <a:r>
              <a:rPr lang="zh-TW" altLang="en-US" sz="1900" dirty="0" smtClean="0"/>
              <a:t>」，其他如</a:t>
            </a:r>
            <a:r>
              <a:rPr lang="zh-TW" altLang="en-US" sz="1900" b="1" dirty="0" smtClean="0">
                <a:solidFill>
                  <a:srgbClr val="FF0000"/>
                </a:solidFill>
              </a:rPr>
              <a:t>外國人投資條例第</a:t>
            </a:r>
            <a:r>
              <a:rPr lang="en-US" altLang="zh-TW" sz="1900" b="1" dirty="0" smtClean="0">
                <a:solidFill>
                  <a:srgbClr val="FF0000"/>
                </a:solidFill>
              </a:rPr>
              <a:t>3</a:t>
            </a:r>
            <a:r>
              <a:rPr lang="zh-TW" altLang="en-US" sz="1900" b="1" dirty="0" smtClean="0">
                <a:solidFill>
                  <a:srgbClr val="FF0000"/>
                </a:solidFill>
              </a:rPr>
              <a:t>、</a:t>
            </a:r>
            <a:r>
              <a:rPr lang="en-US" altLang="zh-TW" sz="1900" b="1" dirty="0" smtClean="0">
                <a:solidFill>
                  <a:srgbClr val="FF0000"/>
                </a:solidFill>
              </a:rPr>
              <a:t>4</a:t>
            </a:r>
            <a:r>
              <a:rPr lang="zh-TW" altLang="en-US" sz="1900" b="1" dirty="0" smtClean="0">
                <a:solidFill>
                  <a:srgbClr val="FF0000"/>
                </a:solidFill>
              </a:rPr>
              <a:t>條</a:t>
            </a:r>
            <a:r>
              <a:rPr lang="zh-TW" altLang="en-US" sz="1900" dirty="0" smtClean="0"/>
              <a:t>所稱專門技術。</a:t>
            </a:r>
            <a:endParaRPr lang="en-US" altLang="zh-TW" sz="1900" b="1" dirty="0" smtClean="0"/>
          </a:p>
          <a:p>
            <a:pPr>
              <a:buNone/>
            </a:pPr>
            <a:endParaRPr lang="en-US" altLang="zh-TW" sz="2600" b="1"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30</a:t>
            </a:r>
            <a:endParaRPr lang="zh-TW"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467544" y="1700808"/>
            <a:ext cx="8229600" cy="6093296"/>
          </a:xfrm>
        </p:spPr>
        <p:txBody>
          <a:bodyPr>
            <a:normAutofit/>
          </a:bodyPr>
          <a:lstStyle/>
          <a:p>
            <a:pPr>
              <a:lnSpc>
                <a:spcPts val="2400"/>
              </a:lnSpc>
              <a:spcBef>
                <a:spcPts val="0"/>
              </a:spcBef>
              <a:buNone/>
            </a:pPr>
            <a:r>
              <a:rPr lang="zh-TW" altLang="en-US" sz="1900" b="1" dirty="0" smtClean="0">
                <a:solidFill>
                  <a:srgbClr val="FF0000"/>
                </a:solidFill>
              </a:rPr>
              <a:t>所得稅法第</a:t>
            </a:r>
            <a:r>
              <a:rPr lang="en-US" altLang="zh-TW" sz="1900" b="1" dirty="0" smtClean="0">
                <a:solidFill>
                  <a:srgbClr val="FF0000"/>
                </a:solidFill>
              </a:rPr>
              <a:t>4</a:t>
            </a:r>
            <a:r>
              <a:rPr lang="zh-TW" altLang="en-US" sz="1900" b="1" dirty="0" smtClean="0">
                <a:solidFill>
                  <a:srgbClr val="FF0000"/>
                </a:solidFill>
              </a:rPr>
              <a:t>條規定：</a:t>
            </a:r>
            <a:endParaRPr lang="en-US" altLang="zh-TW" sz="1900" b="1" dirty="0" smtClean="0">
              <a:solidFill>
                <a:srgbClr val="FF0000"/>
              </a:solidFill>
            </a:endParaRPr>
          </a:p>
          <a:p>
            <a:pPr>
              <a:lnSpc>
                <a:spcPts val="2400"/>
              </a:lnSpc>
              <a:spcBef>
                <a:spcPts val="0"/>
              </a:spcBef>
              <a:buNone/>
            </a:pPr>
            <a:r>
              <a:rPr lang="zh-TW" altLang="en-US" sz="1900" dirty="0" smtClean="0"/>
              <a:t>「</a:t>
            </a:r>
            <a:r>
              <a:rPr lang="zh-TW" altLang="en-US" sz="1900" dirty="0" smtClean="0">
                <a:solidFill>
                  <a:srgbClr val="0070C0"/>
                </a:solidFill>
              </a:rPr>
              <a:t>下列各種所得，免納所得稅：</a:t>
            </a:r>
            <a:r>
              <a:rPr lang="en-US" altLang="zh-TW" sz="1900" dirty="0" smtClean="0">
                <a:solidFill>
                  <a:srgbClr val="0070C0"/>
                </a:solidFill>
              </a:rPr>
              <a:t>……….</a:t>
            </a:r>
          </a:p>
          <a:p>
            <a:pPr>
              <a:lnSpc>
                <a:spcPts val="2400"/>
              </a:lnSpc>
              <a:spcBef>
                <a:spcPts val="0"/>
              </a:spcBef>
              <a:buNone/>
            </a:pPr>
            <a:r>
              <a:rPr lang="zh-TW" altLang="en-US" sz="1900" dirty="0" smtClean="0">
                <a:solidFill>
                  <a:srgbClr val="0070C0"/>
                </a:solidFill>
              </a:rPr>
              <a:t>二一、營利事業因引進新生產技術或產品而使用外國營利事　</a:t>
            </a:r>
            <a:endParaRPr lang="en-US" altLang="zh-TW" sz="1900" dirty="0" smtClean="0">
              <a:solidFill>
                <a:srgbClr val="0070C0"/>
              </a:solidFill>
            </a:endParaRPr>
          </a:p>
          <a:p>
            <a:pPr>
              <a:lnSpc>
                <a:spcPts val="2400"/>
              </a:lnSpc>
              <a:spcBef>
                <a:spcPts val="0"/>
              </a:spcBef>
              <a:buNone/>
            </a:pPr>
            <a:r>
              <a:rPr lang="zh-TW" altLang="en-US" sz="1900" dirty="0" smtClean="0">
                <a:solidFill>
                  <a:srgbClr val="0070C0"/>
                </a:solidFill>
              </a:rPr>
              <a:t>　　　業所有之專利權、商標權及各種特許 權利經政府機關</a:t>
            </a:r>
            <a:endParaRPr lang="en-US" altLang="zh-TW" sz="1900" dirty="0" smtClean="0">
              <a:solidFill>
                <a:srgbClr val="0070C0"/>
              </a:solidFill>
            </a:endParaRPr>
          </a:p>
          <a:p>
            <a:pPr>
              <a:lnSpc>
                <a:spcPts val="2400"/>
              </a:lnSpc>
              <a:spcBef>
                <a:spcPts val="0"/>
              </a:spcBef>
              <a:buNone/>
            </a:pPr>
            <a:r>
              <a:rPr lang="zh-TW" altLang="en-US" sz="1900" dirty="0" smtClean="0">
                <a:solidFill>
                  <a:srgbClr val="0070C0"/>
                </a:solidFill>
              </a:rPr>
              <a:t>　　　核定之重要生產事業因建廠所支付外國事業 之技術服</a:t>
            </a:r>
            <a:endParaRPr lang="en-US" altLang="zh-TW" sz="1900" dirty="0" smtClean="0">
              <a:solidFill>
                <a:srgbClr val="0070C0"/>
              </a:solidFill>
            </a:endParaRPr>
          </a:p>
          <a:p>
            <a:pPr>
              <a:lnSpc>
                <a:spcPts val="2400"/>
              </a:lnSpc>
              <a:spcBef>
                <a:spcPts val="0"/>
              </a:spcBef>
              <a:buNone/>
            </a:pPr>
            <a:r>
              <a:rPr lang="zh-TW" altLang="en-US" sz="1900" dirty="0" smtClean="0">
                <a:solidFill>
                  <a:srgbClr val="0070C0"/>
                </a:solidFill>
              </a:rPr>
              <a:t>　　　務報酬，免徵所得稅。</a:t>
            </a:r>
            <a:r>
              <a:rPr lang="zh-TW" altLang="en-US" sz="1900" dirty="0" smtClean="0">
                <a:solidFill>
                  <a:schemeClr val="tx2"/>
                </a:solidFill>
              </a:rPr>
              <a:t>」。</a:t>
            </a:r>
            <a:endParaRPr lang="en-US" altLang="zh-TW" sz="1900" dirty="0" smtClean="0">
              <a:solidFill>
                <a:schemeClr val="tx2"/>
              </a:solidFill>
            </a:endParaRPr>
          </a:p>
          <a:p>
            <a:pPr>
              <a:lnSpc>
                <a:spcPts val="2400"/>
              </a:lnSpc>
              <a:spcBef>
                <a:spcPts val="0"/>
              </a:spcBef>
              <a:buNone/>
            </a:pPr>
            <a:r>
              <a:rPr lang="zh-TW" altLang="en-US" sz="1900" dirty="0" smtClean="0">
                <a:solidFill>
                  <a:schemeClr val="tx2"/>
                </a:solidFill>
              </a:rPr>
              <a:t> </a:t>
            </a:r>
            <a:endParaRPr lang="en-US" altLang="zh-TW" sz="1900" b="1" dirty="0" smtClean="0"/>
          </a:p>
          <a:p>
            <a:pPr>
              <a:lnSpc>
                <a:spcPts val="2400"/>
              </a:lnSpc>
              <a:spcBef>
                <a:spcPts val="0"/>
              </a:spcBef>
              <a:buNone/>
            </a:pPr>
            <a:r>
              <a:rPr lang="zh-TW" altLang="en-US" sz="1900" b="1" dirty="0" smtClean="0">
                <a:solidFill>
                  <a:srgbClr val="FF0000"/>
                </a:solidFill>
              </a:rPr>
              <a:t>所得稅法第</a:t>
            </a:r>
            <a:r>
              <a:rPr lang="en-US" altLang="zh-TW" sz="1900" b="1" dirty="0" smtClean="0">
                <a:solidFill>
                  <a:srgbClr val="FF0000"/>
                </a:solidFill>
              </a:rPr>
              <a:t>60</a:t>
            </a:r>
            <a:r>
              <a:rPr lang="zh-TW" altLang="en-US" sz="1900" b="1" dirty="0" smtClean="0">
                <a:solidFill>
                  <a:srgbClr val="FF0000"/>
                </a:solidFill>
              </a:rPr>
              <a:t>條規定：</a:t>
            </a:r>
            <a:endParaRPr lang="en-US" altLang="zh-TW" sz="1900" b="1" dirty="0" smtClean="0">
              <a:solidFill>
                <a:srgbClr val="FF0000"/>
              </a:solidFill>
            </a:endParaRPr>
          </a:p>
          <a:p>
            <a:pPr>
              <a:lnSpc>
                <a:spcPts val="2400"/>
              </a:lnSpc>
              <a:spcBef>
                <a:spcPts val="0"/>
              </a:spcBef>
              <a:buNone/>
            </a:pPr>
            <a:r>
              <a:rPr lang="zh-TW" altLang="en-US" sz="1900" dirty="0" smtClean="0"/>
              <a:t>「</a:t>
            </a:r>
            <a:r>
              <a:rPr lang="zh-TW" altLang="en-US" sz="1900" dirty="0" smtClean="0">
                <a:solidFill>
                  <a:srgbClr val="0070C0"/>
                </a:solidFill>
              </a:rPr>
              <a:t>營業權、商標權、著作權、專利權及各種特許權等，均限以出價取得者為 </a:t>
            </a:r>
            <a:endParaRPr lang="en-US" altLang="zh-TW" sz="1900" dirty="0" smtClean="0">
              <a:solidFill>
                <a:srgbClr val="0070C0"/>
              </a:solidFill>
            </a:endParaRPr>
          </a:p>
          <a:p>
            <a:pPr>
              <a:lnSpc>
                <a:spcPts val="2400"/>
              </a:lnSpc>
              <a:spcBef>
                <a:spcPts val="0"/>
              </a:spcBef>
              <a:buNone/>
            </a:pPr>
            <a:r>
              <a:rPr lang="en-US" altLang="zh-TW" sz="1900" dirty="0" smtClean="0">
                <a:solidFill>
                  <a:srgbClr val="0070C0"/>
                </a:solidFill>
              </a:rPr>
              <a:t>  </a:t>
            </a:r>
            <a:r>
              <a:rPr lang="zh-TW" altLang="en-US" sz="1900" dirty="0" smtClean="0">
                <a:solidFill>
                  <a:srgbClr val="0070C0"/>
                </a:solidFill>
              </a:rPr>
              <a:t>資產。 </a:t>
            </a:r>
            <a:endParaRPr lang="en-US" altLang="zh-TW" sz="1900" dirty="0" smtClean="0">
              <a:solidFill>
                <a:srgbClr val="0070C0"/>
              </a:solidFill>
            </a:endParaRPr>
          </a:p>
          <a:p>
            <a:pPr>
              <a:lnSpc>
                <a:spcPts val="2400"/>
              </a:lnSpc>
              <a:spcBef>
                <a:spcPts val="0"/>
              </a:spcBef>
              <a:buNone/>
            </a:pPr>
            <a:r>
              <a:rPr lang="zh-TW" altLang="en-US" sz="1900" dirty="0" smtClean="0">
                <a:solidFill>
                  <a:srgbClr val="0070C0"/>
                </a:solidFill>
              </a:rPr>
              <a:t>  前項無形資產之估價，以自其成本中按期扣除攤折額後之價額準。 </a:t>
            </a:r>
            <a:r>
              <a:rPr lang="en-US" altLang="zh-TW" sz="1900" dirty="0" smtClean="0">
                <a:solidFill>
                  <a:srgbClr val="0070C0"/>
                </a:solidFill>
              </a:rPr>
              <a:t>……</a:t>
            </a:r>
            <a:r>
              <a:rPr lang="zh-TW" altLang="en-US" sz="1900" dirty="0" smtClean="0"/>
              <a:t>」</a:t>
            </a:r>
            <a:endParaRPr lang="en-US" altLang="zh-TW" sz="1900" dirty="0" smtClean="0"/>
          </a:p>
          <a:p>
            <a:pPr>
              <a:lnSpc>
                <a:spcPts val="2400"/>
              </a:lnSpc>
              <a:spcBef>
                <a:spcPts val="0"/>
              </a:spcBef>
              <a:buNone/>
            </a:pPr>
            <a:endParaRPr lang="en-US" altLang="zh-TW" sz="1900" dirty="0" smtClean="0">
              <a:solidFill>
                <a:schemeClr val="tx2"/>
              </a:solidFill>
            </a:endParaRPr>
          </a:p>
          <a:p>
            <a:pPr>
              <a:lnSpc>
                <a:spcPts val="2400"/>
              </a:lnSpc>
              <a:spcBef>
                <a:spcPts val="0"/>
              </a:spcBef>
              <a:buNone/>
            </a:pPr>
            <a:r>
              <a:rPr lang="zh-TW" altLang="en-US" sz="1900" dirty="0" smtClean="0"/>
              <a:t>由上開規定可知，所得稅法</a:t>
            </a:r>
            <a:r>
              <a:rPr lang="zh-TW" altLang="en-US" sz="1900" b="1" dirty="0" smtClean="0"/>
              <a:t>對於專門技術，並未列為免稅及</a:t>
            </a:r>
            <a:endParaRPr lang="en-US" altLang="zh-TW" sz="1900" b="1" dirty="0" smtClean="0"/>
          </a:p>
          <a:p>
            <a:pPr>
              <a:lnSpc>
                <a:spcPts val="2400"/>
              </a:lnSpc>
              <a:spcBef>
                <a:spcPts val="0"/>
              </a:spcBef>
              <a:buNone/>
            </a:pPr>
            <a:r>
              <a:rPr lang="zh-TW" altLang="en-US" sz="1900" b="1" dirty="0" smtClean="0"/>
              <a:t>得為攤折額項目。</a:t>
            </a:r>
            <a:endParaRPr lang="en-US" altLang="zh-TW" sz="1900" b="1" dirty="0" smtClean="0"/>
          </a:p>
          <a:p>
            <a:pPr>
              <a:lnSpc>
                <a:spcPts val="3000"/>
              </a:lnSpc>
              <a:spcBef>
                <a:spcPts val="0"/>
              </a:spcBef>
              <a:buNone/>
            </a:pPr>
            <a:endParaRPr lang="en-US" altLang="zh-TW" sz="2400" b="1" dirty="0" smtClean="0"/>
          </a:p>
          <a:p>
            <a:pPr>
              <a:lnSpc>
                <a:spcPts val="3000"/>
              </a:lnSpc>
              <a:spcBef>
                <a:spcPts val="0"/>
              </a:spcBef>
              <a:buNone/>
            </a:pPr>
            <a:endParaRPr lang="en-US" altLang="zh-TW" sz="2400" b="1" dirty="0" smtClean="0"/>
          </a:p>
          <a:p>
            <a:pPr>
              <a:lnSpc>
                <a:spcPts val="3000"/>
              </a:lnSpc>
              <a:spcBef>
                <a:spcPts val="0"/>
              </a:spcBef>
              <a:buNone/>
            </a:pPr>
            <a:endParaRPr lang="en-US" altLang="zh-TW" sz="2400" b="1" dirty="0" smtClean="0"/>
          </a:p>
          <a:p>
            <a:pPr>
              <a:lnSpc>
                <a:spcPts val="3000"/>
              </a:lnSpc>
              <a:spcBef>
                <a:spcPts val="0"/>
              </a:spcBef>
              <a:buNone/>
            </a:pPr>
            <a:endParaRPr lang="en-US" altLang="zh-TW" sz="2400" b="1" dirty="0" smtClean="0"/>
          </a:p>
          <a:p>
            <a:endParaRPr lang="zh-TW" altLang="en-US" sz="2000" dirty="0" smtClean="0"/>
          </a:p>
          <a:p>
            <a:pPr>
              <a:buNone/>
            </a:pPr>
            <a:endParaRPr lang="zh-TW" altLang="en-US" sz="2000" dirty="0"/>
          </a:p>
        </p:txBody>
      </p:sp>
      <p:sp>
        <p:nvSpPr>
          <p:cNvPr id="6" name="頁尾版面配置區 5"/>
          <p:cNvSpPr>
            <a:spLocks noGrp="1"/>
          </p:cNvSpPr>
          <p:nvPr>
            <p:ph type="ftr" sz="quarter" idx="11"/>
          </p:nvPr>
        </p:nvSpPr>
        <p:spPr/>
        <p:txBody>
          <a:bodyPr/>
          <a:lstStyle/>
          <a:p>
            <a:r>
              <a:rPr lang="en-US" altLang="zh-TW" smtClean="0"/>
              <a:t>31</a:t>
            </a:r>
            <a:endParaRPr lang="zh-TW"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1556792"/>
            <a:ext cx="8229600" cy="5949280"/>
          </a:xfrm>
        </p:spPr>
        <p:txBody>
          <a:bodyPr>
            <a:normAutofit/>
          </a:bodyPr>
          <a:lstStyle/>
          <a:p>
            <a:pPr>
              <a:lnSpc>
                <a:spcPts val="2600"/>
              </a:lnSpc>
              <a:spcBef>
                <a:spcPts val="0"/>
              </a:spcBef>
              <a:buNone/>
            </a:pPr>
            <a:r>
              <a:rPr lang="zh-TW" altLang="en-US" sz="2000" b="1" dirty="0" smtClean="0">
                <a:solidFill>
                  <a:srgbClr val="FF0000"/>
                </a:solidFill>
              </a:rPr>
              <a:t>最高行政法院</a:t>
            </a:r>
            <a:r>
              <a:rPr lang="en-US" altLang="zh-TW" sz="2000" b="1" dirty="0" smtClean="0">
                <a:solidFill>
                  <a:srgbClr val="FF0000"/>
                </a:solidFill>
              </a:rPr>
              <a:t>97</a:t>
            </a:r>
            <a:r>
              <a:rPr lang="zh-TW" altLang="en-US" sz="2000" b="1" dirty="0" smtClean="0">
                <a:solidFill>
                  <a:srgbClr val="FF0000"/>
                </a:solidFill>
              </a:rPr>
              <a:t>年判字第</a:t>
            </a:r>
            <a:r>
              <a:rPr lang="en-US" altLang="zh-TW" sz="2000" b="1" dirty="0" smtClean="0">
                <a:solidFill>
                  <a:srgbClr val="FF0000"/>
                </a:solidFill>
              </a:rPr>
              <a:t>550</a:t>
            </a:r>
            <a:r>
              <a:rPr lang="zh-TW" altLang="en-US" sz="2000" b="1" dirty="0" smtClean="0">
                <a:solidFill>
                  <a:srgbClr val="FF0000"/>
                </a:solidFill>
              </a:rPr>
              <a:t>號行政判例</a:t>
            </a:r>
            <a:endParaRPr lang="en-US" altLang="zh-TW" sz="2000" b="1" dirty="0" smtClean="0">
              <a:solidFill>
                <a:srgbClr val="FF0000"/>
              </a:solidFill>
            </a:endParaRPr>
          </a:p>
          <a:p>
            <a:pPr>
              <a:lnSpc>
                <a:spcPts val="3800"/>
              </a:lnSpc>
              <a:spcBef>
                <a:spcPts val="0"/>
              </a:spcBef>
              <a:buNone/>
            </a:pPr>
            <a:r>
              <a:rPr lang="zh-TW" altLang="en-US" sz="2000" dirty="0" smtClean="0"/>
              <a:t>「</a:t>
            </a:r>
            <a:r>
              <a:rPr lang="zh-TW" altLang="en-US" sz="2000" dirty="0" smtClean="0">
                <a:solidFill>
                  <a:schemeClr val="tx2"/>
                </a:solidFill>
              </a:rPr>
              <a:t>關於營利事業以經營團隊所擁有</a:t>
            </a:r>
            <a:r>
              <a:rPr lang="en-US" altLang="zh-TW" sz="2000" dirty="0" smtClean="0">
                <a:solidFill>
                  <a:schemeClr val="tx2"/>
                </a:solidFill>
              </a:rPr>
              <a:t>『</a:t>
            </a:r>
            <a:r>
              <a:rPr lang="zh-TW" altLang="en-US" sz="2000" dirty="0" smtClean="0">
                <a:solidFill>
                  <a:srgbClr val="0070C0"/>
                </a:solidFill>
              </a:rPr>
              <a:t>專門技術</a:t>
            </a:r>
            <a:r>
              <a:rPr lang="en-US" altLang="zh-TW" sz="2000" dirty="0" smtClean="0">
                <a:solidFill>
                  <a:schemeClr val="tx2"/>
                </a:solidFill>
              </a:rPr>
              <a:t>』</a:t>
            </a:r>
            <a:r>
              <a:rPr lang="zh-TW" altLang="en-US" sz="2000" dirty="0" smtClean="0">
                <a:solidFill>
                  <a:schemeClr val="tx2"/>
                </a:solidFill>
              </a:rPr>
              <a:t>作價，如未取得專利權，形式上即不屬於所得稅法第 </a:t>
            </a:r>
            <a:r>
              <a:rPr lang="en-US" altLang="zh-TW" sz="2000" dirty="0" smtClean="0">
                <a:solidFill>
                  <a:schemeClr val="tx2"/>
                </a:solidFill>
              </a:rPr>
              <a:t>60 </a:t>
            </a:r>
            <a:r>
              <a:rPr lang="zh-TW" altLang="en-US" sz="2000" dirty="0" smtClean="0">
                <a:solidFill>
                  <a:schemeClr val="tx2"/>
                </a:solidFill>
              </a:rPr>
              <a:t>條無形資產之範圍；且營利事業通常無法充分控制其團隊所產生之未來經濟效益，其客觀上之經濟價值及可使營利事業獲得之經濟效益實難以認定，更無法定可享有之年數可為估計攤折之標準，依據財務會計準則公報第 </a:t>
            </a:r>
            <a:r>
              <a:rPr lang="en-US" altLang="zh-TW" sz="2000" dirty="0" smtClean="0">
                <a:solidFill>
                  <a:schemeClr val="tx2"/>
                </a:solidFill>
              </a:rPr>
              <a:t>37 </a:t>
            </a:r>
            <a:r>
              <a:rPr lang="zh-TW" altLang="en-US" sz="2000" dirty="0" smtClean="0">
                <a:solidFill>
                  <a:schemeClr val="tx2"/>
                </a:solidFill>
              </a:rPr>
              <a:t>號有關無形資產之會計處理準則，亦認為企 業所擁有具備專業技能之團隊，不符合無形資產</a:t>
            </a:r>
            <a:r>
              <a:rPr lang="en-US" altLang="zh-TW" sz="2000" dirty="0" smtClean="0">
                <a:solidFill>
                  <a:schemeClr val="tx2"/>
                </a:solidFill>
              </a:rPr>
              <a:t>『</a:t>
            </a:r>
            <a:r>
              <a:rPr lang="zh-TW" altLang="en-US" sz="2000" dirty="0" smtClean="0">
                <a:solidFill>
                  <a:schemeClr val="tx2"/>
                </a:solidFill>
              </a:rPr>
              <a:t>可被企業控制</a:t>
            </a:r>
            <a:r>
              <a:rPr lang="en-US" altLang="zh-TW" sz="2000" dirty="0" smtClean="0">
                <a:solidFill>
                  <a:schemeClr val="tx2"/>
                </a:solidFill>
              </a:rPr>
              <a:t>』</a:t>
            </a:r>
            <a:r>
              <a:rPr lang="zh-TW" altLang="en-US" sz="2000" dirty="0" smtClean="0">
                <a:solidFill>
                  <a:schemeClr val="tx2"/>
                </a:solidFill>
              </a:rPr>
              <a:t>之定義。基於課稅明確、公平原則，及避免租稅規避之考量，</a:t>
            </a:r>
            <a:r>
              <a:rPr lang="zh-TW" altLang="en-US" sz="2000" dirty="0" smtClean="0">
                <a:solidFill>
                  <a:srgbClr val="0070C0"/>
                </a:solidFill>
              </a:rPr>
              <a:t>自不宜將所得稅法 第 </a:t>
            </a:r>
            <a:r>
              <a:rPr lang="en-US" altLang="zh-TW" sz="2000" dirty="0" smtClean="0">
                <a:solidFill>
                  <a:srgbClr val="0070C0"/>
                </a:solidFill>
              </a:rPr>
              <a:t>60 </a:t>
            </a:r>
            <a:r>
              <a:rPr lang="zh-TW" altLang="en-US" sz="2000" dirty="0" smtClean="0">
                <a:solidFill>
                  <a:srgbClr val="0070C0"/>
                </a:solidFill>
              </a:rPr>
              <a:t>條規定之無形資產，擴張解釋為包括不被企業控制之</a:t>
            </a:r>
            <a:r>
              <a:rPr lang="en-US" altLang="zh-TW" sz="2000" dirty="0" smtClean="0">
                <a:solidFill>
                  <a:srgbClr val="0070C0"/>
                </a:solidFill>
              </a:rPr>
              <a:t>『</a:t>
            </a:r>
            <a:r>
              <a:rPr lang="zh-TW" altLang="en-US" sz="2000" dirty="0" smtClean="0">
                <a:solidFill>
                  <a:srgbClr val="0070C0"/>
                </a:solidFill>
              </a:rPr>
              <a:t>專門技術</a:t>
            </a:r>
            <a:r>
              <a:rPr lang="en-US" altLang="zh-TW" sz="2000" dirty="0" smtClean="0">
                <a:solidFill>
                  <a:srgbClr val="0070C0"/>
                </a:solidFill>
              </a:rPr>
              <a:t>』</a:t>
            </a:r>
            <a:r>
              <a:rPr lang="zh-TW" altLang="en-US" sz="2000" dirty="0" smtClean="0">
                <a:solidFill>
                  <a:srgbClr val="0070C0"/>
                </a:solidFill>
              </a:rPr>
              <a:t>在內</a:t>
            </a:r>
            <a:r>
              <a:rPr lang="zh-TW" altLang="en-US" sz="2000" dirty="0" smtClean="0">
                <a:solidFill>
                  <a:schemeClr val="tx2"/>
                </a:solidFill>
              </a:rPr>
              <a:t>。</a:t>
            </a:r>
            <a:r>
              <a:rPr lang="zh-TW" altLang="en-US" sz="2000" dirty="0" smtClean="0"/>
              <a:t>」</a:t>
            </a:r>
          </a:p>
          <a:p>
            <a:pPr>
              <a:buNone/>
            </a:pPr>
            <a:endParaRPr lang="zh-TW" altLang="en-US" sz="2000" dirty="0"/>
          </a:p>
        </p:txBody>
      </p:sp>
      <p:sp>
        <p:nvSpPr>
          <p:cNvPr id="6" name="頁尾版面配置區 5"/>
          <p:cNvSpPr>
            <a:spLocks noGrp="1"/>
          </p:cNvSpPr>
          <p:nvPr>
            <p:ph type="ftr" sz="quarter" idx="11"/>
          </p:nvPr>
        </p:nvSpPr>
        <p:spPr/>
        <p:txBody>
          <a:bodyPr/>
          <a:lstStyle/>
          <a:p>
            <a:r>
              <a:rPr lang="en-US" altLang="zh-TW" smtClean="0"/>
              <a:t>32</a:t>
            </a:r>
            <a:endParaRPr lang="zh-TW"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95536" y="1628800"/>
            <a:ext cx="8229600" cy="6165304"/>
          </a:xfrm>
        </p:spPr>
        <p:txBody>
          <a:bodyPr>
            <a:noAutofit/>
          </a:bodyPr>
          <a:lstStyle/>
          <a:p>
            <a:pPr>
              <a:lnSpc>
                <a:spcPts val="2600"/>
              </a:lnSpc>
              <a:buNone/>
            </a:pPr>
            <a:r>
              <a:rPr lang="zh-TW" altLang="en-US" sz="2000" dirty="0" smtClean="0"/>
              <a:t>非技術性秘密於司法實務常見者如：客戶名單、交易底價、</a:t>
            </a:r>
            <a:endParaRPr lang="en-US" altLang="zh-TW" sz="2000" dirty="0" smtClean="0"/>
          </a:p>
          <a:p>
            <a:pPr>
              <a:lnSpc>
                <a:spcPts val="2600"/>
              </a:lnSpc>
              <a:buNone/>
            </a:pPr>
            <a:r>
              <a:rPr lang="zh-TW" altLang="en-US" sz="2000" dirty="0" smtClean="0"/>
              <a:t>經銷據點 、商品售價 、進貨 成本、 人事管理、成本分析。</a:t>
            </a:r>
            <a:endParaRPr lang="en-US" altLang="zh-TW" sz="2000" dirty="0" smtClean="0"/>
          </a:p>
          <a:p>
            <a:pPr>
              <a:lnSpc>
                <a:spcPts val="2600"/>
              </a:lnSpc>
              <a:spcBef>
                <a:spcPts val="0"/>
              </a:spcBef>
              <a:buNone/>
            </a:pPr>
            <a:r>
              <a:rPr lang="zh-TW" altLang="en-US" sz="2000" b="1" dirty="0" smtClean="0"/>
              <a:t> </a:t>
            </a:r>
            <a:r>
              <a:rPr lang="zh-TW" altLang="en-US" sz="2000" b="1" dirty="0" smtClean="0">
                <a:solidFill>
                  <a:srgbClr val="FF0000"/>
                </a:solidFill>
              </a:rPr>
              <a:t>最高法院</a:t>
            </a:r>
            <a:r>
              <a:rPr lang="en-US" altLang="zh-TW" sz="2000" b="1" dirty="0" smtClean="0">
                <a:solidFill>
                  <a:srgbClr val="FF0000"/>
                </a:solidFill>
              </a:rPr>
              <a:t>99</a:t>
            </a:r>
            <a:r>
              <a:rPr lang="zh-TW" altLang="en-US" sz="2000" b="1" dirty="0" smtClean="0">
                <a:solidFill>
                  <a:srgbClr val="FF0000"/>
                </a:solidFill>
              </a:rPr>
              <a:t>年度台上字第</a:t>
            </a:r>
            <a:r>
              <a:rPr lang="en-US" altLang="zh-TW" sz="2000" b="1" dirty="0" smtClean="0">
                <a:solidFill>
                  <a:srgbClr val="FF0000"/>
                </a:solidFill>
              </a:rPr>
              <a:t>2425</a:t>
            </a:r>
            <a:r>
              <a:rPr lang="zh-TW" altLang="en-US" sz="2000" b="1" dirty="0" smtClean="0">
                <a:solidFill>
                  <a:srgbClr val="FF0000"/>
                </a:solidFill>
              </a:rPr>
              <a:t>號判決</a:t>
            </a:r>
            <a:endParaRPr lang="en-US" altLang="zh-TW" sz="2000" b="1" dirty="0" smtClean="0">
              <a:solidFill>
                <a:srgbClr val="FF0000"/>
              </a:solidFill>
            </a:endParaRPr>
          </a:p>
          <a:p>
            <a:pPr>
              <a:lnSpc>
                <a:spcPts val="2600"/>
              </a:lnSpc>
              <a:spcBef>
                <a:spcPts val="0"/>
              </a:spcBef>
              <a:buNone/>
            </a:pPr>
            <a:r>
              <a:rPr lang="zh-TW" altLang="en-US" sz="2000" dirty="0" smtClean="0"/>
              <a:t>「</a:t>
            </a:r>
            <a:r>
              <a:rPr lang="zh-TW" altLang="en-US" sz="2000" dirty="0" smtClean="0">
                <a:solidFill>
                  <a:srgbClr val="0070C0"/>
                </a:solidFill>
              </a:rPr>
              <a:t>判斷爭執之資訊是否符合上開營業秘密要件時，自應以第</a:t>
            </a:r>
            <a:r>
              <a:rPr lang="en-US" altLang="zh-TW" sz="2000" dirty="0" smtClean="0">
                <a:solidFill>
                  <a:srgbClr val="0070C0"/>
                </a:solidFill>
              </a:rPr>
              <a:t>1 </a:t>
            </a:r>
            <a:r>
              <a:rPr lang="zh-TW" altLang="en-US" sz="2000" dirty="0" smtClean="0">
                <a:solidFill>
                  <a:srgbClr val="0070C0"/>
                </a:solidFill>
              </a:rPr>
              <a:t>條規定之立法目的為重要依據。</a:t>
            </a:r>
            <a:r>
              <a:rPr lang="zh-TW" altLang="en-US" sz="2000" b="1" u="sng" dirty="0" smtClean="0">
                <a:solidFill>
                  <a:srgbClr val="0070C0"/>
                </a:solidFill>
              </a:rPr>
              <a:t>若僅表明名稱、地址、連絡方式之客戶名單，可於市場上或專業領域內依一定方式查詢取得，且無涉其他類如客戶之喜好、特殊需求、相關背景、內部連絡及決策名單等 經整理、分析之資訊，即難認有何秘密性及經濟價值</a:t>
            </a:r>
            <a:r>
              <a:rPr lang="zh-TW" altLang="en-US" sz="2000" dirty="0" smtClean="0"/>
              <a:t>」、</a:t>
            </a:r>
            <a:endParaRPr lang="en-US" altLang="zh-TW" sz="2000" dirty="0" smtClean="0"/>
          </a:p>
          <a:p>
            <a:pPr>
              <a:lnSpc>
                <a:spcPts val="2600"/>
              </a:lnSpc>
              <a:spcBef>
                <a:spcPts val="0"/>
              </a:spcBef>
              <a:buNone/>
            </a:pPr>
            <a:r>
              <a:rPr lang="zh-TW" altLang="en-US" sz="2000" dirty="0" smtClean="0"/>
              <a:t> </a:t>
            </a:r>
            <a:endParaRPr lang="en-US" altLang="zh-TW" sz="2000" dirty="0" smtClean="0"/>
          </a:p>
          <a:p>
            <a:pPr>
              <a:lnSpc>
                <a:spcPts val="2600"/>
              </a:lnSpc>
              <a:spcBef>
                <a:spcPts val="0"/>
              </a:spcBef>
              <a:buNone/>
            </a:pPr>
            <a:r>
              <a:rPr lang="zh-TW" altLang="en-US" sz="2000" b="1" dirty="0" smtClean="0">
                <a:solidFill>
                  <a:srgbClr val="FF0000"/>
                </a:solidFill>
              </a:rPr>
              <a:t>最高法院</a:t>
            </a:r>
            <a:r>
              <a:rPr lang="en-US" altLang="zh-TW" sz="2000" b="1" dirty="0" smtClean="0">
                <a:solidFill>
                  <a:srgbClr val="FF0000"/>
                </a:solidFill>
              </a:rPr>
              <a:t>97</a:t>
            </a:r>
            <a:r>
              <a:rPr lang="zh-TW" altLang="en-US" sz="2000" b="1" dirty="0" smtClean="0">
                <a:solidFill>
                  <a:srgbClr val="FF0000"/>
                </a:solidFill>
              </a:rPr>
              <a:t>年度台上字第</a:t>
            </a:r>
            <a:r>
              <a:rPr lang="en-US" altLang="zh-TW" sz="2000" b="1" dirty="0" smtClean="0">
                <a:solidFill>
                  <a:srgbClr val="FF0000"/>
                </a:solidFill>
              </a:rPr>
              <a:t>2049</a:t>
            </a:r>
            <a:r>
              <a:rPr lang="zh-TW" altLang="en-US" sz="2000" b="1" dirty="0" smtClean="0">
                <a:solidFill>
                  <a:srgbClr val="FF0000"/>
                </a:solidFill>
              </a:rPr>
              <a:t>號裁定</a:t>
            </a:r>
            <a:endParaRPr lang="en-US" altLang="zh-TW" sz="2000" b="1" dirty="0" smtClean="0">
              <a:solidFill>
                <a:srgbClr val="FF0000"/>
              </a:solidFill>
            </a:endParaRPr>
          </a:p>
          <a:p>
            <a:pPr>
              <a:lnSpc>
                <a:spcPts val="2600"/>
              </a:lnSpc>
              <a:spcBef>
                <a:spcPts val="0"/>
              </a:spcBef>
              <a:buNone/>
            </a:pPr>
            <a:r>
              <a:rPr lang="zh-TW" altLang="en-US" sz="2000" dirty="0" smtClean="0"/>
              <a:t>「</a:t>
            </a:r>
            <a:r>
              <a:rPr lang="zh-TW" altLang="en-US" sz="2000" dirty="0" smtClean="0">
                <a:solidFill>
                  <a:srgbClr val="0070C0"/>
                </a:solidFill>
              </a:rPr>
              <a:t>上訴人之客戶資料係金屬原料供應商及需求商之公司名稱、地址、電話、傳真、電子郵件及連絡人姓名與連絡方式之記載，只須花費心思，於坊間販賣之書籍中收集，即可獲得，而非營業秘密</a:t>
            </a:r>
            <a:r>
              <a:rPr lang="zh-TW" altLang="en-US" sz="2000" dirty="0" smtClean="0"/>
              <a:t>」</a:t>
            </a:r>
            <a:endParaRPr lang="en-US" altLang="zh-TW" sz="2000" dirty="0" smtClean="0"/>
          </a:p>
          <a:p>
            <a:pPr>
              <a:lnSpc>
                <a:spcPts val="3000"/>
              </a:lnSpc>
              <a:spcBef>
                <a:spcPts val="0"/>
              </a:spcBef>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33</a:t>
            </a:r>
            <a:endParaRPr lang="zh-TW"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禁止標誌 3"/>
          <p:cNvSpPr/>
          <p:nvPr/>
        </p:nvSpPr>
        <p:spPr>
          <a:xfrm>
            <a:off x="1907704" y="2132856"/>
            <a:ext cx="4896544" cy="4032448"/>
          </a:xfrm>
          <a:prstGeom prst="noSmoking">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2" name="標題 1"/>
          <p:cNvSpPr>
            <a:spLocks noGrp="1"/>
          </p:cNvSpPr>
          <p:nvPr>
            <p:ph type="title"/>
          </p:nvPr>
        </p:nvSpPr>
        <p:spPr>
          <a:xfrm>
            <a:off x="457200" y="274638"/>
            <a:ext cx="8229600" cy="706090"/>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899592" y="1700808"/>
            <a:ext cx="7344816" cy="4824536"/>
          </a:xfrm>
        </p:spPr>
        <p:txBody>
          <a:bodyPr>
            <a:normAutofit/>
          </a:bodyPr>
          <a:lstStyle/>
          <a:p>
            <a:pPr>
              <a:lnSpc>
                <a:spcPts val="3600"/>
              </a:lnSpc>
              <a:spcBef>
                <a:spcPts val="0"/>
              </a:spcBef>
              <a:buNone/>
            </a:pPr>
            <a:r>
              <a:rPr lang="zh-TW" altLang="en-US" sz="2400" b="1" dirty="0" smtClean="0"/>
              <a:t>排除受雇人之固有資訊－    </a:t>
            </a:r>
            <a:endParaRPr lang="en-US" altLang="zh-TW" sz="2400" b="1" dirty="0" smtClean="0"/>
          </a:p>
          <a:p>
            <a:pPr>
              <a:lnSpc>
                <a:spcPts val="3600"/>
              </a:lnSpc>
              <a:spcBef>
                <a:spcPts val="0"/>
              </a:spcBef>
              <a:buNone/>
            </a:pPr>
            <a:r>
              <a:rPr lang="zh-TW" altLang="en-US" sz="2000" dirty="0" smtClean="0"/>
              <a:t>雇主應受保護之營業秘密應與受雇人的固有知識區分，但兩</a:t>
            </a:r>
            <a:endParaRPr lang="en-US" altLang="zh-TW" sz="2000" dirty="0" smtClean="0"/>
          </a:p>
          <a:p>
            <a:pPr>
              <a:lnSpc>
                <a:spcPts val="3600"/>
              </a:lnSpc>
              <a:spcBef>
                <a:spcPts val="0"/>
              </a:spcBef>
              <a:buNone/>
            </a:pPr>
            <a:r>
              <a:rPr lang="zh-TW" altLang="en-US" sz="2000" dirty="0" smtClean="0"/>
              <a:t>者無明確界限，劃出兩者間界線為困難之工作，美國法院實</a:t>
            </a:r>
            <a:endParaRPr lang="en-US" altLang="zh-TW" sz="2000" dirty="0" smtClean="0"/>
          </a:p>
          <a:p>
            <a:pPr>
              <a:lnSpc>
                <a:spcPts val="3600"/>
              </a:lnSpc>
              <a:spcBef>
                <a:spcPts val="0"/>
              </a:spcBef>
              <a:buNone/>
            </a:pPr>
            <a:r>
              <a:rPr lang="zh-TW" altLang="en-US" sz="2000" dirty="0" smtClean="0"/>
              <a:t>務以原告主張之秘密內容具有特殊性或獨特性</a:t>
            </a:r>
            <a:r>
              <a:rPr lang="en-US" altLang="zh-TW" sz="2000" dirty="0" smtClean="0"/>
              <a:t>(specialized </a:t>
            </a:r>
          </a:p>
          <a:p>
            <a:pPr>
              <a:lnSpc>
                <a:spcPts val="3600"/>
              </a:lnSpc>
              <a:spcBef>
                <a:spcPts val="0"/>
              </a:spcBef>
              <a:buNone/>
            </a:pPr>
            <a:r>
              <a:rPr lang="en-US" altLang="zh-TW" sz="2000" dirty="0" smtClean="0"/>
              <a:t>or unique to the plaintiff)</a:t>
            </a:r>
            <a:r>
              <a:rPr lang="zh-TW" altLang="en-US" sz="2000" dirty="0" smtClean="0"/>
              <a:t>，即容易認定為係屬營業秘</a:t>
            </a:r>
            <a:endParaRPr lang="en-US" altLang="zh-TW" sz="2000" dirty="0" smtClean="0"/>
          </a:p>
          <a:p>
            <a:pPr>
              <a:lnSpc>
                <a:spcPts val="3600"/>
              </a:lnSpc>
              <a:spcBef>
                <a:spcPts val="0"/>
              </a:spcBef>
              <a:buNone/>
            </a:pPr>
            <a:r>
              <a:rPr lang="zh-TW" altLang="en-US" sz="2000" dirty="0" smtClean="0"/>
              <a:t>密，反之為一般性或普遍性的知識 </a:t>
            </a:r>
            <a:r>
              <a:rPr lang="en-US" altLang="zh-TW" sz="2000" dirty="0" smtClean="0"/>
              <a:t>(more general and </a:t>
            </a:r>
          </a:p>
          <a:p>
            <a:pPr>
              <a:lnSpc>
                <a:spcPts val="3600"/>
              </a:lnSpc>
              <a:spcBef>
                <a:spcPts val="0"/>
              </a:spcBef>
              <a:buNone/>
            </a:pPr>
            <a:r>
              <a:rPr lang="en-US" altLang="zh-TW" sz="2000" dirty="0" smtClean="0"/>
              <a:t>more widely known) </a:t>
            </a:r>
            <a:r>
              <a:rPr lang="zh-TW" altLang="en-US" sz="2000" dirty="0" smtClean="0"/>
              <a:t>則不會認定屬於營業秘密</a:t>
            </a:r>
            <a:r>
              <a:rPr lang="en-US" altLang="zh-TW" sz="2000" i="1" dirty="0" smtClean="0"/>
              <a:t>(Harvard </a:t>
            </a:r>
          </a:p>
          <a:p>
            <a:pPr>
              <a:lnSpc>
                <a:spcPts val="3600"/>
              </a:lnSpc>
              <a:spcBef>
                <a:spcPts val="0"/>
              </a:spcBef>
              <a:buNone/>
            </a:pPr>
            <a:r>
              <a:rPr lang="en-US" altLang="zh-TW" sz="2000" i="1" dirty="0" smtClean="0"/>
              <a:t>Apparatus, Inc, v. Cowen</a:t>
            </a:r>
            <a:r>
              <a:rPr lang="en-US" altLang="zh-TW" sz="2000" dirty="0" smtClean="0"/>
              <a:t>,  130 F.Supp.2d 161, </a:t>
            </a:r>
            <a:r>
              <a:rPr lang="en-US" altLang="zh-TW" sz="2000" i="1" dirty="0" smtClean="0"/>
              <a:t>GTI Co. </a:t>
            </a:r>
          </a:p>
          <a:p>
            <a:pPr>
              <a:lnSpc>
                <a:spcPts val="3600"/>
              </a:lnSpc>
              <a:spcBef>
                <a:spcPts val="0"/>
              </a:spcBef>
              <a:buNone/>
            </a:pPr>
            <a:r>
              <a:rPr lang="en-US" altLang="zh-TW" sz="2000" i="1" dirty="0" smtClean="0"/>
              <a:t>v. </a:t>
            </a:r>
            <a:r>
              <a:rPr lang="en-US" altLang="zh-TW" sz="2000" i="1" dirty="0" err="1" smtClean="0"/>
              <a:t>Calhoon</a:t>
            </a:r>
            <a:r>
              <a:rPr lang="en-US" altLang="zh-TW" sz="2000" i="1" dirty="0" smtClean="0"/>
              <a:t> </a:t>
            </a:r>
            <a:r>
              <a:rPr lang="en-US" altLang="zh-TW" sz="2000" dirty="0" smtClean="0"/>
              <a:t>309 F..Supp.762)</a:t>
            </a:r>
            <a:r>
              <a:rPr lang="zh-TW" altLang="en-US" sz="2000" dirty="0" smtClean="0"/>
              <a:t>，此係相對性概念。</a:t>
            </a:r>
          </a:p>
          <a:p>
            <a:endParaRPr lang="zh-TW" altLang="en-US" dirty="0"/>
          </a:p>
        </p:txBody>
      </p:sp>
      <p:sp>
        <p:nvSpPr>
          <p:cNvPr id="7" name="頁尾版面配置區 6"/>
          <p:cNvSpPr>
            <a:spLocks noGrp="1"/>
          </p:cNvSpPr>
          <p:nvPr>
            <p:ph type="ftr" sz="quarter" idx="11"/>
          </p:nvPr>
        </p:nvSpPr>
        <p:spPr/>
        <p:txBody>
          <a:bodyPr/>
          <a:lstStyle/>
          <a:p>
            <a:r>
              <a:rPr lang="en-US" altLang="zh-TW" smtClean="0"/>
              <a:t>34</a:t>
            </a:r>
            <a:endParaRPr lang="zh-TW"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圓角矩形 8"/>
          <p:cNvSpPr/>
          <p:nvPr/>
        </p:nvSpPr>
        <p:spPr>
          <a:xfrm>
            <a:off x="1835696" y="3789040"/>
            <a:ext cx="6840760" cy="19442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zh-TW" altLang="en-US"/>
          </a:p>
        </p:txBody>
      </p:sp>
      <p:sp>
        <p:nvSpPr>
          <p:cNvPr id="8" name="圓角矩形 7"/>
          <p:cNvSpPr/>
          <p:nvPr/>
        </p:nvSpPr>
        <p:spPr>
          <a:xfrm>
            <a:off x="1763688" y="2060848"/>
            <a:ext cx="6768752" cy="165618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1835696" y="1628800"/>
            <a:ext cx="6933456" cy="4248472"/>
          </a:xfrm>
        </p:spPr>
        <p:txBody>
          <a:bodyPr>
            <a:normAutofit/>
          </a:bodyPr>
          <a:lstStyle/>
          <a:p>
            <a:pPr>
              <a:lnSpc>
                <a:spcPts val="3200"/>
              </a:lnSpc>
              <a:spcBef>
                <a:spcPts val="0"/>
              </a:spcBef>
              <a:buFont typeface="Wingdings" pitchFamily="2" charset="2"/>
              <a:buNone/>
            </a:pPr>
            <a:r>
              <a:rPr lang="zh-TW" altLang="en-US" sz="2000" b="1" dirty="0" smtClean="0"/>
              <a:t>雇主提供教育訓練知識是否營業秘密</a:t>
            </a:r>
            <a:r>
              <a:rPr lang="en-US" altLang="zh-TW" sz="2000" b="1" dirty="0" smtClean="0"/>
              <a:t> </a:t>
            </a:r>
            <a:r>
              <a:rPr lang="zh-TW" altLang="en-US" sz="2000" b="1" dirty="0" smtClean="0"/>
              <a:t>？</a:t>
            </a:r>
            <a:endParaRPr lang="en-US" altLang="zh-TW" sz="2000" b="1" dirty="0" smtClean="0"/>
          </a:p>
          <a:p>
            <a:pPr>
              <a:lnSpc>
                <a:spcPts val="3200"/>
              </a:lnSpc>
              <a:spcBef>
                <a:spcPts val="0"/>
              </a:spcBef>
              <a:buNone/>
            </a:pPr>
            <a:r>
              <a:rPr lang="zh-TW" altLang="en-US" sz="2000" dirty="0" smtClean="0">
                <a:latin typeface="+mn-ea"/>
              </a:rPr>
              <a:t>　</a:t>
            </a:r>
            <a:r>
              <a:rPr lang="zh-TW" altLang="en-US" sz="2000" b="1" dirty="0" smtClean="0">
                <a:solidFill>
                  <a:srgbClr val="C00000"/>
                </a:solidFill>
                <a:latin typeface="+mn-ea"/>
              </a:rPr>
              <a:t>臺灣臺北地方法院</a:t>
            </a:r>
            <a:r>
              <a:rPr lang="en-US" altLang="zh-TW" sz="2000" b="1" dirty="0" smtClean="0">
                <a:solidFill>
                  <a:srgbClr val="C00000"/>
                </a:solidFill>
                <a:latin typeface="+mn-ea"/>
              </a:rPr>
              <a:t>94</a:t>
            </a:r>
            <a:r>
              <a:rPr lang="zh-TW" altLang="en-US" sz="2000" b="1" dirty="0" smtClean="0">
                <a:solidFill>
                  <a:srgbClr val="C00000"/>
                </a:solidFill>
                <a:latin typeface="+mn-ea"/>
              </a:rPr>
              <a:t>年度勞簡上字第</a:t>
            </a:r>
            <a:r>
              <a:rPr lang="en-US" altLang="zh-TW" sz="2000" b="1" dirty="0" smtClean="0">
                <a:solidFill>
                  <a:srgbClr val="C00000"/>
                </a:solidFill>
                <a:latin typeface="+mn-ea"/>
              </a:rPr>
              <a:t>23</a:t>
            </a:r>
            <a:r>
              <a:rPr lang="zh-TW" altLang="en-US" sz="2000" b="1" dirty="0" smtClean="0">
                <a:solidFill>
                  <a:srgbClr val="C00000"/>
                </a:solidFill>
                <a:latin typeface="+mn-ea"/>
              </a:rPr>
              <a:t>號判決：</a:t>
            </a:r>
          </a:p>
          <a:p>
            <a:pPr>
              <a:lnSpc>
                <a:spcPts val="3200"/>
              </a:lnSpc>
              <a:spcBef>
                <a:spcPts val="0"/>
              </a:spcBef>
              <a:buNone/>
            </a:pPr>
            <a:r>
              <a:rPr lang="zh-TW" altLang="en-US" sz="2000" dirty="0" smtClean="0">
                <a:latin typeface="+mn-ea"/>
              </a:rPr>
              <a:t>「受僱人習得之競爭機器之知識、技術等資訊，係來自於原雇主出資培訓、提供之</a:t>
            </a:r>
            <a:r>
              <a:rPr lang="en-US" altLang="zh-TW" sz="2000" dirty="0" smtClean="0">
                <a:latin typeface="+mn-ea"/>
              </a:rPr>
              <a:t>『</a:t>
            </a:r>
            <a:r>
              <a:rPr lang="zh-TW" altLang="en-US" sz="2000" dirty="0" smtClean="0">
                <a:latin typeface="+mn-ea"/>
              </a:rPr>
              <a:t>特殊知識</a:t>
            </a:r>
            <a:r>
              <a:rPr lang="en-US" altLang="zh-TW" sz="2000" dirty="0" smtClean="0">
                <a:latin typeface="+mn-ea"/>
              </a:rPr>
              <a:t>』</a:t>
            </a:r>
            <a:r>
              <a:rPr lang="zh-TW" altLang="en-US" sz="2000" dirty="0" smtClean="0">
                <a:latin typeface="+mn-ea"/>
              </a:rPr>
              <a:t>，並非受僱人於學校學得之</a:t>
            </a:r>
            <a:r>
              <a:rPr lang="en-US" altLang="zh-TW" sz="2000" dirty="0" smtClean="0">
                <a:latin typeface="+mn-ea"/>
              </a:rPr>
              <a:t>『</a:t>
            </a:r>
            <a:r>
              <a:rPr lang="zh-TW" altLang="en-US" sz="2000" dirty="0" smtClean="0">
                <a:latin typeface="+mn-ea"/>
              </a:rPr>
              <a:t>一般知識</a:t>
            </a:r>
            <a:r>
              <a:rPr lang="en-US" altLang="zh-TW" sz="2000" dirty="0" smtClean="0">
                <a:latin typeface="+mn-ea"/>
              </a:rPr>
              <a:t>』</a:t>
            </a:r>
            <a:r>
              <a:rPr lang="zh-TW" altLang="en-US" sz="2000" dirty="0" smtClean="0">
                <a:latin typeface="+mn-ea"/>
              </a:rPr>
              <a:t>，雇主應有值得保護正當利益。</a:t>
            </a:r>
            <a:r>
              <a:rPr lang="zh-TW" altLang="en-US" sz="2000" dirty="0" smtClean="0">
                <a:latin typeface="標楷體" pitchFamily="65" charset="-120"/>
                <a:ea typeface="標楷體" pitchFamily="65" charset="-120"/>
              </a:rPr>
              <a:t>」</a:t>
            </a:r>
          </a:p>
          <a:p>
            <a:pPr>
              <a:lnSpc>
                <a:spcPts val="3200"/>
              </a:lnSpc>
              <a:spcBef>
                <a:spcPts val="0"/>
              </a:spcBef>
              <a:buFont typeface="Wingdings" pitchFamily="2" charset="2"/>
              <a:buNone/>
            </a:pPr>
            <a:r>
              <a:rPr lang="zh-TW" altLang="en-US" sz="2000" dirty="0" smtClean="0">
                <a:latin typeface="+mn-ea"/>
              </a:rPr>
              <a:t>　</a:t>
            </a:r>
            <a:r>
              <a:rPr lang="zh-TW" altLang="en-US" sz="2000" b="1" dirty="0" smtClean="0">
                <a:solidFill>
                  <a:srgbClr val="C00000"/>
                </a:solidFill>
                <a:latin typeface="+mn-ea"/>
              </a:rPr>
              <a:t>臺灣臺北地方法院</a:t>
            </a:r>
            <a:r>
              <a:rPr lang="en-US" altLang="zh-TW" sz="2000" b="1" dirty="0" smtClean="0">
                <a:solidFill>
                  <a:srgbClr val="C00000"/>
                </a:solidFill>
                <a:latin typeface="+mn-ea"/>
              </a:rPr>
              <a:t>94</a:t>
            </a:r>
            <a:r>
              <a:rPr lang="zh-TW" altLang="en-US" sz="2000" b="1" dirty="0" smtClean="0">
                <a:solidFill>
                  <a:srgbClr val="C00000"/>
                </a:solidFill>
                <a:latin typeface="+mn-ea"/>
              </a:rPr>
              <a:t>年度勞訴字第</a:t>
            </a:r>
            <a:r>
              <a:rPr lang="en-US" altLang="zh-TW" sz="2000" b="1" dirty="0" smtClean="0">
                <a:solidFill>
                  <a:srgbClr val="C00000"/>
                </a:solidFill>
                <a:latin typeface="+mn-ea"/>
              </a:rPr>
              <a:t>88</a:t>
            </a:r>
            <a:r>
              <a:rPr lang="zh-TW" altLang="en-US" sz="2000" b="1" dirty="0" smtClean="0">
                <a:solidFill>
                  <a:srgbClr val="C00000"/>
                </a:solidFill>
                <a:latin typeface="+mn-ea"/>
              </a:rPr>
              <a:t>號判決：</a:t>
            </a:r>
          </a:p>
          <a:p>
            <a:pPr>
              <a:lnSpc>
                <a:spcPts val="3200"/>
              </a:lnSpc>
              <a:spcBef>
                <a:spcPts val="0"/>
              </a:spcBef>
              <a:buFont typeface="Wingdings" pitchFamily="2" charset="2"/>
              <a:buNone/>
            </a:pPr>
            <a:r>
              <a:rPr lang="zh-TW" altLang="en-US" sz="2000" dirty="0" smtClean="0">
                <a:latin typeface="+mn-ea"/>
              </a:rPr>
              <a:t>　「如受僱人自原雇主處所得之知識，僅是其在工作中均可獲得之知識或技能，或再利用此等知悉技能所發展之知識技巧，此為受僱人運用自己之知識、經驗與技能之累積，並非屬於雇主之營業秘密或機密資訊。」</a:t>
            </a:r>
          </a:p>
          <a:p>
            <a:endParaRPr lang="zh-TW" altLang="en-US" dirty="0"/>
          </a:p>
        </p:txBody>
      </p:sp>
      <p:sp>
        <p:nvSpPr>
          <p:cNvPr id="6" name="向右箭號 5"/>
          <p:cNvSpPr/>
          <p:nvPr/>
        </p:nvSpPr>
        <p:spPr>
          <a:xfrm>
            <a:off x="251520" y="2132856"/>
            <a:ext cx="1728192" cy="1656184"/>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TW" altLang="en-US" b="1" dirty="0" smtClean="0">
                <a:solidFill>
                  <a:schemeClr val="tx1"/>
                </a:solidFill>
              </a:rPr>
              <a:t>肯定說</a:t>
            </a:r>
            <a:endParaRPr lang="zh-TW" altLang="en-US" b="1" dirty="0">
              <a:solidFill>
                <a:schemeClr val="tx1"/>
              </a:solidFill>
            </a:endParaRPr>
          </a:p>
        </p:txBody>
      </p:sp>
      <p:sp>
        <p:nvSpPr>
          <p:cNvPr id="7" name="向右箭號 6"/>
          <p:cNvSpPr/>
          <p:nvPr/>
        </p:nvSpPr>
        <p:spPr>
          <a:xfrm>
            <a:off x="323528" y="4077072"/>
            <a:ext cx="1728192" cy="1656184"/>
          </a:xfrm>
          <a:prstGeom prst="strip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TW" altLang="en-US" b="1" dirty="0" smtClean="0">
                <a:solidFill>
                  <a:schemeClr val="tx1"/>
                </a:solidFill>
              </a:rPr>
              <a:t>否定說</a:t>
            </a:r>
            <a:endParaRPr lang="zh-TW" altLang="en-US" b="1" dirty="0">
              <a:solidFill>
                <a:schemeClr val="tx1"/>
              </a:solidFill>
            </a:endParaRPr>
          </a:p>
        </p:txBody>
      </p:sp>
      <p:sp>
        <p:nvSpPr>
          <p:cNvPr id="12" name="頁尾版面配置區 11"/>
          <p:cNvSpPr>
            <a:spLocks noGrp="1"/>
          </p:cNvSpPr>
          <p:nvPr>
            <p:ph type="ftr" sz="quarter" idx="11"/>
          </p:nvPr>
        </p:nvSpPr>
        <p:spPr/>
        <p:txBody>
          <a:bodyPr/>
          <a:lstStyle/>
          <a:p>
            <a:r>
              <a:rPr lang="en-US" altLang="zh-TW" smtClean="0"/>
              <a:t>35</a:t>
            </a:r>
            <a:endParaRPr lang="zh-TW"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1988840"/>
            <a:ext cx="8229600" cy="5832648"/>
          </a:xfrm>
        </p:spPr>
        <p:txBody>
          <a:bodyPr>
            <a:normAutofit fontScale="32500" lnSpcReduction="20000"/>
          </a:bodyPr>
          <a:lstStyle/>
          <a:p>
            <a:pPr>
              <a:buNone/>
            </a:pPr>
            <a:r>
              <a:rPr lang="zh-TW" altLang="en-US" sz="7400" b="1" dirty="0" smtClean="0"/>
              <a:t>秘密性</a:t>
            </a:r>
            <a:r>
              <a:rPr lang="zh-TW" altLang="en-US" sz="7400" dirty="0" smtClean="0"/>
              <a:t>－</a:t>
            </a:r>
            <a:endParaRPr lang="en-US" altLang="zh-TW" sz="7400" dirty="0" smtClean="0"/>
          </a:p>
          <a:p>
            <a:pPr>
              <a:lnSpc>
                <a:spcPts val="3600"/>
              </a:lnSpc>
              <a:spcBef>
                <a:spcPts val="0"/>
              </a:spcBef>
              <a:buNone/>
            </a:pPr>
            <a:r>
              <a:rPr lang="zh-TW" altLang="en-US" sz="8000" dirty="0" smtClean="0"/>
              <a:t>  </a:t>
            </a:r>
            <a:r>
              <a:rPr lang="zh-TW" altLang="en-US" sz="6200" dirty="0" smtClean="0"/>
              <a:t>營業秘密必須具備秘密性，故須非公共領域</a:t>
            </a:r>
            <a:r>
              <a:rPr lang="en-US" altLang="zh-TW" sz="6200" dirty="0" smtClean="0"/>
              <a:t>(public domain ) </a:t>
            </a:r>
            <a:r>
              <a:rPr lang="zh-TW" altLang="en-US" sz="6200" dirty="0" smtClean="0"/>
              <a:t>中之資訊，然該資訊亦有可能為營業秘密所有人從公共領域中分離出來，為所有人自行控制的內容。任何資訊於客觀上為一般涉及該類資訊人所知，即進入公共領域，不得作為營業秘密資訊。</a:t>
            </a:r>
            <a:endParaRPr lang="en-US" altLang="zh-TW" sz="6200" dirty="0" smtClean="0"/>
          </a:p>
          <a:p>
            <a:pPr>
              <a:lnSpc>
                <a:spcPts val="3600"/>
              </a:lnSpc>
              <a:spcBef>
                <a:spcPts val="0"/>
              </a:spcBef>
              <a:buNone/>
            </a:pPr>
            <a:r>
              <a:rPr lang="zh-TW" altLang="en-US" sz="6200" dirty="0" smtClean="0"/>
              <a:t>  所謂「非一般涉及該類資訊之人所知」，係自反面定義，為營業秘密認定的客觀要件，凡一般涉及該類資訊之人所「普遍共知」</a:t>
            </a:r>
            <a:r>
              <a:rPr lang="en-US" altLang="zh-TW" sz="6200" dirty="0" smtClean="0"/>
              <a:t>(generally known)</a:t>
            </a:r>
            <a:r>
              <a:rPr lang="zh-TW" altLang="en-US" sz="6200" dirty="0" smtClean="0"/>
              <a:t>或「輕易得知」</a:t>
            </a:r>
            <a:r>
              <a:rPr lang="en-US" altLang="zh-TW" sz="6200" dirty="0" smtClean="0"/>
              <a:t>(readily accessible)</a:t>
            </a:r>
            <a:r>
              <a:rPr lang="zh-TW" altLang="en-US" sz="6200" dirty="0" smtClean="0"/>
              <a:t>，自不屬本要件範圍。</a:t>
            </a:r>
            <a:endParaRPr lang="en-US" altLang="zh-TW" sz="6200" dirty="0" smtClean="0"/>
          </a:p>
          <a:p>
            <a:pPr>
              <a:buNone/>
            </a:pPr>
            <a:r>
              <a:rPr lang="zh-TW" altLang="en-US" sz="9600" dirty="0" smtClean="0"/>
              <a:t>　　</a:t>
            </a:r>
            <a:endParaRPr lang="en-US" altLang="zh-TW" sz="9600" dirty="0" smtClean="0"/>
          </a:p>
          <a:p>
            <a:pPr>
              <a:buNone/>
            </a:pPr>
            <a:r>
              <a:rPr lang="zh-TW" altLang="en-US" sz="9600" dirty="0" smtClean="0"/>
              <a:t>　 </a:t>
            </a:r>
            <a:endParaRPr lang="en-US" altLang="zh-TW" sz="9600" dirty="0" smtClean="0"/>
          </a:p>
          <a:p>
            <a:pPr>
              <a:buNone/>
            </a:pPr>
            <a:r>
              <a:rPr lang="zh-TW" altLang="en-US" dirty="0" smtClean="0"/>
              <a:t> </a:t>
            </a:r>
          </a:p>
          <a:p>
            <a:pPr>
              <a:buNone/>
            </a:pPr>
            <a:endParaRPr lang="zh-TW" altLang="en-US" dirty="0"/>
          </a:p>
        </p:txBody>
      </p:sp>
      <p:pic>
        <p:nvPicPr>
          <p:cNvPr id="4" name="Picture 2" descr="D:\ghost\我的文件\My Pictures\下載 (2).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868144" y="332656"/>
            <a:ext cx="2376264" cy="1741384"/>
          </a:xfrm>
          <a:prstGeom prst="rect">
            <a:avLst/>
          </a:prstGeom>
          <a:noFill/>
        </p:spPr>
      </p:pic>
      <p:sp>
        <p:nvSpPr>
          <p:cNvPr id="7" name="頁尾版面配置區 6"/>
          <p:cNvSpPr>
            <a:spLocks noGrp="1"/>
          </p:cNvSpPr>
          <p:nvPr>
            <p:ph type="ftr" sz="quarter" idx="11"/>
          </p:nvPr>
        </p:nvSpPr>
        <p:spPr/>
        <p:txBody>
          <a:bodyPr/>
          <a:lstStyle/>
          <a:p>
            <a:r>
              <a:rPr lang="en-US" altLang="zh-TW" smtClean="0"/>
              <a:t>36</a:t>
            </a:r>
            <a:endParaRPr lang="zh-TW"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1025352"/>
            <a:ext cx="8229600" cy="5832648"/>
          </a:xfrm>
        </p:spPr>
        <p:txBody>
          <a:bodyPr>
            <a:normAutofit fontScale="70000" lnSpcReduction="20000"/>
          </a:bodyPr>
          <a:lstStyle/>
          <a:p>
            <a:pPr>
              <a:lnSpc>
                <a:spcPts val="3200"/>
              </a:lnSpc>
              <a:spcBef>
                <a:spcPts val="0"/>
              </a:spcBef>
              <a:buNone/>
            </a:pPr>
            <a:r>
              <a:rPr lang="zh-TW" altLang="en-US" sz="3400" b="1" dirty="0" smtClean="0"/>
              <a:t>非一般涉及該類資訊之人所知，採業界標準？或普遍標準？</a:t>
            </a:r>
            <a:endParaRPr lang="en-US" altLang="zh-TW" sz="3400" b="1" dirty="0" smtClean="0"/>
          </a:p>
          <a:p>
            <a:pPr>
              <a:lnSpc>
                <a:spcPts val="3200"/>
              </a:lnSpc>
              <a:spcBef>
                <a:spcPts val="0"/>
              </a:spcBef>
              <a:buNone/>
            </a:pPr>
            <a:r>
              <a:rPr lang="zh-TW" altLang="en-US" sz="3400" dirty="0" smtClean="0"/>
              <a:t>按資訊類型區分：</a:t>
            </a:r>
            <a:endParaRPr lang="en-US" altLang="zh-TW" sz="3400" dirty="0" smtClean="0"/>
          </a:p>
          <a:p>
            <a:pPr>
              <a:lnSpc>
                <a:spcPts val="3200"/>
              </a:lnSpc>
              <a:spcBef>
                <a:spcPts val="0"/>
              </a:spcBef>
              <a:buNone/>
            </a:pPr>
            <a:r>
              <a:rPr lang="zh-TW" altLang="en-US" sz="3100" b="1" dirty="0" smtClean="0">
                <a:solidFill>
                  <a:srgbClr val="FF0000"/>
                </a:solidFill>
              </a:rPr>
              <a:t>臺灣高等法院</a:t>
            </a:r>
            <a:r>
              <a:rPr lang="en-US" altLang="zh-TW" sz="3100" b="1" dirty="0" smtClean="0">
                <a:solidFill>
                  <a:srgbClr val="FF0000"/>
                </a:solidFill>
              </a:rPr>
              <a:t>102</a:t>
            </a:r>
            <a:r>
              <a:rPr lang="zh-TW" altLang="en-US" sz="3100" b="1" dirty="0" smtClean="0">
                <a:solidFill>
                  <a:srgbClr val="FF0000"/>
                </a:solidFill>
              </a:rPr>
              <a:t>年度重勞上字第</a:t>
            </a:r>
            <a:r>
              <a:rPr lang="en-US" altLang="zh-TW" sz="3100" b="1" dirty="0" smtClean="0">
                <a:solidFill>
                  <a:srgbClr val="FF0000"/>
                </a:solidFill>
              </a:rPr>
              <a:t>52</a:t>
            </a:r>
            <a:r>
              <a:rPr lang="zh-TW" altLang="en-US" sz="3100" b="1" dirty="0" smtClean="0">
                <a:solidFill>
                  <a:srgbClr val="FF0000"/>
                </a:solidFill>
              </a:rPr>
              <a:t>號判決</a:t>
            </a:r>
            <a:endParaRPr lang="en-US" altLang="zh-TW" sz="3100" b="1" dirty="0" smtClean="0">
              <a:solidFill>
                <a:srgbClr val="FF0000"/>
              </a:solidFill>
            </a:endParaRPr>
          </a:p>
          <a:p>
            <a:pPr>
              <a:lnSpc>
                <a:spcPts val="3200"/>
              </a:lnSpc>
              <a:spcBef>
                <a:spcPts val="0"/>
              </a:spcBef>
              <a:buNone/>
            </a:pPr>
            <a:r>
              <a:rPr lang="zh-TW" altLang="en-US" sz="2800" dirty="0" smtClean="0"/>
              <a:t>「企業內部之營業秘密，依所涉資訊類型不同 ，可概分為用於經營、銷</a:t>
            </a:r>
            <a:endParaRPr lang="en-US" altLang="zh-TW" sz="2800" dirty="0" smtClean="0"/>
          </a:p>
          <a:p>
            <a:pPr>
              <a:lnSpc>
                <a:spcPts val="3200"/>
              </a:lnSpc>
              <a:spcBef>
                <a:spcPts val="0"/>
              </a:spcBef>
              <a:buNone/>
            </a:pPr>
            <a:r>
              <a:rPr lang="zh-TW" altLang="en-US" sz="2800" dirty="0" smtClean="0"/>
              <a:t>    售方面之</a:t>
            </a:r>
            <a:r>
              <a:rPr lang="en-US" altLang="zh-TW" sz="2800" dirty="0" smtClean="0"/>
              <a:t>『</a:t>
            </a:r>
            <a:r>
              <a:rPr lang="zh-TW" altLang="en-US" sz="2800" dirty="0" smtClean="0"/>
              <a:t>商業性營業秘密</a:t>
            </a:r>
            <a:r>
              <a:rPr lang="en-US" altLang="zh-TW" sz="2800" dirty="0" smtClean="0"/>
              <a:t>』</a:t>
            </a:r>
            <a:r>
              <a:rPr lang="zh-TW" altLang="en-US" sz="2800" dirty="0" smtClean="0"/>
              <a:t>（包括客戶名單、 商品售價、交易底價、</a:t>
            </a:r>
            <a:endParaRPr lang="en-US" altLang="zh-TW" sz="2800" dirty="0" smtClean="0"/>
          </a:p>
          <a:p>
            <a:pPr>
              <a:lnSpc>
                <a:spcPts val="3200"/>
              </a:lnSpc>
              <a:spcBef>
                <a:spcPts val="0"/>
              </a:spcBef>
              <a:buNone/>
            </a:pPr>
            <a:r>
              <a:rPr lang="zh-TW" altLang="en-US" sz="2800" dirty="0" smtClean="0"/>
              <a:t>    成本分析）及與生產製造有關之</a:t>
            </a:r>
            <a:r>
              <a:rPr lang="en-US" altLang="zh-TW" sz="2800" dirty="0" smtClean="0"/>
              <a:t>『</a:t>
            </a:r>
            <a:r>
              <a:rPr lang="zh-TW" altLang="en-US" sz="2800" dirty="0" smtClean="0"/>
              <a:t>技術性營業秘密</a:t>
            </a:r>
            <a:r>
              <a:rPr lang="en-US" altLang="zh-TW" sz="2800" dirty="0" smtClean="0"/>
              <a:t>』</a:t>
            </a:r>
            <a:r>
              <a:rPr lang="zh-TW" altLang="en-US" sz="2800" dirty="0" smtClean="0"/>
              <a:t>（如方法、技術、</a:t>
            </a:r>
            <a:endParaRPr lang="en-US" altLang="zh-TW" sz="2800" dirty="0" smtClean="0"/>
          </a:p>
          <a:p>
            <a:pPr>
              <a:lnSpc>
                <a:spcPts val="3200"/>
              </a:lnSpc>
              <a:spcBef>
                <a:spcPts val="0"/>
              </a:spcBef>
              <a:buNone/>
            </a:pPr>
            <a:r>
              <a:rPr lang="zh-TW" altLang="en-US" sz="2800" dirty="0" smtClean="0"/>
              <a:t>     製程、配方等），二者性質因有差異，故在判斷某資 訊是否符合秘密</a:t>
            </a:r>
            <a:endParaRPr lang="en-US" altLang="zh-TW" sz="2800" dirty="0" smtClean="0"/>
          </a:p>
          <a:p>
            <a:pPr>
              <a:lnSpc>
                <a:spcPts val="3200"/>
              </a:lnSpc>
              <a:spcBef>
                <a:spcPts val="0"/>
              </a:spcBef>
              <a:buNone/>
            </a:pPr>
            <a:r>
              <a:rPr lang="zh-TW" altLang="en-US" sz="2800" dirty="0" smtClean="0"/>
              <a:t>     性，自應有不同之條件要求，方能契合維護員工與雇主間 、事業體彼</a:t>
            </a:r>
            <a:endParaRPr lang="en-US" altLang="zh-TW" sz="2800" dirty="0" smtClean="0"/>
          </a:p>
          <a:p>
            <a:pPr>
              <a:lnSpc>
                <a:spcPts val="3200"/>
              </a:lnSpc>
              <a:spcBef>
                <a:spcPts val="0"/>
              </a:spcBef>
              <a:buNone/>
            </a:pPr>
            <a:r>
              <a:rPr lang="zh-TW" altLang="en-US" sz="2800" dirty="0" smtClean="0"/>
              <a:t>     此間之倫理與競爭秩序之立法目的。質言之，</a:t>
            </a:r>
            <a:r>
              <a:rPr lang="zh-TW" altLang="en-US" sz="2800" b="1" dirty="0" smtClean="0">
                <a:solidFill>
                  <a:srgbClr val="0070C0"/>
                </a:solidFill>
              </a:rPr>
              <a:t>商業性資訊之秘 密性，</a:t>
            </a:r>
            <a:endParaRPr lang="en-US" altLang="zh-TW" sz="2800" b="1" dirty="0" smtClean="0">
              <a:solidFill>
                <a:srgbClr val="0070C0"/>
              </a:solidFill>
            </a:endParaRPr>
          </a:p>
          <a:p>
            <a:pPr>
              <a:lnSpc>
                <a:spcPts val="3200"/>
              </a:lnSpc>
              <a:spcBef>
                <a:spcPts val="0"/>
              </a:spcBef>
              <a:buNone/>
            </a:pPr>
            <a:r>
              <a:rPr lang="zh-TW" altLang="en-US" sz="2800" b="1" dirty="0" smtClean="0">
                <a:solidFill>
                  <a:srgbClr val="0070C0"/>
                </a:solidFill>
              </a:rPr>
              <a:t>     在程度上並不以其他同業或一般涉及該類資訊者皆無從取得或完全 不</a:t>
            </a:r>
            <a:endParaRPr lang="en-US" altLang="zh-TW" sz="2800" b="1" dirty="0" smtClean="0">
              <a:solidFill>
                <a:srgbClr val="0070C0"/>
              </a:solidFill>
            </a:endParaRPr>
          </a:p>
          <a:p>
            <a:pPr>
              <a:lnSpc>
                <a:spcPts val="3200"/>
              </a:lnSpc>
              <a:spcBef>
                <a:spcPts val="0"/>
              </a:spcBef>
              <a:buNone/>
            </a:pPr>
            <a:r>
              <a:rPr lang="zh-TW" altLang="en-US" sz="2800" b="1" dirty="0" smtClean="0">
                <a:solidFill>
                  <a:srgbClr val="0070C0"/>
                </a:solidFill>
              </a:rPr>
              <a:t>     知為必要</a:t>
            </a:r>
            <a:r>
              <a:rPr lang="zh-TW" altLang="en-US" sz="2800" dirty="0" smtClean="0"/>
              <a:t>，若該等資訊係投注相當人力、財力、時間，且經篩選、分</a:t>
            </a:r>
            <a:endParaRPr lang="en-US" altLang="zh-TW" sz="2800" dirty="0" smtClean="0"/>
          </a:p>
          <a:p>
            <a:pPr>
              <a:lnSpc>
                <a:spcPts val="3200"/>
              </a:lnSpc>
              <a:spcBef>
                <a:spcPts val="0"/>
              </a:spcBef>
              <a:buNone/>
            </a:pPr>
            <a:r>
              <a:rPr lang="zh-TW" altLang="en-US" sz="2800" dirty="0" smtClean="0"/>
              <a:t>     析、整理，可使企業取得經營上之競爭優勢，即非不得認為業已具備</a:t>
            </a:r>
            <a:endParaRPr lang="en-US" altLang="zh-TW" sz="2800" dirty="0" smtClean="0"/>
          </a:p>
          <a:p>
            <a:pPr>
              <a:lnSpc>
                <a:spcPts val="3200"/>
              </a:lnSpc>
              <a:spcBef>
                <a:spcPts val="0"/>
              </a:spcBef>
              <a:buNone/>
            </a:pPr>
            <a:r>
              <a:rPr lang="zh-TW" altLang="en-US" sz="2800" dirty="0" smtClean="0"/>
              <a:t>     秘密性 之要件。」</a:t>
            </a:r>
            <a:endParaRPr lang="en-US" altLang="zh-TW" sz="2800" dirty="0" smtClean="0"/>
          </a:p>
          <a:p>
            <a:endParaRPr lang="zh-TW" altLang="en-US" sz="2400" dirty="0" smtClean="0"/>
          </a:p>
          <a:p>
            <a:pPr>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37</a:t>
            </a:r>
            <a:endParaRPr lang="zh-TW"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467544" y="1988840"/>
            <a:ext cx="8229600" cy="5616624"/>
          </a:xfrm>
        </p:spPr>
        <p:txBody>
          <a:bodyPr>
            <a:normAutofit/>
          </a:bodyPr>
          <a:lstStyle/>
          <a:p>
            <a:pPr>
              <a:buNone/>
            </a:pPr>
            <a:r>
              <a:rPr lang="zh-TW" altLang="en-US" sz="2000" b="1" dirty="0" smtClean="0">
                <a:solidFill>
                  <a:srgbClr val="FF0000"/>
                </a:solidFill>
              </a:rPr>
              <a:t>智慧財產法院</a:t>
            </a:r>
            <a:r>
              <a:rPr lang="en-US" altLang="zh-TW" sz="2000" b="1" dirty="0" smtClean="0">
                <a:solidFill>
                  <a:srgbClr val="FF0000"/>
                </a:solidFill>
              </a:rPr>
              <a:t>102</a:t>
            </a:r>
            <a:r>
              <a:rPr lang="zh-TW" altLang="en-US" sz="2000" b="1" dirty="0" smtClean="0">
                <a:solidFill>
                  <a:srgbClr val="FF0000"/>
                </a:solidFill>
              </a:rPr>
              <a:t>年度民營訴字第</a:t>
            </a:r>
            <a:r>
              <a:rPr lang="en-US" altLang="zh-TW" sz="2000" b="1" dirty="0" smtClean="0">
                <a:solidFill>
                  <a:srgbClr val="FF0000"/>
                </a:solidFill>
              </a:rPr>
              <a:t>5</a:t>
            </a:r>
            <a:r>
              <a:rPr lang="zh-TW" altLang="en-US" sz="2000" b="1" dirty="0" smtClean="0">
                <a:solidFill>
                  <a:srgbClr val="FF0000"/>
                </a:solidFill>
              </a:rPr>
              <a:t>號判決：</a:t>
            </a:r>
            <a:endParaRPr lang="en-US" altLang="zh-TW" sz="2000" b="1" dirty="0" smtClean="0">
              <a:solidFill>
                <a:srgbClr val="FF0000"/>
              </a:solidFill>
            </a:endParaRPr>
          </a:p>
          <a:p>
            <a:pPr>
              <a:lnSpc>
                <a:spcPts val="3900"/>
              </a:lnSpc>
              <a:spcBef>
                <a:spcPts val="0"/>
              </a:spcBef>
              <a:buNone/>
            </a:pPr>
            <a:r>
              <a:rPr lang="zh-TW" altLang="en-US" sz="2000" dirty="0" smtClean="0"/>
              <a:t>「球塞成品既屬客製化產品，因此，在下單廠商提出球塞尺寸之需求時，</a:t>
            </a:r>
            <a:r>
              <a:rPr lang="zh-TW" altLang="en-US" sz="2000" b="1" dirty="0" smtClean="0">
                <a:solidFill>
                  <a:srgbClr val="0070C0"/>
                </a:solidFill>
              </a:rPr>
              <a:t>具球塞生產經驗的製造廠商即有能力知悉應從何種標準口徑的管材選擇作為擴束管基材，其間更涉及擴束管工序執行的容易性及操作經驗</a:t>
            </a:r>
            <a:r>
              <a:rPr lang="zh-TW" altLang="en-US" sz="2000" dirty="0" smtClean="0">
                <a:solidFill>
                  <a:schemeClr val="tx2"/>
                </a:solidFill>
              </a:rPr>
              <a:t>，</a:t>
            </a:r>
            <a:r>
              <a:rPr lang="zh-TW" altLang="en-US" sz="2000" dirty="0" smtClean="0"/>
              <a:t>僅單從被告選擇執行擴束管工序的標準管材口徑（參數）與原告選擇相同即認被告侵害原告的營業秘密，即非可取</a:t>
            </a:r>
            <a:r>
              <a:rPr lang="zh-TW" altLang="en-US" sz="2400" dirty="0" smtClean="0"/>
              <a:t>。 」 </a:t>
            </a:r>
          </a:p>
          <a:p>
            <a:endParaRPr lang="zh-TW" altLang="en-US" dirty="0"/>
          </a:p>
        </p:txBody>
      </p:sp>
      <p:sp>
        <p:nvSpPr>
          <p:cNvPr id="6" name="頁尾版面配置區 5"/>
          <p:cNvSpPr>
            <a:spLocks noGrp="1"/>
          </p:cNvSpPr>
          <p:nvPr>
            <p:ph type="ftr" sz="quarter" idx="11"/>
          </p:nvPr>
        </p:nvSpPr>
        <p:spPr/>
        <p:txBody>
          <a:bodyPr/>
          <a:lstStyle/>
          <a:p>
            <a:r>
              <a:rPr lang="en-US" altLang="zh-TW" smtClean="0"/>
              <a:t>38</a:t>
            </a:r>
            <a:endParaRPr lang="zh-TW"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827584" y="1700808"/>
            <a:ext cx="7272808" cy="4641379"/>
          </a:xfrm>
        </p:spPr>
        <p:txBody>
          <a:bodyPr>
            <a:normAutofit fontScale="25000" lnSpcReduction="20000"/>
          </a:bodyPr>
          <a:lstStyle/>
          <a:p>
            <a:pPr>
              <a:lnSpc>
                <a:spcPts val="3600"/>
              </a:lnSpc>
              <a:spcBef>
                <a:spcPts val="0"/>
              </a:spcBef>
              <a:buNone/>
            </a:pPr>
            <a:r>
              <a:rPr lang="zh-TW" altLang="en-US" sz="8000" dirty="0" smtClean="0">
                <a:latin typeface="微軟正黑體" pitchFamily="34" charset="-120"/>
                <a:ea typeface="微軟正黑體" pitchFamily="34" charset="-120"/>
              </a:rPr>
              <a:t>為提供檢察官偵查方向參考，法務部於</a:t>
            </a:r>
            <a:r>
              <a:rPr lang="en-US" altLang="zh-TW" sz="8000" dirty="0" smtClean="0">
                <a:latin typeface="微軟正黑體" pitchFamily="34" charset="-120"/>
                <a:ea typeface="微軟正黑體" pitchFamily="34" charset="-120"/>
              </a:rPr>
              <a:t>105</a:t>
            </a:r>
            <a:r>
              <a:rPr lang="zh-TW" altLang="en-US" sz="8000" dirty="0" smtClean="0">
                <a:latin typeface="微軟正黑體" pitchFamily="34" charset="-120"/>
                <a:ea typeface="微軟正黑體" pitchFamily="34" charset="-120"/>
              </a:rPr>
              <a:t>年</a:t>
            </a:r>
            <a:r>
              <a:rPr lang="en-US" altLang="zh-TW" sz="8000" dirty="0" smtClean="0">
                <a:latin typeface="微軟正黑體" pitchFamily="34" charset="-120"/>
                <a:ea typeface="微軟正黑體" pitchFamily="34" charset="-120"/>
              </a:rPr>
              <a:t>4</a:t>
            </a:r>
            <a:r>
              <a:rPr lang="zh-TW" altLang="en-US" sz="8000" dirty="0" smtClean="0">
                <a:latin typeface="微軟正黑體" pitchFamily="34" charset="-120"/>
                <a:ea typeface="微軟正黑體" pitchFamily="34" charset="-120"/>
              </a:rPr>
              <a:t>月</a:t>
            </a:r>
            <a:r>
              <a:rPr lang="en-US" altLang="zh-TW" sz="8000" dirty="0" smtClean="0">
                <a:latin typeface="微軟正黑體" pitchFamily="34" charset="-120"/>
                <a:ea typeface="微軟正黑體" pitchFamily="34" charset="-120"/>
              </a:rPr>
              <a:t>19</a:t>
            </a:r>
            <a:r>
              <a:rPr lang="zh-TW" altLang="en-US" sz="8000" dirty="0" smtClean="0">
                <a:latin typeface="微軟正黑體" pitchFamily="34" charset="-120"/>
                <a:ea typeface="微軟正黑體" pitchFamily="34" charset="-120"/>
              </a:rPr>
              <a:t>日發布</a:t>
            </a:r>
            <a:endParaRPr lang="en-US" altLang="zh-TW" sz="8000" dirty="0" smtClean="0">
              <a:latin typeface="微軟正黑體" pitchFamily="34" charset="-120"/>
              <a:ea typeface="微軟正黑體" pitchFamily="34" charset="-120"/>
            </a:endParaRPr>
          </a:p>
          <a:p>
            <a:pPr>
              <a:lnSpc>
                <a:spcPts val="3600"/>
              </a:lnSpc>
              <a:spcBef>
                <a:spcPts val="0"/>
              </a:spcBef>
              <a:buNone/>
            </a:pPr>
            <a:r>
              <a:rPr lang="zh-TW" altLang="en-US" sz="8000" dirty="0" smtClean="0">
                <a:latin typeface="微軟正黑體" pitchFamily="34" charset="-120"/>
                <a:ea typeface="微軟正黑體" pitchFamily="34" charset="-120"/>
              </a:rPr>
              <a:t>「檢察機關辦理重大違反營業秘密法案件注意事項」，其中</a:t>
            </a:r>
            <a:endParaRPr lang="en-US" altLang="zh-TW" sz="8000" dirty="0" smtClean="0">
              <a:latin typeface="微軟正黑體" pitchFamily="34" charset="-120"/>
              <a:ea typeface="微軟正黑體" pitchFamily="34" charset="-120"/>
            </a:endParaRPr>
          </a:p>
          <a:p>
            <a:pPr>
              <a:lnSpc>
                <a:spcPts val="3600"/>
              </a:lnSpc>
              <a:spcBef>
                <a:spcPts val="0"/>
              </a:spcBef>
              <a:buNone/>
            </a:pPr>
            <a:r>
              <a:rPr lang="zh-TW" altLang="en-US" sz="8000" dirty="0" smtClean="0">
                <a:latin typeface="微軟正黑體" pitchFamily="34" charset="-120"/>
                <a:ea typeface="微軟正黑體" pitchFamily="34" charset="-120"/>
              </a:rPr>
              <a:t>就營業秘密特性部分列表，請告訴人等於告訴時提出說明並</a:t>
            </a:r>
            <a:endParaRPr lang="en-US" altLang="zh-TW" sz="8000" dirty="0" smtClean="0">
              <a:latin typeface="微軟正黑體" pitchFamily="34" charset="-120"/>
              <a:ea typeface="微軟正黑體" pitchFamily="34" charset="-120"/>
            </a:endParaRPr>
          </a:p>
          <a:p>
            <a:pPr>
              <a:lnSpc>
                <a:spcPts val="3600"/>
              </a:lnSpc>
              <a:spcBef>
                <a:spcPts val="0"/>
              </a:spcBef>
              <a:buNone/>
            </a:pPr>
            <a:r>
              <a:rPr lang="zh-TW" altLang="en-US" sz="8000" dirty="0" smtClean="0">
                <a:latin typeface="微軟正黑體" pitchFamily="34" charset="-120"/>
                <a:ea typeface="微軟正黑體" pitchFamily="34" charset="-120"/>
              </a:rPr>
              <a:t>釋明其內容，作為判斷秘密性之參考：</a:t>
            </a:r>
            <a:endParaRPr lang="en-US" altLang="zh-TW" sz="8000" dirty="0" smtClean="0">
              <a:latin typeface="微軟正黑體" pitchFamily="34" charset="-120"/>
              <a:ea typeface="微軟正黑體" pitchFamily="34" charset="-120"/>
            </a:endParaRPr>
          </a:p>
          <a:p>
            <a:pPr>
              <a:lnSpc>
                <a:spcPts val="3600"/>
              </a:lnSpc>
              <a:spcBef>
                <a:spcPts val="0"/>
              </a:spcBef>
              <a:buNone/>
            </a:pPr>
            <a:r>
              <a:rPr lang="en-US" altLang="zh-TW" sz="8000" dirty="0" smtClean="0">
                <a:solidFill>
                  <a:srgbClr val="0070C0"/>
                </a:solidFill>
                <a:latin typeface="微軟正黑體" pitchFamily="34" charset="-120"/>
                <a:ea typeface="微軟正黑體" pitchFamily="34" charset="-120"/>
              </a:rPr>
              <a:t>1.</a:t>
            </a:r>
            <a:r>
              <a:rPr lang="zh-TW" altLang="en-US" sz="8000" dirty="0" smtClean="0">
                <a:solidFill>
                  <a:srgbClr val="0070C0"/>
                </a:solidFill>
                <a:latin typeface="微軟正黑體" pitchFamily="34" charset="-120"/>
                <a:ea typeface="微軟正黑體" pitchFamily="34" charset="-120"/>
              </a:rPr>
              <a:t> </a:t>
            </a:r>
            <a:r>
              <a:rPr lang="zh-TW" altLang="zh-TW" sz="8000" dirty="0" smtClean="0">
                <a:solidFill>
                  <a:srgbClr val="0070C0"/>
                </a:solidFill>
                <a:latin typeface="微軟正黑體" pitchFamily="34" charset="-120"/>
                <a:ea typeface="微軟正黑體" pitchFamily="34" charset="-120"/>
              </a:rPr>
              <a:t>營業秘密為大眾或一般涉及該類資訊之人所知悉，或得經由適當方式識別者</a:t>
            </a:r>
            <a:r>
              <a:rPr lang="zh-TW" altLang="en-US" sz="8000" dirty="0" smtClean="0">
                <a:solidFill>
                  <a:srgbClr val="0070C0"/>
                </a:solidFill>
                <a:latin typeface="微軟正黑體" pitchFamily="34" charset="-120"/>
                <a:ea typeface="微軟正黑體" pitchFamily="34" charset="-120"/>
              </a:rPr>
              <a:t>？</a:t>
            </a:r>
            <a:endParaRPr lang="en-US" altLang="zh-TW" sz="8000" dirty="0" smtClean="0">
              <a:solidFill>
                <a:srgbClr val="0070C0"/>
              </a:solidFill>
              <a:latin typeface="微軟正黑體" pitchFamily="34" charset="-120"/>
              <a:ea typeface="微軟正黑體" pitchFamily="34" charset="-120"/>
            </a:endParaRPr>
          </a:p>
          <a:p>
            <a:pPr>
              <a:lnSpc>
                <a:spcPts val="3600"/>
              </a:lnSpc>
              <a:spcBef>
                <a:spcPts val="0"/>
              </a:spcBef>
              <a:buNone/>
            </a:pPr>
            <a:r>
              <a:rPr lang="en-US" altLang="zh-TW" sz="8000" dirty="0" smtClean="0">
                <a:solidFill>
                  <a:srgbClr val="0070C0"/>
                </a:solidFill>
                <a:latin typeface="微軟正黑體" pitchFamily="34" charset="-120"/>
                <a:ea typeface="微軟正黑體" pitchFamily="34" charset="-120"/>
              </a:rPr>
              <a:t>2.</a:t>
            </a:r>
            <a:r>
              <a:rPr lang="zh-TW" altLang="zh-TW" sz="8000" dirty="0" smtClean="0">
                <a:solidFill>
                  <a:srgbClr val="0070C0"/>
                </a:solidFill>
                <a:latin typeface="微軟正黑體" pitchFamily="34" charset="-120"/>
                <a:ea typeface="微軟正黑體" pitchFamily="34" charset="-120"/>
              </a:rPr>
              <a:t>相關文獻、研討會或專利文件，已揭露該營業秘密</a:t>
            </a:r>
            <a:r>
              <a:rPr lang="zh-TW" altLang="en-US" sz="8000" dirty="0" smtClean="0">
                <a:solidFill>
                  <a:srgbClr val="0070C0"/>
                </a:solidFill>
                <a:latin typeface="微軟正黑體" pitchFamily="34" charset="-120"/>
                <a:ea typeface="微軟正黑體" pitchFamily="34" charset="-120"/>
              </a:rPr>
              <a:t>？</a:t>
            </a:r>
            <a:endParaRPr lang="en-US" altLang="zh-TW" sz="8000" dirty="0" smtClean="0">
              <a:solidFill>
                <a:srgbClr val="0070C0"/>
              </a:solidFill>
              <a:latin typeface="微軟正黑體" pitchFamily="34" charset="-120"/>
              <a:ea typeface="微軟正黑體" pitchFamily="34" charset="-120"/>
            </a:endParaRPr>
          </a:p>
          <a:p>
            <a:pPr>
              <a:lnSpc>
                <a:spcPts val="3600"/>
              </a:lnSpc>
              <a:spcBef>
                <a:spcPts val="0"/>
              </a:spcBef>
              <a:buNone/>
            </a:pPr>
            <a:r>
              <a:rPr lang="en-US" altLang="zh-TW" sz="8000" dirty="0" smtClean="0">
                <a:solidFill>
                  <a:srgbClr val="0070C0"/>
                </a:solidFill>
                <a:latin typeface="微軟正黑體" pitchFamily="34" charset="-120"/>
                <a:ea typeface="微軟正黑體" pitchFamily="34" charset="-120"/>
              </a:rPr>
              <a:t>3.</a:t>
            </a:r>
            <a:r>
              <a:rPr lang="zh-TW" altLang="zh-TW" sz="8000" dirty="0" smtClean="0">
                <a:solidFill>
                  <a:srgbClr val="0070C0"/>
                </a:solidFill>
                <a:latin typeface="微軟正黑體" pitchFamily="34" charset="-120"/>
                <a:ea typeface="微軟正黑體" pitchFamily="34" charset="-120"/>
              </a:rPr>
              <a:t>該營業秘密為告訴人員工在任職期間所獲得之一般性知識、</a:t>
            </a:r>
            <a:endParaRPr lang="en-US" altLang="zh-TW" sz="8000" dirty="0" smtClean="0">
              <a:solidFill>
                <a:srgbClr val="0070C0"/>
              </a:solidFill>
              <a:latin typeface="微軟正黑體" pitchFamily="34" charset="-120"/>
              <a:ea typeface="微軟正黑體" pitchFamily="34" charset="-120"/>
            </a:endParaRPr>
          </a:p>
          <a:p>
            <a:pPr>
              <a:lnSpc>
                <a:spcPts val="3600"/>
              </a:lnSpc>
              <a:spcBef>
                <a:spcPts val="0"/>
              </a:spcBef>
              <a:buNone/>
            </a:pPr>
            <a:r>
              <a:rPr lang="zh-TW" altLang="en-US" sz="8000" dirty="0" smtClean="0">
                <a:solidFill>
                  <a:srgbClr val="0070C0"/>
                </a:solidFill>
                <a:latin typeface="微軟正黑體" pitchFamily="34" charset="-120"/>
                <a:ea typeface="微軟正黑體" pitchFamily="34" charset="-120"/>
              </a:rPr>
              <a:t>　</a:t>
            </a:r>
            <a:r>
              <a:rPr lang="zh-TW" altLang="zh-TW" sz="8000" dirty="0" smtClean="0">
                <a:solidFill>
                  <a:srgbClr val="0070C0"/>
                </a:solidFill>
                <a:latin typeface="微軟正黑體" pitchFamily="34" charset="-120"/>
                <a:ea typeface="微軟正黑體" pitchFamily="34" charset="-120"/>
              </a:rPr>
              <a:t>技能及資訊</a:t>
            </a:r>
            <a:r>
              <a:rPr lang="zh-TW" altLang="en-US" sz="8000" dirty="0" smtClean="0">
                <a:solidFill>
                  <a:srgbClr val="0070C0"/>
                </a:solidFill>
                <a:latin typeface="微軟正黑體" pitchFamily="34" charset="-120"/>
                <a:ea typeface="微軟正黑體" pitchFamily="34" charset="-120"/>
              </a:rPr>
              <a:t>？</a:t>
            </a:r>
            <a:endParaRPr lang="en-US" altLang="zh-TW" sz="8000" dirty="0" smtClean="0">
              <a:solidFill>
                <a:srgbClr val="0070C0"/>
              </a:solidFill>
              <a:latin typeface="微軟正黑體" pitchFamily="34" charset="-120"/>
              <a:ea typeface="微軟正黑體" pitchFamily="34" charset="-120"/>
            </a:endParaRPr>
          </a:p>
          <a:p>
            <a:pPr>
              <a:lnSpc>
                <a:spcPts val="3600"/>
              </a:lnSpc>
              <a:spcBef>
                <a:spcPts val="0"/>
              </a:spcBef>
              <a:buNone/>
            </a:pPr>
            <a:r>
              <a:rPr lang="en-US" altLang="zh-TW" sz="8000" dirty="0" smtClean="0">
                <a:solidFill>
                  <a:srgbClr val="0070C0"/>
                </a:solidFill>
                <a:latin typeface="微軟正黑體" pitchFamily="34" charset="-120"/>
                <a:ea typeface="微軟正黑體" pitchFamily="34" charset="-120"/>
              </a:rPr>
              <a:t>4.</a:t>
            </a:r>
            <a:r>
              <a:rPr lang="zh-TW" altLang="zh-TW" sz="8000" dirty="0" smtClean="0">
                <a:solidFill>
                  <a:srgbClr val="0070C0"/>
                </a:solidFill>
                <a:latin typeface="微軟正黑體" pitchFamily="34" charset="-120"/>
                <a:ea typeface="微軟正黑體" pitchFamily="34" charset="-120"/>
              </a:rPr>
              <a:t>如有為強制處分必要，該營業秘密之資訊特徵與鑑識方式</a:t>
            </a:r>
            <a:r>
              <a:rPr lang="zh-TW" altLang="en-US" sz="8000" dirty="0" smtClean="0">
                <a:solidFill>
                  <a:srgbClr val="0070C0"/>
                </a:solidFill>
                <a:latin typeface="微軟正黑體" pitchFamily="34" charset="-120"/>
                <a:ea typeface="微軟正黑體" pitchFamily="34" charset="-120"/>
              </a:rPr>
              <a:t>？</a:t>
            </a:r>
            <a:endParaRPr lang="en-US" altLang="zh-TW" sz="8000" dirty="0" smtClean="0">
              <a:solidFill>
                <a:srgbClr val="0070C0"/>
              </a:solidFill>
              <a:latin typeface="微軟正黑體" pitchFamily="34" charset="-120"/>
              <a:ea typeface="微軟正黑體" pitchFamily="34" charset="-120"/>
            </a:endParaRPr>
          </a:p>
          <a:p>
            <a:endParaRPr lang="zh-TW" altLang="en-US" dirty="0"/>
          </a:p>
        </p:txBody>
      </p:sp>
      <p:sp>
        <p:nvSpPr>
          <p:cNvPr id="6" name="頁尾版面配置區 5"/>
          <p:cNvSpPr>
            <a:spLocks noGrp="1"/>
          </p:cNvSpPr>
          <p:nvPr>
            <p:ph type="ftr" sz="quarter" idx="11"/>
          </p:nvPr>
        </p:nvSpPr>
        <p:spPr/>
        <p:txBody>
          <a:bodyPr/>
          <a:lstStyle/>
          <a:p>
            <a:r>
              <a:rPr lang="en-US" altLang="zh-TW" smtClean="0"/>
              <a:t>29</a:t>
            </a:r>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417638"/>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467544" y="1628800"/>
            <a:ext cx="8229600" cy="5688632"/>
          </a:xfrm>
        </p:spPr>
        <p:txBody>
          <a:bodyPr>
            <a:normAutofit/>
          </a:bodyPr>
          <a:lstStyle/>
          <a:p>
            <a:pPr>
              <a:lnSpc>
                <a:spcPts val="3600"/>
              </a:lnSpc>
              <a:spcBef>
                <a:spcPts val="0"/>
              </a:spcBef>
              <a:buNone/>
            </a:pPr>
            <a:r>
              <a:rPr lang="zh-TW" altLang="en-US" sz="2400" dirty="0" smtClean="0"/>
              <a:t>營業秘密法主要參考</a:t>
            </a:r>
            <a:r>
              <a:rPr lang="en-US" altLang="zh-TW" sz="2400" dirty="0" smtClean="0"/>
              <a:t>TRIPS</a:t>
            </a:r>
            <a:r>
              <a:rPr lang="zh-TW" altLang="en-US" sz="2400" dirty="0" smtClean="0"/>
              <a:t>與美國統一營業秘密法典而制定。</a:t>
            </a:r>
            <a:endParaRPr lang="en-US" altLang="zh-TW" sz="2400" dirty="0" smtClean="0"/>
          </a:p>
          <a:p>
            <a:pPr>
              <a:lnSpc>
                <a:spcPts val="3600"/>
              </a:lnSpc>
              <a:spcBef>
                <a:spcPts val="0"/>
              </a:spcBef>
              <a:buNone/>
            </a:pPr>
            <a:r>
              <a:rPr lang="zh-TW" altLang="en-US" sz="2400" dirty="0" smtClean="0"/>
              <a:t>營業秘密法律性質，於大陸法系認營業秘密為利益，而美國</a:t>
            </a:r>
            <a:endParaRPr lang="en-US" altLang="zh-TW" sz="2400" dirty="0" smtClean="0"/>
          </a:p>
          <a:p>
            <a:pPr>
              <a:lnSpc>
                <a:spcPts val="3600"/>
              </a:lnSpc>
              <a:spcBef>
                <a:spcPts val="0"/>
              </a:spcBef>
              <a:buNone/>
            </a:pPr>
            <a:r>
              <a:rPr lang="zh-TW" altLang="en-US" sz="2400" dirty="0" smtClean="0"/>
              <a:t>將營業秘密視為財產，</a:t>
            </a:r>
            <a:r>
              <a:rPr lang="en-US" altLang="zh-TW" sz="2400" dirty="0" smtClean="0"/>
              <a:t>TRIPS </a:t>
            </a:r>
            <a:r>
              <a:rPr lang="zh-TW" altLang="en-US" sz="2400" dirty="0" smtClean="0"/>
              <a:t>為避免介入英美法視營業秘密</a:t>
            </a:r>
            <a:endParaRPr lang="en-US" altLang="zh-TW" sz="2400" dirty="0" smtClean="0"/>
          </a:p>
          <a:p>
            <a:pPr>
              <a:lnSpc>
                <a:spcPts val="3600"/>
              </a:lnSpc>
              <a:spcBef>
                <a:spcPts val="0"/>
              </a:spcBef>
              <a:buNone/>
            </a:pPr>
            <a:r>
              <a:rPr lang="zh-TW" altLang="en-US" sz="2400" dirty="0" smtClean="0"/>
              <a:t>為權利與大陸法系視營業秘密為利益之爭執，另以「未經公</a:t>
            </a:r>
            <a:endParaRPr lang="en-US" altLang="zh-TW" sz="2400" dirty="0" smtClean="0"/>
          </a:p>
          <a:p>
            <a:pPr>
              <a:lnSpc>
                <a:spcPts val="3600"/>
              </a:lnSpc>
              <a:spcBef>
                <a:spcPts val="0"/>
              </a:spcBef>
              <a:buNone/>
            </a:pPr>
            <a:r>
              <a:rPr lang="zh-TW" altLang="en-US" sz="2400" dirty="0" smtClean="0"/>
              <a:t>開資訊」</a:t>
            </a:r>
            <a:r>
              <a:rPr lang="en-US" altLang="zh-TW" sz="2400" dirty="0" smtClean="0"/>
              <a:t>(Undisclosed Information) </a:t>
            </a:r>
          </a:p>
          <a:p>
            <a:pPr>
              <a:lnSpc>
                <a:spcPts val="3600"/>
              </a:lnSpc>
              <a:spcBef>
                <a:spcPts val="0"/>
              </a:spcBef>
              <a:buNone/>
            </a:pPr>
            <a:r>
              <a:rPr lang="zh-TW" altLang="en-US" sz="2400" dirty="0" smtClean="0"/>
              <a:t>稱之，</a:t>
            </a:r>
            <a:r>
              <a:rPr lang="en-US" altLang="zh-TW" sz="2400" dirty="0" smtClean="0">
                <a:sym typeface="Wingdings" pitchFamily="2" charset="2"/>
              </a:rPr>
              <a:t>TRIPS</a:t>
            </a:r>
            <a:r>
              <a:rPr lang="zh-TW" altLang="en-US" sz="2400" dirty="0" smtClean="0">
                <a:sym typeface="Wingdings" pitchFamily="2" charset="2"/>
              </a:rPr>
              <a:t>將營業秘密列為智慧財產權</a:t>
            </a:r>
            <a:endParaRPr lang="en-US" altLang="zh-TW" sz="2400" dirty="0" smtClean="0">
              <a:sym typeface="Wingdings" pitchFamily="2" charset="2"/>
            </a:endParaRPr>
          </a:p>
          <a:p>
            <a:pPr>
              <a:lnSpc>
                <a:spcPts val="3600"/>
              </a:lnSpc>
              <a:spcBef>
                <a:spcPts val="0"/>
              </a:spcBef>
              <a:buNone/>
            </a:pPr>
            <a:r>
              <a:rPr lang="zh-TW" altLang="en-US" sz="2400" dirty="0" smtClean="0">
                <a:sym typeface="Wingdings" pitchFamily="2" charset="2"/>
              </a:rPr>
              <a:t>保護係屬重要創舉。</a:t>
            </a:r>
            <a:endParaRPr lang="en-US" altLang="zh-TW" sz="2400" dirty="0" smtClean="0">
              <a:sym typeface="Wingdings" pitchFamily="2" charset="2"/>
            </a:endParaRPr>
          </a:p>
          <a:p>
            <a:pPr>
              <a:lnSpc>
                <a:spcPts val="3600"/>
              </a:lnSpc>
              <a:spcBef>
                <a:spcPts val="0"/>
              </a:spcBef>
              <a:buNone/>
            </a:pPr>
            <a:endParaRPr lang="en-US" altLang="zh-TW" sz="2400" dirty="0" smtClean="0">
              <a:sym typeface="Wingdings" pitchFamily="2" charset="2"/>
            </a:endParaRPr>
          </a:p>
          <a:p>
            <a:pPr>
              <a:lnSpc>
                <a:spcPts val="3600"/>
              </a:lnSpc>
              <a:spcBef>
                <a:spcPts val="0"/>
              </a:spcBef>
              <a:buNone/>
            </a:pPr>
            <a:endParaRPr lang="en-US" altLang="zh-TW" sz="2400" dirty="0" smtClean="0">
              <a:sym typeface="Wingdings" pitchFamily="2" charset="2"/>
            </a:endParaRPr>
          </a:p>
          <a:p>
            <a:pPr>
              <a:lnSpc>
                <a:spcPts val="3600"/>
              </a:lnSpc>
              <a:spcBef>
                <a:spcPts val="0"/>
              </a:spcBef>
              <a:buNone/>
            </a:pPr>
            <a:endParaRPr lang="en-US" altLang="zh-TW" sz="2400" dirty="0" smtClean="0">
              <a:sym typeface="Wingdings" pitchFamily="2" charset="2"/>
            </a:endParaRPr>
          </a:p>
          <a:p>
            <a:pPr>
              <a:lnSpc>
                <a:spcPts val="3600"/>
              </a:lnSpc>
              <a:spcBef>
                <a:spcPts val="0"/>
              </a:spcBef>
              <a:buNone/>
            </a:pPr>
            <a:r>
              <a:rPr lang="zh-TW" altLang="en-US" sz="2400" dirty="0" smtClean="0">
                <a:sym typeface="Wingdings" pitchFamily="2" charset="2"/>
              </a:rPr>
              <a:t>　　　　　　　　　　　　　</a:t>
            </a:r>
            <a:endParaRPr lang="en-US" altLang="zh-TW" sz="2400" dirty="0" smtClean="0">
              <a:sym typeface="Wingdings" pitchFamily="2" charset="2"/>
            </a:endParaRPr>
          </a:p>
          <a:p>
            <a:pPr>
              <a:buNone/>
            </a:pPr>
            <a:endParaRPr lang="en-US" altLang="zh-TW" sz="2600" dirty="0" smtClean="0">
              <a:sym typeface="Wingdings" pitchFamily="2" charset="2"/>
            </a:endParaRPr>
          </a:p>
          <a:p>
            <a:endParaRPr lang="zh-TW" altLang="en-US" dirty="0"/>
          </a:p>
        </p:txBody>
      </p:sp>
      <p:pic>
        <p:nvPicPr>
          <p:cNvPr id="7" name="Picture 2" descr="D:\ghost\我的文件\My Pictures\下載 (2).jpg"/>
          <p:cNvPicPr>
            <a:picLocks noChangeAspect="1" noChangeArrowheads="1"/>
          </p:cNvPicPr>
          <p:nvPr/>
        </p:nvPicPr>
        <p:blipFill>
          <a:blip r:embed="rId2" cstate="print">
            <a:clrChange>
              <a:clrFrom>
                <a:srgbClr val="FFFFFF"/>
              </a:clrFrom>
              <a:clrTo>
                <a:srgbClr val="FFFFFF">
                  <a:alpha val="0"/>
                </a:srgbClr>
              </a:clrTo>
            </a:clrChange>
          </a:blip>
          <a:srcRect l="27061" r="25398"/>
          <a:stretch>
            <a:fillRect/>
          </a:stretch>
        </p:blipFill>
        <p:spPr bwMode="auto">
          <a:xfrm>
            <a:off x="6156176" y="3645024"/>
            <a:ext cx="2304256" cy="2914096"/>
          </a:xfrm>
          <a:prstGeom prst="rect">
            <a:avLst/>
          </a:prstGeom>
          <a:noFill/>
        </p:spPr>
      </p:pic>
      <p:sp>
        <p:nvSpPr>
          <p:cNvPr id="8" name="頁尾版面配置區 7"/>
          <p:cNvSpPr>
            <a:spLocks noGrp="1"/>
          </p:cNvSpPr>
          <p:nvPr>
            <p:ph type="ftr" sz="quarter" idx="11"/>
          </p:nvPr>
        </p:nvSpPr>
        <p:spPr/>
        <p:txBody>
          <a:bodyPr/>
          <a:lstStyle/>
          <a:p>
            <a:r>
              <a:rPr lang="en-US" altLang="zh-TW" smtClean="0"/>
              <a:t>4</a:t>
            </a:r>
            <a:endParaRPr lang="zh-TW"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1196752"/>
            <a:ext cx="8352928" cy="6093296"/>
          </a:xfrm>
        </p:spPr>
        <p:txBody>
          <a:bodyPr>
            <a:normAutofit fontScale="55000" lnSpcReduction="20000"/>
          </a:bodyPr>
          <a:lstStyle/>
          <a:p>
            <a:pPr>
              <a:buNone/>
            </a:pPr>
            <a:r>
              <a:rPr lang="zh-TW" altLang="en-US" sz="4400" b="1" dirty="0" smtClean="0"/>
              <a:t>價值性－</a:t>
            </a:r>
            <a:endParaRPr lang="en-US" altLang="zh-TW" sz="4400" b="1" dirty="0" smtClean="0"/>
          </a:p>
          <a:p>
            <a:pPr>
              <a:lnSpc>
                <a:spcPts val="2200"/>
              </a:lnSpc>
              <a:spcBef>
                <a:spcPts val="0"/>
              </a:spcBef>
              <a:buNone/>
            </a:pPr>
            <a:r>
              <a:rPr lang="zh-TW" altLang="en-US" sz="3600" dirty="0" smtClean="0">
                <a:solidFill>
                  <a:schemeClr val="tx2"/>
                </a:solidFill>
              </a:rPr>
              <a:t>　所謂「具有實際或潛在之經濟價值」，如</a:t>
            </a:r>
            <a:r>
              <a:rPr lang="en-US" altLang="zh-TW" sz="3600" dirty="0" smtClean="0">
                <a:solidFill>
                  <a:schemeClr val="tx2"/>
                </a:solidFill>
              </a:rPr>
              <a:t>1939</a:t>
            </a:r>
            <a:r>
              <a:rPr lang="zh-TW" altLang="en-US" sz="3600" dirty="0" smtClean="0">
                <a:solidFill>
                  <a:schemeClr val="tx2"/>
                </a:solidFill>
              </a:rPr>
              <a:t>年美侵權行為法整編第</a:t>
            </a:r>
            <a:r>
              <a:rPr lang="en-US" altLang="zh-TW" sz="3600" dirty="0" smtClean="0">
                <a:solidFill>
                  <a:schemeClr val="tx2"/>
                </a:solidFill>
              </a:rPr>
              <a:t>1</a:t>
            </a:r>
          </a:p>
          <a:p>
            <a:pPr>
              <a:lnSpc>
                <a:spcPts val="2200"/>
              </a:lnSpc>
              <a:spcBef>
                <a:spcPts val="0"/>
              </a:spcBef>
              <a:buNone/>
            </a:pPr>
            <a:r>
              <a:rPr lang="zh-TW" altLang="en-US" sz="3600" dirty="0" smtClean="0">
                <a:solidFill>
                  <a:schemeClr val="tx2"/>
                </a:solidFill>
              </a:rPr>
              <a:t>　版第</a:t>
            </a:r>
            <a:r>
              <a:rPr lang="en-US" altLang="zh-TW" sz="3600" dirty="0" smtClean="0">
                <a:solidFill>
                  <a:schemeClr val="tx2"/>
                </a:solidFill>
              </a:rPr>
              <a:t>757</a:t>
            </a:r>
            <a:r>
              <a:rPr lang="zh-TW" altLang="en-US" sz="3600" dirty="0" smtClean="0">
                <a:solidFill>
                  <a:schemeClr val="tx2"/>
                </a:solidFill>
              </a:rPr>
              <a:t>條註釋</a:t>
            </a:r>
            <a:r>
              <a:rPr lang="en-US" altLang="zh-TW" sz="3600" dirty="0" smtClean="0">
                <a:solidFill>
                  <a:schemeClr val="tx2"/>
                </a:solidFill>
              </a:rPr>
              <a:t>b</a:t>
            </a:r>
            <a:r>
              <a:rPr lang="zh-TW" altLang="en-US" sz="3600" dirty="0" smtClean="0">
                <a:solidFill>
                  <a:schemeClr val="tx2"/>
                </a:solidFill>
              </a:rPr>
              <a:t>所稱「可使其有機會在與對</a:t>
            </a:r>
            <a:r>
              <a:rPr lang="zh-TW" altLang="en-US" sz="3600" b="1" dirty="0" smtClean="0">
                <a:solidFill>
                  <a:schemeClr val="tx2"/>
                </a:solidFill>
              </a:rPr>
              <a:t>手</a:t>
            </a:r>
            <a:r>
              <a:rPr lang="zh-TW" altLang="en-US" sz="3600" dirty="0" smtClean="0">
                <a:solidFill>
                  <a:schemeClr val="tx2"/>
                </a:solidFill>
              </a:rPr>
              <a:t>競爭時，因對方不知悉</a:t>
            </a:r>
            <a:endParaRPr lang="en-US" altLang="zh-TW" sz="3600" dirty="0" smtClean="0">
              <a:solidFill>
                <a:schemeClr val="tx2"/>
              </a:solidFill>
            </a:endParaRPr>
          </a:p>
          <a:p>
            <a:pPr>
              <a:lnSpc>
                <a:spcPts val="2200"/>
              </a:lnSpc>
              <a:spcBef>
                <a:spcPts val="0"/>
              </a:spcBef>
              <a:buNone/>
            </a:pPr>
            <a:r>
              <a:rPr lang="zh-TW" altLang="en-US" sz="3600" dirty="0" smtClean="0">
                <a:solidFill>
                  <a:schemeClr val="tx2"/>
                </a:solidFill>
              </a:rPr>
              <a:t>　或未利用此等資訊而占有優勢」</a:t>
            </a:r>
            <a:r>
              <a:rPr lang="en-US" altLang="zh-TW" sz="3300" b="1" dirty="0" smtClean="0">
                <a:solidFill>
                  <a:schemeClr val="tx2"/>
                </a:solidFill>
              </a:rPr>
              <a:t>((trade secret which gives him an opportunity to obtain an advantage over competitors who do not know or use it )</a:t>
            </a:r>
            <a:r>
              <a:rPr lang="zh-TW" altLang="en-US" sz="2800" b="1" dirty="0" smtClean="0">
                <a:solidFill>
                  <a:schemeClr val="tx2"/>
                </a:solidFill>
              </a:rPr>
              <a:t>，</a:t>
            </a:r>
            <a:r>
              <a:rPr lang="zh-TW" altLang="en-US" sz="3600" dirty="0" smtClean="0">
                <a:solidFill>
                  <a:schemeClr val="tx2"/>
                </a:solidFill>
              </a:rPr>
              <a:t>且「係連續使用在某人的經營」</a:t>
            </a:r>
            <a:r>
              <a:rPr lang="en-US" altLang="zh-TW" sz="3300" b="1" dirty="0" smtClean="0">
                <a:solidFill>
                  <a:schemeClr val="tx2"/>
                </a:solidFill>
              </a:rPr>
              <a:t>(a trade secret is a process or device for continuous use in the operation of the business.)</a:t>
            </a:r>
            <a:r>
              <a:rPr lang="zh-TW" altLang="en-US" sz="3300" b="1" dirty="0" smtClean="0">
                <a:solidFill>
                  <a:schemeClr val="tx2"/>
                </a:solidFill>
              </a:rPr>
              <a:t>。</a:t>
            </a:r>
            <a:endParaRPr lang="en-US" altLang="zh-TW" sz="3300" b="1" dirty="0" smtClean="0">
              <a:solidFill>
                <a:schemeClr val="tx2"/>
              </a:solidFill>
            </a:endParaRPr>
          </a:p>
          <a:p>
            <a:pPr>
              <a:lnSpc>
                <a:spcPts val="2200"/>
              </a:lnSpc>
              <a:spcBef>
                <a:spcPts val="0"/>
              </a:spcBef>
              <a:buNone/>
            </a:pPr>
            <a:r>
              <a:rPr lang="zh-TW" altLang="en-US" sz="3300" b="1" dirty="0" smtClean="0">
                <a:solidFill>
                  <a:schemeClr val="tx2"/>
                </a:solidFill>
              </a:rPr>
              <a:t>　</a:t>
            </a:r>
            <a:endParaRPr lang="en-US" altLang="zh-TW" sz="3300" b="1" dirty="0" smtClean="0">
              <a:solidFill>
                <a:schemeClr val="tx2"/>
              </a:solidFill>
            </a:endParaRPr>
          </a:p>
          <a:p>
            <a:pPr>
              <a:lnSpc>
                <a:spcPts val="2200"/>
              </a:lnSpc>
              <a:spcBef>
                <a:spcPts val="0"/>
              </a:spcBef>
              <a:buNone/>
            </a:pPr>
            <a:r>
              <a:rPr lang="zh-TW" altLang="en-US" sz="2800" b="1" dirty="0" smtClean="0">
                <a:solidFill>
                  <a:schemeClr val="tx2"/>
                </a:solidFill>
              </a:rPr>
              <a:t>　　</a:t>
            </a:r>
            <a:r>
              <a:rPr lang="zh-TW" altLang="en-US" sz="3800" dirty="0" smtClean="0">
                <a:solidFill>
                  <a:schemeClr val="tx2"/>
                </a:solidFill>
              </a:rPr>
              <a:t>至</a:t>
            </a:r>
            <a:r>
              <a:rPr lang="en-US" altLang="zh-TW" sz="3800" dirty="0" smtClean="0">
                <a:solidFill>
                  <a:schemeClr val="tx2"/>
                </a:solidFill>
              </a:rPr>
              <a:t>1979</a:t>
            </a:r>
            <a:r>
              <a:rPr lang="zh-TW" altLang="en-US" sz="3800" dirty="0" smtClean="0">
                <a:solidFill>
                  <a:schemeClr val="tx2"/>
                </a:solidFill>
              </a:rPr>
              <a:t>年統一營業秘密法第</a:t>
            </a:r>
            <a:r>
              <a:rPr lang="en-US" altLang="zh-TW" sz="3800" dirty="0" smtClean="0">
                <a:solidFill>
                  <a:schemeClr val="tx2"/>
                </a:solidFill>
              </a:rPr>
              <a:t>1</a:t>
            </a:r>
            <a:r>
              <a:rPr lang="zh-TW" altLang="en-US" sz="3800" dirty="0" smtClean="0">
                <a:solidFill>
                  <a:schemeClr val="tx2"/>
                </a:solidFill>
              </a:rPr>
              <a:t>條採較寬立法</a:t>
            </a:r>
            <a:r>
              <a:rPr lang="en-US" altLang="zh-TW" sz="3800" dirty="0" smtClean="0">
                <a:solidFill>
                  <a:schemeClr val="tx2"/>
                </a:solidFill>
              </a:rPr>
              <a:t> </a:t>
            </a:r>
            <a:r>
              <a:rPr lang="zh-TW" altLang="en-US" sz="3800" dirty="0" smtClean="0">
                <a:solidFill>
                  <a:schemeClr val="tx2"/>
                </a:solidFill>
              </a:rPr>
              <a:t>，於其註釋中將營業秘密保護延伸至尚未有機會或尚未具備手段使用營業秘密之原告</a:t>
            </a:r>
            <a:r>
              <a:rPr lang="en-US" altLang="zh-TW" sz="3300" b="1" dirty="0" smtClean="0">
                <a:solidFill>
                  <a:schemeClr val="tx2"/>
                </a:solidFill>
              </a:rPr>
              <a:t>(….the Restatement of Torts (First) definition which required that a trade secret be “continuously used in one’s business. The broader definition in the proposed Act extends protection to a plaintiff who has not yet had an opportunity or acquired the means to put a trade secret to use.) </a:t>
            </a:r>
            <a:r>
              <a:rPr lang="zh-TW" altLang="en-US" sz="2800" dirty="0" smtClean="0">
                <a:solidFill>
                  <a:schemeClr val="tx2"/>
                </a:solidFill>
              </a:rPr>
              <a:t>，</a:t>
            </a:r>
            <a:r>
              <a:rPr lang="zh-TW" altLang="en-US" sz="3600" dirty="0" smtClean="0">
                <a:solidFill>
                  <a:schemeClr val="tx2"/>
                </a:solidFill>
              </a:rPr>
              <a:t>即將潛在性經濟價值包括在內。</a:t>
            </a:r>
            <a:endParaRPr lang="en-US" altLang="zh-TW" sz="3600" dirty="0" smtClean="0">
              <a:solidFill>
                <a:schemeClr val="tx2"/>
              </a:solidFill>
            </a:endParaRPr>
          </a:p>
          <a:p>
            <a:pPr>
              <a:lnSpc>
                <a:spcPts val="2800"/>
              </a:lnSpc>
              <a:spcBef>
                <a:spcPts val="0"/>
              </a:spcBef>
              <a:buNone/>
            </a:pPr>
            <a:endParaRPr lang="en-US" altLang="zh-TW" sz="2800" dirty="0" smtClean="0"/>
          </a:p>
          <a:p>
            <a:pPr>
              <a:lnSpc>
                <a:spcPts val="2800"/>
              </a:lnSpc>
              <a:spcBef>
                <a:spcPts val="0"/>
              </a:spcBef>
              <a:buNone/>
            </a:pPr>
            <a:r>
              <a:rPr lang="zh-TW" altLang="en-US" sz="2800" dirty="0" smtClean="0"/>
              <a:t>　</a:t>
            </a:r>
            <a:endParaRPr lang="zh-TW" altLang="en-US" sz="2800" dirty="0"/>
          </a:p>
        </p:txBody>
      </p:sp>
      <p:pic>
        <p:nvPicPr>
          <p:cNvPr id="5" name="Picture 5" descr="D:\ghost\我的文件\My Pictures\images (4).png"/>
          <p:cNvPicPr>
            <a:picLocks noChangeAspect="1" noChangeArrowheads="1"/>
          </p:cNvPicPr>
          <p:nvPr/>
        </p:nvPicPr>
        <p:blipFill>
          <a:blip r:embed="rId2" cstate="print"/>
          <a:srcRect/>
          <a:stretch>
            <a:fillRect/>
          </a:stretch>
        </p:blipFill>
        <p:spPr bwMode="auto">
          <a:xfrm>
            <a:off x="7236296" y="0"/>
            <a:ext cx="1653064" cy="1170146"/>
          </a:xfrm>
          <a:prstGeom prst="rect">
            <a:avLst/>
          </a:prstGeom>
          <a:noFill/>
        </p:spPr>
      </p:pic>
      <p:sp>
        <p:nvSpPr>
          <p:cNvPr id="8" name="頁尾版面配置區 7"/>
          <p:cNvSpPr>
            <a:spLocks noGrp="1"/>
          </p:cNvSpPr>
          <p:nvPr>
            <p:ph type="ftr" sz="quarter" idx="11"/>
          </p:nvPr>
        </p:nvSpPr>
        <p:spPr/>
        <p:txBody>
          <a:bodyPr/>
          <a:lstStyle/>
          <a:p>
            <a:r>
              <a:rPr lang="en-US" altLang="zh-TW" smtClean="0"/>
              <a:t>40</a:t>
            </a:r>
            <a:endParaRPr lang="zh-TW"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755576" y="1196752"/>
            <a:ext cx="7632848" cy="5229200"/>
          </a:xfrm>
        </p:spPr>
        <p:txBody>
          <a:bodyPr>
            <a:normAutofit fontScale="92500" lnSpcReduction="10000"/>
          </a:bodyPr>
          <a:lstStyle/>
          <a:p>
            <a:pPr>
              <a:buNone/>
            </a:pPr>
            <a:r>
              <a:rPr lang="zh-TW" altLang="en-US" sz="2400" b="1" dirty="0" smtClean="0">
                <a:solidFill>
                  <a:srgbClr val="FF0000"/>
                </a:solidFill>
                <a:latin typeface="微軟正黑體" pitchFamily="34" charset="-120"/>
                <a:ea typeface="微軟正黑體" pitchFamily="34" charset="-120"/>
              </a:rPr>
              <a:t>價值性源自於秘密性</a:t>
            </a:r>
            <a:endParaRPr lang="en-US" altLang="zh-TW" sz="2400" b="1" dirty="0" smtClean="0">
              <a:solidFill>
                <a:srgbClr val="FF0000"/>
              </a:solidFill>
              <a:latin typeface="微軟正黑體" pitchFamily="34" charset="-120"/>
              <a:ea typeface="微軟正黑體" pitchFamily="34" charset="-120"/>
            </a:endParaRPr>
          </a:p>
          <a:p>
            <a:pPr>
              <a:buNone/>
            </a:pPr>
            <a:r>
              <a:rPr lang="zh-TW" altLang="en-US" sz="2200" dirty="0" smtClean="0"/>
              <a:t>營業秘密法第</a:t>
            </a:r>
            <a:r>
              <a:rPr lang="en-US" altLang="zh-TW" sz="2200" dirty="0" smtClean="0"/>
              <a:t>2</a:t>
            </a:r>
            <a:r>
              <a:rPr lang="zh-TW" altLang="en-US" sz="2200" dirty="0" smtClean="0"/>
              <a:t>條第</a:t>
            </a:r>
            <a:r>
              <a:rPr lang="en-US" altLang="zh-TW" sz="2200" dirty="0" smtClean="0"/>
              <a:t>2</a:t>
            </a:r>
            <a:r>
              <a:rPr lang="zh-TW" altLang="en-US" sz="2200" dirty="0" smtClean="0"/>
              <a:t>款所稱之「經濟價值」，是為避免商業</a:t>
            </a:r>
            <a:endParaRPr lang="en-US" altLang="zh-TW" sz="2200" dirty="0" smtClean="0"/>
          </a:p>
          <a:p>
            <a:pPr>
              <a:buNone/>
            </a:pPr>
            <a:r>
              <a:rPr lang="zh-TW" altLang="en-US" sz="2200" dirty="0" smtClean="0"/>
              <a:t>利益或工業利益或農業利益之爭議，而營業秘密具有價值性</a:t>
            </a:r>
            <a:endParaRPr lang="en-US" altLang="zh-TW" sz="2200" dirty="0" smtClean="0"/>
          </a:p>
          <a:p>
            <a:pPr>
              <a:buNone/>
            </a:pPr>
            <a:r>
              <a:rPr lang="zh-TW" altLang="en-US" sz="2200" dirty="0" smtClean="0"/>
              <a:t>除「資訊本身」有經濟上利益外，亦因其具有「秘密性」之</a:t>
            </a:r>
            <a:endParaRPr lang="en-US" altLang="zh-TW" sz="2200" dirty="0" smtClean="0"/>
          </a:p>
          <a:p>
            <a:pPr>
              <a:buNone/>
            </a:pPr>
            <a:r>
              <a:rPr lang="zh-TW" altLang="en-US" sz="2200" dirty="0" smtClean="0"/>
              <a:t>故。</a:t>
            </a:r>
            <a:endParaRPr lang="en-US" altLang="zh-TW" sz="2200" dirty="0" smtClean="0"/>
          </a:p>
          <a:p>
            <a:pPr>
              <a:buNone/>
            </a:pPr>
            <a:r>
              <a:rPr lang="zh-TW" altLang="en-US" sz="2200" dirty="0" smtClean="0"/>
              <a:t>美國</a:t>
            </a:r>
            <a:r>
              <a:rPr lang="en-US" altLang="zh-TW" sz="2200" dirty="0" smtClean="0"/>
              <a:t>1979</a:t>
            </a:r>
            <a:r>
              <a:rPr lang="zh-TW" altLang="en-US" sz="2200" dirty="0" smtClean="0"/>
              <a:t>年統一營業秘密法第</a:t>
            </a:r>
            <a:r>
              <a:rPr lang="en-US" altLang="zh-TW" sz="2200" dirty="0" smtClean="0"/>
              <a:t>1</a:t>
            </a:r>
            <a:r>
              <a:rPr lang="zh-TW" altLang="en-US" sz="2200" dirty="0" smtClean="0"/>
              <a:t> 條第</a:t>
            </a:r>
            <a:r>
              <a:rPr lang="en-US" altLang="zh-TW" sz="2200" dirty="0" smtClean="0"/>
              <a:t>4</a:t>
            </a:r>
            <a:r>
              <a:rPr lang="zh-TW" altLang="en-US" sz="2200" dirty="0" smtClean="0"/>
              <a:t> 款就營業秘密之價值</a:t>
            </a:r>
            <a:endParaRPr lang="en-US" altLang="zh-TW" sz="2200" dirty="0" smtClean="0"/>
          </a:p>
          <a:p>
            <a:pPr>
              <a:buNone/>
            </a:pPr>
            <a:r>
              <a:rPr lang="zh-TW" altLang="en-US" sz="2200" dirty="0" smtClean="0"/>
              <a:t>性規定：</a:t>
            </a:r>
            <a:endParaRPr lang="en-US" altLang="zh-TW" sz="2200" dirty="0" smtClean="0"/>
          </a:p>
          <a:p>
            <a:pPr>
              <a:buNone/>
            </a:pPr>
            <a:r>
              <a:rPr lang="zh-TW" altLang="en-US" sz="2200" dirty="0" smtClean="0"/>
              <a:t>「</a:t>
            </a:r>
            <a:r>
              <a:rPr lang="zh-TW" altLang="en-US" sz="2200" b="1" dirty="0" smtClean="0">
                <a:solidFill>
                  <a:srgbClr val="0070C0"/>
                </a:solidFill>
              </a:rPr>
              <a:t>獨立真實或潛在的經濟價值，來自於非他人所公知，且他</a:t>
            </a:r>
            <a:endParaRPr lang="en-US" altLang="zh-TW" sz="2200" b="1" dirty="0" smtClean="0">
              <a:solidFill>
                <a:srgbClr val="0070C0"/>
              </a:solidFill>
            </a:endParaRPr>
          </a:p>
          <a:p>
            <a:pPr>
              <a:buNone/>
            </a:pPr>
            <a:r>
              <a:rPr lang="zh-TW" altLang="en-US" sz="2200" b="1" dirty="0" smtClean="0">
                <a:solidFill>
                  <a:srgbClr val="0070C0"/>
                </a:solidFill>
              </a:rPr>
              <a:t>　人無法以正當方宣易得知，而其揭露或使用可使他人獲得</a:t>
            </a:r>
            <a:endParaRPr lang="en-US" altLang="zh-TW" sz="2200" b="1" dirty="0" smtClean="0">
              <a:solidFill>
                <a:srgbClr val="0070C0"/>
              </a:solidFill>
            </a:endParaRPr>
          </a:p>
          <a:p>
            <a:pPr>
              <a:buNone/>
            </a:pPr>
            <a:r>
              <a:rPr lang="zh-TW" altLang="en-US" sz="2200" b="1" dirty="0" smtClean="0">
                <a:solidFill>
                  <a:srgbClr val="0070C0"/>
                </a:solidFill>
              </a:rPr>
              <a:t>　經濟上之價值</a:t>
            </a:r>
            <a:r>
              <a:rPr lang="zh-TW" altLang="en-US" sz="2200" dirty="0" smtClean="0"/>
              <a:t>」</a:t>
            </a:r>
            <a:endParaRPr lang="en-US" altLang="zh-TW" sz="2200" dirty="0" smtClean="0"/>
          </a:p>
          <a:p>
            <a:pPr>
              <a:buNone/>
            </a:pPr>
            <a:r>
              <a:rPr lang="zh-TW" altLang="en-US" sz="2200" dirty="0" smtClean="0"/>
              <a:t>　</a:t>
            </a:r>
            <a:r>
              <a:rPr lang="en-US" altLang="zh-TW" sz="2200" dirty="0" smtClean="0"/>
              <a:t>(Trade secrets means ..that: (</a:t>
            </a:r>
            <a:r>
              <a:rPr lang="en-US" altLang="zh-TW" sz="2200" dirty="0" err="1" smtClean="0"/>
              <a:t>i</a:t>
            </a:r>
            <a:r>
              <a:rPr lang="en-US" altLang="zh-TW" sz="2200" dirty="0" smtClean="0"/>
              <a:t>) derives independent economic value, actual or potential, from not being generally known to, and not being readily ascertainable by proper means by, other persons who can obtain economic value from its disclosure or use, and…..)</a:t>
            </a:r>
            <a:endParaRPr lang="zh-TW" altLang="en-US" sz="2200" dirty="0"/>
          </a:p>
        </p:txBody>
      </p:sp>
      <p:sp>
        <p:nvSpPr>
          <p:cNvPr id="6" name="頁尾版面配置區 5"/>
          <p:cNvSpPr>
            <a:spLocks noGrp="1"/>
          </p:cNvSpPr>
          <p:nvPr>
            <p:ph type="ftr" sz="quarter" idx="11"/>
          </p:nvPr>
        </p:nvSpPr>
        <p:spPr/>
        <p:txBody>
          <a:bodyPr/>
          <a:lstStyle/>
          <a:p>
            <a:r>
              <a:rPr lang="en-US" altLang="zh-TW" smtClean="0"/>
              <a:t>41</a:t>
            </a:r>
            <a:endParaRPr lang="zh-TW"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20688"/>
          </a:xfrm>
        </p:spPr>
        <p:txBody>
          <a:bodyPr>
            <a:normAutofit fontScale="90000"/>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1124744"/>
            <a:ext cx="8229600" cy="6237312"/>
          </a:xfrm>
        </p:spPr>
        <p:txBody>
          <a:bodyPr>
            <a:normAutofit/>
          </a:bodyPr>
          <a:lstStyle/>
          <a:p>
            <a:pPr>
              <a:buNone/>
            </a:pPr>
            <a:r>
              <a:rPr lang="zh-TW" altLang="en-US" sz="2400" b="1" dirty="0" smtClean="0"/>
              <a:t>實例</a:t>
            </a:r>
            <a:endParaRPr lang="en-US" altLang="zh-TW" sz="2400" b="1" dirty="0" smtClean="0"/>
          </a:p>
          <a:p>
            <a:pPr>
              <a:lnSpc>
                <a:spcPts val="2000"/>
              </a:lnSpc>
              <a:buNone/>
            </a:pPr>
            <a:r>
              <a:rPr lang="en-US" altLang="zh-TW" sz="2400" b="1" dirty="0" smtClean="0">
                <a:solidFill>
                  <a:srgbClr val="FF0000"/>
                </a:solidFill>
              </a:rPr>
              <a:t>Cudahy Co. v. American Laboratories, Inc.</a:t>
            </a:r>
            <a:r>
              <a:rPr lang="zh-TW" altLang="en-US" sz="2400" b="1" dirty="0" smtClean="0">
                <a:solidFill>
                  <a:srgbClr val="FF0000"/>
                </a:solidFill>
              </a:rPr>
              <a:t> </a:t>
            </a:r>
            <a:r>
              <a:rPr lang="en-US" altLang="zh-TW" sz="2400" b="1" dirty="0" smtClean="0">
                <a:solidFill>
                  <a:srgbClr val="FF0000"/>
                </a:solidFill>
              </a:rPr>
              <a:t>(313</a:t>
            </a:r>
            <a:r>
              <a:rPr lang="zh-TW" altLang="en-US" sz="2400" b="1" dirty="0" smtClean="0">
                <a:solidFill>
                  <a:srgbClr val="FF0000"/>
                </a:solidFill>
              </a:rPr>
              <a:t> </a:t>
            </a:r>
            <a:r>
              <a:rPr lang="en-US" altLang="zh-TW" sz="2400" b="1" dirty="0" smtClean="0">
                <a:solidFill>
                  <a:srgbClr val="FF0000"/>
                </a:solidFill>
              </a:rPr>
              <a:t>F.Supp.1339)</a:t>
            </a:r>
          </a:p>
          <a:p>
            <a:pPr>
              <a:lnSpc>
                <a:spcPts val="2000"/>
              </a:lnSpc>
              <a:spcBef>
                <a:spcPts val="0"/>
              </a:spcBef>
              <a:buNone/>
            </a:pPr>
            <a:r>
              <a:rPr lang="zh-TW" altLang="en-US" sz="2400" dirty="0" smtClean="0"/>
              <a:t>「</a:t>
            </a:r>
            <a:r>
              <a:rPr lang="zh-TW" altLang="en-US" sz="2200" dirty="0" smtClean="0">
                <a:solidFill>
                  <a:srgbClr val="0070C0"/>
                </a:solidFill>
              </a:rPr>
              <a:t>原告未舉證任何個別製造程序或整個製造程序，所產生之獨特的競爭價值</a:t>
            </a:r>
            <a:r>
              <a:rPr lang="zh-TW" altLang="en-US" sz="2200" dirty="0" smtClean="0">
                <a:solidFill>
                  <a:schemeClr val="tx2"/>
                </a:solidFill>
              </a:rPr>
              <a:t>。</a:t>
            </a:r>
            <a:r>
              <a:rPr lang="zh-TW" altLang="en-US" sz="2200" dirty="0" smtClean="0"/>
              <a:t>反之，證人證述顯示製造過程在不同生產者間僅稍有出入，是其技術具普遍性，生產者之間競爭利益只有少量之差異。</a:t>
            </a:r>
            <a:r>
              <a:rPr lang="zh-TW" altLang="en-US" sz="2400" dirty="0" smtClean="0"/>
              <a:t>」</a:t>
            </a:r>
            <a:r>
              <a:rPr lang="en-US" altLang="zh-TW" sz="1800" dirty="0" smtClean="0"/>
              <a:t>( There is no showing that any specific process, or the entire process, produced any unusual competitive advantage. To the contrary the testimony would indicate that the processes and technique are rather common and while there are variations no manufacturer has a competitive advantage because of the small variations occurring from producer to producer.)</a:t>
            </a:r>
          </a:p>
          <a:p>
            <a:pPr>
              <a:lnSpc>
                <a:spcPts val="2000"/>
              </a:lnSpc>
              <a:spcBef>
                <a:spcPts val="0"/>
              </a:spcBef>
              <a:buNone/>
            </a:pPr>
            <a:endParaRPr lang="en-US" altLang="zh-TW" sz="1800" dirty="0" smtClean="0"/>
          </a:p>
          <a:p>
            <a:pPr>
              <a:buNone/>
            </a:pPr>
            <a:r>
              <a:rPr lang="zh-TW" altLang="en-US" sz="2400" b="1" dirty="0" smtClean="0">
                <a:solidFill>
                  <a:srgbClr val="FF0000"/>
                </a:solidFill>
              </a:rPr>
              <a:t>智慧財產法院</a:t>
            </a:r>
            <a:r>
              <a:rPr lang="en-US" altLang="zh-TW" sz="2400" b="1" dirty="0" smtClean="0">
                <a:solidFill>
                  <a:srgbClr val="FF0000"/>
                </a:solidFill>
              </a:rPr>
              <a:t>102</a:t>
            </a:r>
            <a:r>
              <a:rPr lang="zh-TW" altLang="en-US" sz="2400" b="1" dirty="0" smtClean="0">
                <a:solidFill>
                  <a:srgbClr val="FF0000"/>
                </a:solidFill>
              </a:rPr>
              <a:t>年度民營訴字第</a:t>
            </a:r>
            <a:r>
              <a:rPr lang="en-US" altLang="zh-TW" sz="2400" b="1" dirty="0" smtClean="0">
                <a:solidFill>
                  <a:srgbClr val="FF0000"/>
                </a:solidFill>
              </a:rPr>
              <a:t>1</a:t>
            </a:r>
            <a:r>
              <a:rPr lang="zh-TW" altLang="en-US" sz="2400" b="1" dirty="0" smtClean="0">
                <a:solidFill>
                  <a:srgbClr val="FF0000"/>
                </a:solidFill>
              </a:rPr>
              <a:t>號判決</a:t>
            </a:r>
            <a:endParaRPr lang="en-US" altLang="zh-TW" sz="2400" b="1" dirty="0" smtClean="0">
              <a:solidFill>
                <a:srgbClr val="FF0000"/>
              </a:solidFill>
            </a:endParaRPr>
          </a:p>
          <a:p>
            <a:pPr>
              <a:lnSpc>
                <a:spcPts val="2000"/>
              </a:lnSpc>
              <a:spcBef>
                <a:spcPts val="0"/>
              </a:spcBef>
              <a:buNone/>
            </a:pPr>
            <a:r>
              <a:rPr lang="zh-TW" altLang="en-US" sz="1800" dirty="0" smtClean="0"/>
              <a:t>「</a:t>
            </a:r>
            <a:r>
              <a:rPr lang="zh-TW" altLang="en-US" sz="2200" dirty="0" smtClean="0"/>
              <a:t>原告人力銀行網站之求職者履歷資料，徵才 企業須簽訂契約加</a:t>
            </a:r>
            <a:endParaRPr lang="en-US" altLang="zh-TW" sz="2200" dirty="0" smtClean="0"/>
          </a:p>
          <a:p>
            <a:pPr>
              <a:lnSpc>
                <a:spcPts val="2000"/>
              </a:lnSpc>
              <a:spcBef>
                <a:spcPts val="0"/>
              </a:spcBef>
              <a:buNone/>
            </a:pPr>
            <a:r>
              <a:rPr lang="zh-TW" altLang="en-US" sz="2200" dirty="0" smtClean="0"/>
              <a:t>    入為會員後，取得密碼後，始能登錄該網站瀏覽</a:t>
            </a:r>
            <a:r>
              <a:rPr lang="en-US" altLang="zh-TW" sz="2200" dirty="0" smtClean="0"/>
              <a:t>….</a:t>
            </a:r>
            <a:r>
              <a:rPr lang="zh-TW" altLang="en-US" sz="2200" dirty="0" smtClean="0"/>
              <a:t>非一般人自</a:t>
            </a:r>
            <a:endParaRPr lang="en-US" altLang="zh-TW" sz="2200" dirty="0" smtClean="0"/>
          </a:p>
          <a:p>
            <a:pPr>
              <a:lnSpc>
                <a:spcPts val="2000"/>
              </a:lnSpc>
              <a:spcBef>
                <a:spcPts val="0"/>
              </a:spcBef>
              <a:buNone/>
            </a:pPr>
            <a:r>
              <a:rPr lang="zh-TW" altLang="en-US" sz="2200" dirty="0" smtClean="0"/>
              <a:t>    公開資訊領域可得知悉；而求職者履歷資料，復經原告於蒐集</a:t>
            </a:r>
            <a:endParaRPr lang="en-US" altLang="zh-TW" sz="2200" dirty="0" smtClean="0"/>
          </a:p>
          <a:p>
            <a:pPr>
              <a:lnSpc>
                <a:spcPts val="2000"/>
              </a:lnSpc>
              <a:spcBef>
                <a:spcPts val="0"/>
              </a:spcBef>
              <a:buNone/>
            </a:pPr>
            <a:r>
              <a:rPr lang="zh-TW" altLang="en-US" sz="2200" dirty="0" smtClean="0"/>
              <a:t>    後另作專業 分類與編排，以方便交易相對人使用，是長期累積</a:t>
            </a:r>
            <a:endParaRPr lang="en-US" altLang="zh-TW" sz="2200" dirty="0" smtClean="0"/>
          </a:p>
          <a:p>
            <a:pPr>
              <a:lnSpc>
                <a:spcPts val="2000"/>
              </a:lnSpc>
              <a:spcBef>
                <a:spcPts val="0"/>
              </a:spcBef>
              <a:buNone/>
            </a:pPr>
            <a:r>
              <a:rPr lang="zh-TW" altLang="en-US" sz="2200" dirty="0" smtClean="0"/>
              <a:t>     而建立 之資料庫，亦為</a:t>
            </a:r>
            <a:r>
              <a:rPr lang="zh-TW" altLang="en-US" sz="2200" dirty="0" smtClean="0">
                <a:solidFill>
                  <a:srgbClr val="0070C0"/>
                </a:solidFill>
              </a:rPr>
              <a:t>徵才企業考量是否付費及求職者是否登</a:t>
            </a:r>
            <a:endParaRPr lang="en-US" altLang="zh-TW" sz="2200" dirty="0" smtClean="0">
              <a:solidFill>
                <a:srgbClr val="0070C0"/>
              </a:solidFill>
            </a:endParaRPr>
          </a:p>
          <a:p>
            <a:pPr>
              <a:lnSpc>
                <a:spcPts val="2000"/>
              </a:lnSpc>
              <a:spcBef>
                <a:spcPts val="0"/>
              </a:spcBef>
              <a:buNone/>
            </a:pPr>
            <a:r>
              <a:rPr lang="zh-TW" altLang="en-US" sz="2200" dirty="0" smtClean="0">
                <a:solidFill>
                  <a:srgbClr val="0070C0"/>
                </a:solidFill>
              </a:rPr>
              <a:t>    錄之重點，具有經濟價值性</a:t>
            </a:r>
            <a:r>
              <a:rPr lang="zh-TW" altLang="en-US" sz="1800" dirty="0" smtClean="0"/>
              <a:t>」</a:t>
            </a:r>
          </a:p>
          <a:p>
            <a:pPr>
              <a:buNone/>
            </a:pPr>
            <a:endParaRPr lang="en-US" altLang="zh-TW" sz="1800" dirty="0" smtClean="0"/>
          </a:p>
          <a:p>
            <a:pPr>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42</a:t>
            </a:r>
            <a:endParaRPr lang="zh-TW"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營業秘密之認定</a:t>
            </a:r>
            <a:endParaRPr lang="zh-TW" altLang="en-US" sz="3600" dirty="0">
              <a:solidFill>
                <a:schemeClr val="tx2"/>
              </a:solidFill>
              <a:latin typeface="標楷體" pitchFamily="65" charset="-120"/>
              <a:ea typeface="標楷體" pitchFamily="65" charset="-120"/>
            </a:endParaRPr>
          </a:p>
        </p:txBody>
      </p:sp>
      <p:sp>
        <p:nvSpPr>
          <p:cNvPr id="3" name="內容版面配置區 2"/>
          <p:cNvSpPr>
            <a:spLocks noGrp="1"/>
          </p:cNvSpPr>
          <p:nvPr>
            <p:ph sz="quarter" idx="1"/>
          </p:nvPr>
        </p:nvSpPr>
        <p:spPr>
          <a:xfrm>
            <a:off x="467544" y="1124744"/>
            <a:ext cx="8352928" cy="6165304"/>
          </a:xfrm>
        </p:spPr>
        <p:txBody>
          <a:bodyPr>
            <a:normAutofit/>
          </a:bodyPr>
          <a:lstStyle/>
          <a:p>
            <a:pPr>
              <a:buNone/>
            </a:pPr>
            <a:r>
              <a:rPr lang="zh-TW" altLang="en-US" sz="2400" b="1" dirty="0" smtClean="0"/>
              <a:t>失敗資訊有價值性－</a:t>
            </a:r>
            <a:endParaRPr lang="en-US" altLang="zh-TW" sz="2400" b="1" dirty="0" smtClean="0"/>
          </a:p>
          <a:p>
            <a:pPr>
              <a:lnSpc>
                <a:spcPts val="2000"/>
              </a:lnSpc>
              <a:buNone/>
            </a:pPr>
            <a:r>
              <a:rPr lang="zh-TW" altLang="en-US" sz="2000" dirty="0" smtClean="0"/>
              <a:t>美國</a:t>
            </a:r>
            <a:r>
              <a:rPr lang="en-US" altLang="zh-TW" sz="2000" dirty="0" smtClean="0"/>
              <a:t>1979</a:t>
            </a:r>
            <a:r>
              <a:rPr lang="zh-TW" altLang="en-US" sz="2000" dirty="0" smtClean="0"/>
              <a:t>年統一營業秘密法第</a:t>
            </a:r>
            <a:r>
              <a:rPr lang="en-US" altLang="zh-TW" sz="2000" dirty="0" smtClean="0"/>
              <a:t>1</a:t>
            </a:r>
            <a:r>
              <a:rPr lang="zh-TW" altLang="en-US" sz="2000" dirty="0" smtClean="0"/>
              <a:t>條註釋，亦稱失敗的負面資訊，應其證明</a:t>
            </a:r>
            <a:endParaRPr lang="en-US" altLang="zh-TW" sz="2000" dirty="0" smtClean="0"/>
          </a:p>
          <a:p>
            <a:pPr>
              <a:lnSpc>
                <a:spcPts val="2000"/>
              </a:lnSpc>
              <a:buNone/>
            </a:pPr>
            <a:r>
              <a:rPr lang="zh-TW" altLang="en-US" sz="2000" dirty="0" smtClean="0"/>
              <a:t>中不會發生功用，對於競爭者而言亦有重大的價值</a:t>
            </a:r>
            <a:r>
              <a:rPr lang="en-US" altLang="zh-TW" sz="2000" dirty="0" smtClean="0"/>
              <a:t>(The definition </a:t>
            </a:r>
          </a:p>
          <a:p>
            <a:pPr>
              <a:lnSpc>
                <a:spcPts val="2000"/>
              </a:lnSpc>
              <a:buNone/>
            </a:pPr>
            <a:r>
              <a:rPr lang="en-US" altLang="zh-TW" sz="2000" dirty="0" smtClean="0"/>
              <a:t>includes information that has commercial value from a negative </a:t>
            </a:r>
          </a:p>
          <a:p>
            <a:pPr>
              <a:lnSpc>
                <a:spcPts val="2000"/>
              </a:lnSpc>
              <a:buNone/>
            </a:pPr>
            <a:r>
              <a:rPr lang="en-US" altLang="zh-TW" sz="2000" dirty="0" smtClean="0"/>
              <a:t>viewpoint, for example the results of lengthy and expensive </a:t>
            </a:r>
          </a:p>
          <a:p>
            <a:pPr>
              <a:lnSpc>
                <a:spcPts val="2000"/>
              </a:lnSpc>
              <a:buNone/>
            </a:pPr>
            <a:r>
              <a:rPr lang="en-US" altLang="zh-TW" sz="2000" dirty="0" smtClean="0"/>
              <a:t>research which proves that a certain pro-</a:t>
            </a:r>
            <a:r>
              <a:rPr lang="en-US" altLang="zh-TW" sz="2000" dirty="0" err="1" smtClean="0"/>
              <a:t>cess</a:t>
            </a:r>
            <a:r>
              <a:rPr lang="en-US" altLang="zh-TW" sz="2000" dirty="0" smtClean="0"/>
              <a:t> will not work </a:t>
            </a:r>
          </a:p>
          <a:p>
            <a:pPr>
              <a:lnSpc>
                <a:spcPts val="2000"/>
              </a:lnSpc>
              <a:buNone/>
            </a:pPr>
            <a:r>
              <a:rPr lang="en-US" altLang="zh-TW" sz="2000" dirty="0" smtClean="0"/>
              <a:t>could be of great value to a competitor.)</a:t>
            </a:r>
          </a:p>
          <a:p>
            <a:pPr>
              <a:lnSpc>
                <a:spcPts val="2000"/>
              </a:lnSpc>
              <a:buNone/>
            </a:pPr>
            <a:r>
              <a:rPr lang="en-US" altLang="zh-TW" sz="2000" b="1" dirty="0" smtClean="0">
                <a:solidFill>
                  <a:srgbClr val="C00000"/>
                </a:solidFill>
              </a:rPr>
              <a:t>TRIPS</a:t>
            </a:r>
            <a:r>
              <a:rPr lang="zh-TW" altLang="en-US" sz="2000" b="1" dirty="0" smtClean="0">
                <a:solidFill>
                  <a:srgbClr val="C00000"/>
                </a:solidFill>
              </a:rPr>
              <a:t>第</a:t>
            </a:r>
            <a:r>
              <a:rPr lang="en-US" altLang="zh-TW" sz="2000" b="1" dirty="0" smtClean="0">
                <a:solidFill>
                  <a:srgbClr val="C00000"/>
                </a:solidFill>
              </a:rPr>
              <a:t>39</a:t>
            </a:r>
            <a:r>
              <a:rPr lang="zh-TW" altLang="en-US" sz="2000" b="1" dirty="0" smtClean="0">
                <a:solidFill>
                  <a:srgbClr val="C00000"/>
                </a:solidFill>
              </a:rPr>
              <a:t>條第</a:t>
            </a:r>
            <a:r>
              <a:rPr lang="en-US" altLang="zh-TW" sz="2000" b="1" dirty="0" smtClean="0">
                <a:solidFill>
                  <a:srgbClr val="C00000"/>
                </a:solidFill>
              </a:rPr>
              <a:t>3</a:t>
            </a:r>
            <a:r>
              <a:rPr lang="zh-TW" altLang="en-US" sz="2000" b="1" dirty="0" smtClean="0">
                <a:solidFill>
                  <a:srgbClr val="C00000"/>
                </a:solidFill>
              </a:rPr>
              <a:t>項規定</a:t>
            </a:r>
            <a:endParaRPr lang="en-US" altLang="zh-TW" sz="2000" b="1" dirty="0" smtClean="0">
              <a:solidFill>
                <a:srgbClr val="C00000"/>
              </a:solidFill>
            </a:endParaRPr>
          </a:p>
          <a:p>
            <a:pPr>
              <a:lnSpc>
                <a:spcPts val="2000"/>
              </a:lnSpc>
              <a:spcBef>
                <a:spcPts val="0"/>
              </a:spcBef>
              <a:buNone/>
            </a:pPr>
            <a:r>
              <a:rPr lang="zh-TW" altLang="en-US" sz="2000" dirty="0" smtClean="0">
                <a:solidFill>
                  <a:srgbClr val="0070C0"/>
                </a:solidFill>
              </a:rPr>
              <a:t>  「</a:t>
            </a:r>
            <a:r>
              <a:rPr lang="zh-TW" altLang="zh-TW" sz="2000" dirty="0" smtClean="0">
                <a:solidFill>
                  <a:srgbClr val="0070C0"/>
                </a:solidFill>
              </a:rPr>
              <a:t>會員為核准新化學原料之醫藥品或農藥品上市，而要求提供業經相當努力完成且尚未公布之測試或其他相關資料，應防止該項資料被不公平的使用於商業之上。此外，除基於保護公眾之必要，或已採取措施確實防止該項資料被不公平商業使用外，會員應保護該項資料並防止洩漏。」</a:t>
            </a:r>
            <a:endParaRPr lang="en-US" altLang="zh-TW" sz="2000" dirty="0" smtClean="0">
              <a:solidFill>
                <a:srgbClr val="0070C0"/>
              </a:solidFill>
            </a:endParaRPr>
          </a:p>
          <a:p>
            <a:pPr>
              <a:lnSpc>
                <a:spcPts val="2000"/>
              </a:lnSpc>
              <a:buNone/>
            </a:pPr>
            <a:r>
              <a:rPr lang="zh-TW" altLang="en-US" sz="2000" b="1" dirty="0" smtClean="0">
                <a:solidFill>
                  <a:srgbClr val="C00000"/>
                </a:solidFill>
              </a:rPr>
              <a:t>藥事法第</a:t>
            </a:r>
            <a:r>
              <a:rPr lang="en-US" altLang="zh-TW" sz="2000" b="1" dirty="0" smtClean="0">
                <a:solidFill>
                  <a:srgbClr val="C00000"/>
                </a:solidFill>
              </a:rPr>
              <a:t>40</a:t>
            </a:r>
            <a:r>
              <a:rPr lang="zh-TW" altLang="en-US" sz="2000" b="1" dirty="0" smtClean="0">
                <a:solidFill>
                  <a:srgbClr val="C00000"/>
                </a:solidFill>
              </a:rPr>
              <a:t>條之</a:t>
            </a:r>
            <a:r>
              <a:rPr lang="en-US" altLang="zh-TW" sz="2000" b="1" dirty="0" smtClean="0">
                <a:solidFill>
                  <a:srgbClr val="C00000"/>
                </a:solidFill>
              </a:rPr>
              <a:t>1</a:t>
            </a:r>
          </a:p>
          <a:p>
            <a:pPr>
              <a:lnSpc>
                <a:spcPts val="2000"/>
              </a:lnSpc>
              <a:spcBef>
                <a:spcPts val="0"/>
              </a:spcBef>
              <a:buNone/>
            </a:pPr>
            <a:r>
              <a:rPr lang="zh-TW" altLang="en-US" sz="2000" dirty="0" smtClean="0">
                <a:solidFill>
                  <a:srgbClr val="0070C0"/>
                </a:solidFill>
              </a:rPr>
              <a:t> </a:t>
            </a:r>
            <a:r>
              <a:rPr lang="zh-TW" altLang="zh-TW" sz="2000" dirty="0" smtClean="0">
                <a:solidFill>
                  <a:srgbClr val="0070C0"/>
                </a:solidFill>
              </a:rPr>
              <a:t>「中央衛生主管機關為維護公益之目的，於必要時，得公開所持有及保管藥商申請製造或輸入藥物所檢附之藥物成分、仿單等相關資料。但對於藥商申請新藥查驗登記屬於營業秘密之資料，應保密之。</a:t>
            </a:r>
            <a:r>
              <a:rPr lang="en-US" altLang="zh-TW" sz="2000" dirty="0" smtClean="0">
                <a:solidFill>
                  <a:srgbClr val="0070C0"/>
                </a:solidFill>
              </a:rPr>
              <a:t>..</a:t>
            </a:r>
            <a:r>
              <a:rPr lang="zh-TW" altLang="zh-TW" sz="2000" dirty="0" smtClean="0">
                <a:solidFill>
                  <a:srgbClr val="0070C0"/>
                </a:solidFill>
              </a:rPr>
              <a:t>」</a:t>
            </a:r>
            <a:endParaRPr lang="en-US" altLang="zh-TW" sz="2000" dirty="0" smtClean="0">
              <a:solidFill>
                <a:srgbClr val="0070C0"/>
              </a:solidFill>
            </a:endParaRPr>
          </a:p>
          <a:p>
            <a:pPr>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43</a:t>
            </a:r>
            <a:endParaRPr lang="zh-TW"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467544" y="1196752"/>
            <a:ext cx="8229600" cy="5976664"/>
          </a:xfrm>
        </p:spPr>
        <p:txBody>
          <a:bodyPr>
            <a:normAutofit fontScale="25000" lnSpcReduction="20000"/>
          </a:bodyPr>
          <a:lstStyle/>
          <a:p>
            <a:pPr>
              <a:buNone/>
            </a:pPr>
            <a:r>
              <a:rPr lang="zh-TW" altLang="en-US" sz="9600" b="1" dirty="0" smtClean="0"/>
              <a:t>合理保密措施－</a:t>
            </a:r>
            <a:endParaRPr lang="en-US" altLang="zh-TW" sz="9600" b="1" dirty="0" smtClean="0"/>
          </a:p>
          <a:p>
            <a:pPr>
              <a:buNone/>
            </a:pPr>
            <a:r>
              <a:rPr lang="zh-TW" altLang="en-US" sz="2800" b="1" dirty="0" smtClean="0"/>
              <a:t>　</a:t>
            </a:r>
            <a:endParaRPr lang="en-US" altLang="zh-TW" sz="2800" b="1" dirty="0" smtClean="0"/>
          </a:p>
          <a:p>
            <a:pPr>
              <a:buNone/>
            </a:pPr>
            <a:r>
              <a:rPr lang="zh-TW" altLang="en-US" sz="8000" b="1" dirty="0" smtClean="0">
                <a:solidFill>
                  <a:srgbClr val="C00000"/>
                </a:solidFill>
              </a:rPr>
              <a:t>智慧財產法院</a:t>
            </a:r>
            <a:r>
              <a:rPr lang="en-US" altLang="zh-TW" sz="8000" b="1" dirty="0" smtClean="0">
                <a:solidFill>
                  <a:srgbClr val="C00000"/>
                </a:solidFill>
              </a:rPr>
              <a:t>104</a:t>
            </a:r>
            <a:r>
              <a:rPr lang="zh-TW" altLang="en-US" sz="8000" b="1" dirty="0" smtClean="0">
                <a:solidFill>
                  <a:srgbClr val="C00000"/>
                </a:solidFill>
              </a:rPr>
              <a:t>年度民營訴字第</a:t>
            </a:r>
            <a:r>
              <a:rPr lang="en-US" altLang="zh-TW" sz="8000" b="1" dirty="0" smtClean="0">
                <a:solidFill>
                  <a:srgbClr val="C00000"/>
                </a:solidFill>
              </a:rPr>
              <a:t>1</a:t>
            </a:r>
            <a:r>
              <a:rPr lang="zh-TW" altLang="en-US" sz="8000" b="1" dirty="0" smtClean="0">
                <a:solidFill>
                  <a:srgbClr val="C00000"/>
                </a:solidFill>
              </a:rPr>
              <a:t>號</a:t>
            </a:r>
            <a:endParaRPr lang="en-US" altLang="zh-TW" sz="8000" b="1" dirty="0" smtClean="0">
              <a:solidFill>
                <a:srgbClr val="C00000"/>
              </a:solidFill>
            </a:endParaRPr>
          </a:p>
          <a:p>
            <a:pPr>
              <a:lnSpc>
                <a:spcPts val="2400"/>
              </a:lnSpc>
              <a:spcBef>
                <a:spcPts val="0"/>
              </a:spcBef>
              <a:buNone/>
            </a:pPr>
            <a:r>
              <a:rPr lang="zh-TW" altLang="en-US" sz="8000" dirty="0" smtClean="0"/>
              <a:t>「</a:t>
            </a:r>
            <a:r>
              <a:rPr lang="zh-TW" altLang="en-US" sz="8000" dirty="0" smtClean="0">
                <a:solidFill>
                  <a:srgbClr val="0070C0"/>
                </a:solidFill>
              </a:rPr>
              <a:t>所謂合理保密措施，係指營業秘 密之所有人主觀上有保護之意願，且客觀上 有保密的積極作為，使人了解其有將該資訊當成秘密加以保守之意思， </a:t>
            </a:r>
            <a:r>
              <a:rPr lang="zh-TW" altLang="en-US" sz="8000" dirty="0" smtClean="0"/>
              <a:t>例如： 與可能接觸該營業秘密之員工簽署保密合約、對接觸該營業秘密者加以管制、 於文件上標明「機密」或「限閱」等註記、對營業秘密之資料予以上鎖、設定 密碼、作好保全措施（如限制訪客接近存放機密處所）等，又是否 採取合理之保密措施，不以有簽署保密協議為必要，若營業秘密之所有人客觀上已為一定之行為，使人了解其有將 該資訊作為營業秘密保護之意，並將該資訊以不易被任意 接觸之方式予以控管，即足當之。」</a:t>
            </a:r>
            <a:endParaRPr lang="en-US" altLang="zh-TW" sz="8000" b="1" dirty="0" smtClean="0"/>
          </a:p>
          <a:p>
            <a:pPr>
              <a:lnSpc>
                <a:spcPts val="2400"/>
              </a:lnSpc>
              <a:spcBef>
                <a:spcPts val="0"/>
              </a:spcBef>
              <a:buNone/>
            </a:pPr>
            <a:r>
              <a:rPr lang="zh-TW" altLang="en-US" sz="9600" dirty="0" smtClean="0"/>
              <a:t>       </a:t>
            </a:r>
            <a:endParaRPr lang="en-US" altLang="zh-TW" sz="9600" dirty="0" smtClean="0"/>
          </a:p>
          <a:p>
            <a:pPr>
              <a:lnSpc>
                <a:spcPts val="2400"/>
              </a:lnSpc>
              <a:spcBef>
                <a:spcPts val="0"/>
              </a:spcBef>
              <a:buNone/>
            </a:pPr>
            <a:r>
              <a:rPr lang="zh-TW" altLang="en-US" sz="9600" dirty="0" smtClean="0"/>
              <a:t>　</a:t>
            </a:r>
            <a:r>
              <a:rPr lang="zh-TW" altLang="en-US" sz="8000" dirty="0" smtClean="0"/>
              <a:t>依此，合理性保密措施係積極有效的資訊管理方式，為判斷營業秘密所有人保護其秘密性資訊之主觀要件，並與客觀上該資訊是否具有秘密性併列判斷。</a:t>
            </a:r>
            <a:endParaRPr lang="en-US" altLang="zh-TW" sz="8000" dirty="0" smtClean="0"/>
          </a:p>
          <a:p>
            <a:pPr>
              <a:lnSpc>
                <a:spcPts val="2400"/>
              </a:lnSpc>
              <a:spcBef>
                <a:spcPts val="0"/>
              </a:spcBef>
              <a:buNone/>
            </a:pPr>
            <a:r>
              <a:rPr lang="zh-TW" altLang="en-US" sz="2400" dirty="0" smtClean="0"/>
              <a:t>　</a:t>
            </a:r>
            <a:endParaRPr lang="en-US" altLang="zh-TW" sz="2400" dirty="0" smtClean="0"/>
          </a:p>
          <a:p>
            <a:pPr>
              <a:lnSpc>
                <a:spcPts val="3000"/>
              </a:lnSpc>
              <a:spcBef>
                <a:spcPts val="0"/>
              </a:spcBef>
              <a:buNone/>
            </a:pPr>
            <a:r>
              <a:rPr lang="zh-TW" altLang="en-US" sz="2400" dirty="0" smtClean="0"/>
              <a:t>　</a:t>
            </a:r>
            <a:endParaRPr lang="en-US" altLang="zh-TW" sz="2000" dirty="0" smtClean="0"/>
          </a:p>
          <a:p>
            <a:pPr>
              <a:buNone/>
            </a:pPr>
            <a:endParaRPr lang="zh-TW" altLang="en-US" dirty="0"/>
          </a:p>
        </p:txBody>
      </p:sp>
      <p:pic>
        <p:nvPicPr>
          <p:cNvPr id="4" name="Picture 3" descr="D:\ghost\我的文件\My Pictures\images (3).png"/>
          <p:cNvPicPr>
            <a:picLocks noChangeAspect="1" noChangeArrowheads="1"/>
          </p:cNvPicPr>
          <p:nvPr/>
        </p:nvPicPr>
        <p:blipFill>
          <a:blip r:embed="rId2" cstate="print"/>
          <a:srcRect/>
          <a:stretch>
            <a:fillRect/>
          </a:stretch>
        </p:blipFill>
        <p:spPr bwMode="auto">
          <a:xfrm>
            <a:off x="7308304" y="-171400"/>
            <a:ext cx="1554480" cy="1347216"/>
          </a:xfrm>
          <a:prstGeom prst="rect">
            <a:avLst/>
          </a:prstGeom>
          <a:noFill/>
        </p:spPr>
      </p:pic>
      <p:sp>
        <p:nvSpPr>
          <p:cNvPr id="7" name="頁尾版面配置區 6"/>
          <p:cNvSpPr>
            <a:spLocks noGrp="1"/>
          </p:cNvSpPr>
          <p:nvPr>
            <p:ph type="ftr" sz="quarter" idx="11"/>
          </p:nvPr>
        </p:nvSpPr>
        <p:spPr/>
        <p:txBody>
          <a:bodyPr/>
          <a:lstStyle/>
          <a:p>
            <a:r>
              <a:rPr lang="en-US" altLang="zh-TW" smtClean="0"/>
              <a:t>44</a:t>
            </a:r>
            <a:endParaRPr lang="zh-TW"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23528" y="1124744"/>
            <a:ext cx="8229600" cy="5361459"/>
          </a:xfrm>
        </p:spPr>
        <p:txBody>
          <a:bodyPr>
            <a:normAutofit/>
          </a:bodyPr>
          <a:lstStyle/>
          <a:p>
            <a:pPr>
              <a:lnSpc>
                <a:spcPts val="3600"/>
              </a:lnSpc>
              <a:spcBef>
                <a:spcPts val="0"/>
              </a:spcBef>
              <a:buNone/>
            </a:pPr>
            <a:r>
              <a:rPr lang="zh-TW" altLang="en-US" dirty="0" smtClean="0">
                <a:solidFill>
                  <a:schemeClr val="tx2"/>
                </a:solidFill>
              </a:rPr>
              <a:t>　</a:t>
            </a:r>
            <a:endParaRPr lang="en-US" altLang="zh-TW" dirty="0" smtClean="0">
              <a:solidFill>
                <a:schemeClr val="tx2"/>
              </a:solidFill>
            </a:endParaRPr>
          </a:p>
          <a:p>
            <a:pPr>
              <a:lnSpc>
                <a:spcPts val="3600"/>
              </a:lnSpc>
              <a:spcBef>
                <a:spcPts val="0"/>
              </a:spcBef>
              <a:buNone/>
            </a:pPr>
            <a:r>
              <a:rPr lang="zh-TW" altLang="en-US" sz="2400" dirty="0" smtClean="0">
                <a:solidFill>
                  <a:schemeClr val="tx2"/>
                </a:solidFill>
              </a:rPr>
              <a:t>　</a:t>
            </a:r>
            <a:r>
              <a:rPr lang="zh-TW" altLang="en-US" sz="2000" dirty="0" smtClean="0">
                <a:solidFill>
                  <a:srgbClr val="0070C0"/>
                </a:solidFill>
              </a:rPr>
              <a:t>營業秘密所有人採取之保密措施是否合理，須藉個案逐漸累積，經類型化後判斷。</a:t>
            </a:r>
            <a:endParaRPr lang="en-US" altLang="zh-TW" sz="2000" dirty="0" smtClean="0">
              <a:solidFill>
                <a:srgbClr val="0070C0"/>
              </a:solidFill>
            </a:endParaRPr>
          </a:p>
          <a:p>
            <a:pPr>
              <a:lnSpc>
                <a:spcPts val="3600"/>
              </a:lnSpc>
              <a:spcBef>
                <a:spcPts val="0"/>
              </a:spcBef>
              <a:buNone/>
            </a:pPr>
            <a:r>
              <a:rPr lang="zh-TW" altLang="en-US" sz="2000" dirty="0" smtClean="0">
                <a:solidFill>
                  <a:schemeClr val="tx2"/>
                </a:solidFill>
              </a:rPr>
              <a:t>　</a:t>
            </a:r>
            <a:r>
              <a:rPr lang="zh-TW" altLang="en-US" sz="2000" dirty="0" smtClean="0"/>
              <a:t>法律所要求的保密措施非萬無一失，如美賓州最高法院在</a:t>
            </a:r>
            <a:r>
              <a:rPr lang="en-US" altLang="zh-TW" sz="2000" dirty="0" smtClean="0"/>
              <a:t>Pressed Steel Car Co. v. Standard Steel Car Co.</a:t>
            </a:r>
            <a:r>
              <a:rPr lang="zh-TW" altLang="en-US" sz="2000" dirty="0" smtClean="0"/>
              <a:t>案</a:t>
            </a:r>
            <a:r>
              <a:rPr lang="en-US" altLang="zh-TW" sz="2000" dirty="0" smtClean="0"/>
              <a:t>(210</a:t>
            </a:r>
            <a:r>
              <a:rPr lang="zh-TW" altLang="en-US" sz="2000" dirty="0" smtClean="0"/>
              <a:t> </a:t>
            </a:r>
            <a:r>
              <a:rPr lang="en-US" altLang="zh-TW" sz="2000" dirty="0" smtClean="0"/>
              <a:t>Pa. 464.  1904)</a:t>
            </a:r>
            <a:r>
              <a:rPr lang="zh-TW" altLang="en-US" sz="2000" dirty="0" smtClean="0"/>
              <a:t>曾揭示「</a:t>
            </a:r>
            <a:r>
              <a:rPr lang="zh-TW" altLang="en-US" sz="2000" dirty="0" smtClean="0">
                <a:solidFill>
                  <a:schemeClr val="tx2"/>
                </a:solidFill>
              </a:rPr>
              <a:t>任何製者不可避免地會公開其部分資訊，但未經上鎖的一扇門，並非一張對幫忙該家庭的路過者或僕人的請帖</a:t>
            </a:r>
            <a:r>
              <a:rPr lang="zh-TW" altLang="en-US" sz="2400" dirty="0" smtClean="0"/>
              <a:t>」</a:t>
            </a:r>
            <a:r>
              <a:rPr lang="en-US" altLang="zh-TW" sz="2000" dirty="0" smtClean="0"/>
              <a:t>(A certain amount of publicity is unavoidable in any manufactory, but an unlocked door is not an invitation to the passerby or to the servant of the household to help himself.)</a:t>
            </a:r>
            <a:endParaRPr lang="zh-TW" altLang="en-US" sz="2000" dirty="0"/>
          </a:p>
        </p:txBody>
      </p:sp>
      <p:pic>
        <p:nvPicPr>
          <p:cNvPr id="4" name="Picture 2" descr="D:\ghost\我的文件\My Pictures\下載 (10).jpg"/>
          <p:cNvPicPr>
            <a:picLocks noChangeAspect="1" noChangeArrowheads="1"/>
          </p:cNvPicPr>
          <p:nvPr/>
        </p:nvPicPr>
        <p:blipFill>
          <a:blip r:embed="rId2" cstate="print"/>
          <a:srcRect/>
          <a:stretch>
            <a:fillRect/>
          </a:stretch>
        </p:blipFill>
        <p:spPr bwMode="auto">
          <a:xfrm>
            <a:off x="6444208" y="188640"/>
            <a:ext cx="2160240" cy="990600"/>
          </a:xfrm>
          <a:prstGeom prst="rect">
            <a:avLst/>
          </a:prstGeom>
          <a:noFill/>
        </p:spPr>
      </p:pic>
      <p:sp>
        <p:nvSpPr>
          <p:cNvPr id="7" name="頁尾版面配置區 6"/>
          <p:cNvSpPr>
            <a:spLocks noGrp="1"/>
          </p:cNvSpPr>
          <p:nvPr>
            <p:ph type="ftr" sz="quarter" idx="11"/>
          </p:nvPr>
        </p:nvSpPr>
        <p:spPr/>
        <p:txBody>
          <a:bodyPr/>
          <a:lstStyle/>
          <a:p>
            <a:r>
              <a:rPr lang="en-US" altLang="zh-TW" smtClean="0"/>
              <a:t>45</a:t>
            </a:r>
            <a:endParaRPr lang="zh-TW"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23528" y="1844824"/>
            <a:ext cx="8352928" cy="5688632"/>
          </a:xfrm>
        </p:spPr>
        <p:txBody>
          <a:bodyPr>
            <a:normAutofit/>
          </a:bodyPr>
          <a:lstStyle/>
          <a:p>
            <a:pPr>
              <a:lnSpc>
                <a:spcPts val="2400"/>
              </a:lnSpc>
              <a:spcBef>
                <a:spcPts val="0"/>
              </a:spcBef>
              <a:buNone/>
            </a:pPr>
            <a:r>
              <a:rPr lang="zh-TW" altLang="en-US" sz="2000" dirty="0" smtClean="0"/>
              <a:t>      美國</a:t>
            </a:r>
            <a:r>
              <a:rPr lang="en-US" altLang="zh-TW" sz="2000" dirty="0" smtClean="0"/>
              <a:t>1995</a:t>
            </a:r>
            <a:r>
              <a:rPr lang="zh-TW" altLang="en-US" sz="2000" dirty="0" smtClean="0"/>
              <a:t>年反不正競爭法第</a:t>
            </a:r>
            <a:r>
              <a:rPr lang="en-US" altLang="zh-TW" sz="2000" dirty="0" smtClean="0"/>
              <a:t>39</a:t>
            </a:r>
            <a:r>
              <a:rPr lang="zh-TW" altLang="en-US" sz="2000" dirty="0" smtClean="0"/>
              <a:t>條註釋曾就合理保護措施曾說明：「</a:t>
            </a:r>
            <a:r>
              <a:rPr lang="zh-TW" altLang="en-US" sz="2000" dirty="0" smtClean="0">
                <a:solidFill>
                  <a:srgbClr val="0070C0"/>
                </a:solidFill>
              </a:rPr>
              <a:t>保護秘密性資訊有多種形式，包括防止未經同意接觸資訊的物質安全措施、對需要知悉的資訊以限制在工作必要範圍內揭露的有關程序，以及向保密資訊的接受者強調資訊性質之手段，如保密協議、標記、警語等語，這些措施可作為有關資訊具有價值性及秘密性之證據。</a:t>
            </a:r>
            <a:r>
              <a:rPr lang="zh-TW" altLang="en-US" sz="2000" dirty="0" smtClean="0"/>
              <a:t>」可為參考。</a:t>
            </a:r>
            <a:r>
              <a:rPr lang="en-US" altLang="zh-TW" sz="2000" dirty="0" smtClean="0"/>
              <a:t>(Precautions to maintain secrecy may take many forms, including physical security designed to prevent unauthorized access, procedures intended to limit disclosure based upon the “need to know,” and measures that emphasize to recipients the confidential nature of the information such as nondisclosure agreements, signs, and restrictive legends. Such precautions can be evidence of the information's </a:t>
            </a:r>
            <a:r>
              <a:rPr lang="zh-TW" altLang="en-US" sz="2000" dirty="0" smtClean="0"/>
              <a:t> </a:t>
            </a:r>
            <a:r>
              <a:rPr lang="en-US" altLang="zh-TW" sz="2000" dirty="0" smtClean="0"/>
              <a:t>value (see Comment e) and secrecy (see Comment f)..)</a:t>
            </a:r>
            <a:endParaRPr lang="zh-TW" altLang="en-US" sz="2000" dirty="0"/>
          </a:p>
        </p:txBody>
      </p:sp>
      <p:sp>
        <p:nvSpPr>
          <p:cNvPr id="6" name="頁尾版面配置區 5"/>
          <p:cNvSpPr>
            <a:spLocks noGrp="1"/>
          </p:cNvSpPr>
          <p:nvPr>
            <p:ph type="ftr" sz="quarter" idx="11"/>
          </p:nvPr>
        </p:nvSpPr>
        <p:spPr/>
        <p:txBody>
          <a:bodyPr/>
          <a:lstStyle/>
          <a:p>
            <a:r>
              <a:rPr lang="en-US" altLang="zh-TW" smtClean="0"/>
              <a:t>46</a:t>
            </a:r>
            <a:endParaRPr lang="zh-TW"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95536" y="980728"/>
            <a:ext cx="8229600" cy="5616624"/>
          </a:xfrm>
        </p:spPr>
        <p:txBody>
          <a:bodyPr>
            <a:normAutofit fontScale="92500"/>
          </a:bodyPr>
          <a:lstStyle/>
          <a:p>
            <a:pPr>
              <a:buNone/>
            </a:pPr>
            <a:r>
              <a:rPr lang="zh-TW" altLang="en-US" sz="2800" b="1" dirty="0" smtClean="0"/>
              <a:t>實例</a:t>
            </a:r>
            <a:endParaRPr lang="en-US" altLang="zh-TW" sz="2800" b="1" dirty="0" smtClean="0"/>
          </a:p>
          <a:p>
            <a:pPr>
              <a:lnSpc>
                <a:spcPts val="2400"/>
              </a:lnSpc>
              <a:spcBef>
                <a:spcPts val="0"/>
              </a:spcBef>
              <a:buNone/>
            </a:pPr>
            <a:r>
              <a:rPr lang="zh-TW" altLang="en-US" sz="2200" b="1" dirty="0" smtClean="0">
                <a:solidFill>
                  <a:srgbClr val="C00000"/>
                </a:solidFill>
              </a:rPr>
              <a:t>美</a:t>
            </a:r>
            <a:r>
              <a:rPr lang="zh-TW" altLang="en-US" sz="2200" b="1" dirty="0" smtClean="0">
                <a:solidFill>
                  <a:srgbClr val="C00000"/>
                </a:solidFill>
              </a:rPr>
              <a:t>第五巡迴上訴法院在</a:t>
            </a:r>
            <a:r>
              <a:rPr lang="en-US" altLang="zh-TW" sz="2200" b="1" dirty="0" smtClean="0">
                <a:solidFill>
                  <a:srgbClr val="C00000"/>
                </a:solidFill>
              </a:rPr>
              <a:t>E.I </a:t>
            </a:r>
            <a:r>
              <a:rPr lang="en-US" altLang="zh-TW" sz="2200" b="1" dirty="0" err="1" smtClean="0">
                <a:solidFill>
                  <a:srgbClr val="C00000"/>
                </a:solidFill>
              </a:rPr>
              <a:t>Dupont</a:t>
            </a:r>
            <a:r>
              <a:rPr lang="en-US" altLang="zh-TW" sz="2200" b="1" dirty="0" smtClean="0">
                <a:solidFill>
                  <a:srgbClr val="C00000"/>
                </a:solidFill>
              </a:rPr>
              <a:t> v. Rolfe </a:t>
            </a:r>
            <a:r>
              <a:rPr lang="zh-TW" altLang="en-US" sz="2200" b="1" dirty="0" smtClean="0">
                <a:solidFill>
                  <a:srgbClr val="C00000"/>
                </a:solidFill>
              </a:rPr>
              <a:t>案</a:t>
            </a:r>
            <a:r>
              <a:rPr lang="en-US" altLang="zh-TW" sz="2200" b="1" dirty="0" smtClean="0">
                <a:solidFill>
                  <a:srgbClr val="C00000"/>
                </a:solidFill>
              </a:rPr>
              <a:t>(431</a:t>
            </a:r>
            <a:r>
              <a:rPr lang="zh-TW" altLang="en-US" sz="2200" b="1" dirty="0" smtClean="0">
                <a:solidFill>
                  <a:srgbClr val="C00000"/>
                </a:solidFill>
              </a:rPr>
              <a:t> </a:t>
            </a:r>
            <a:r>
              <a:rPr lang="en-US" altLang="zh-TW" sz="2200" b="1" dirty="0" smtClean="0">
                <a:solidFill>
                  <a:srgbClr val="C00000"/>
                </a:solidFill>
              </a:rPr>
              <a:t>F.2d 1012)</a:t>
            </a:r>
            <a:r>
              <a:rPr lang="zh-TW" altLang="en-US" sz="2200" dirty="0" smtClean="0"/>
              <a:t>就合理保</a:t>
            </a:r>
            <a:endParaRPr lang="en-US" altLang="zh-TW" sz="2200" dirty="0" smtClean="0"/>
          </a:p>
          <a:p>
            <a:pPr>
              <a:lnSpc>
                <a:spcPts val="2400"/>
              </a:lnSpc>
              <a:spcBef>
                <a:spcPts val="0"/>
              </a:spcBef>
              <a:buNone/>
            </a:pPr>
            <a:r>
              <a:rPr lang="zh-TW" altLang="en-US" sz="2200" dirty="0" smtClean="0"/>
              <a:t>密措施揭示「</a:t>
            </a:r>
            <a:r>
              <a:rPr lang="en-US" altLang="zh-TW" sz="2200" dirty="0" smtClean="0">
                <a:solidFill>
                  <a:schemeClr val="tx2"/>
                </a:solidFill>
              </a:rPr>
              <a:t>(</a:t>
            </a:r>
            <a:r>
              <a:rPr lang="zh-TW" altLang="en-US" sz="2200" dirty="0" smtClean="0">
                <a:solidFill>
                  <a:schemeClr val="tx2"/>
                </a:solidFill>
              </a:rPr>
              <a:t>營業秘密所有人</a:t>
            </a:r>
            <a:r>
              <a:rPr lang="en-US" altLang="zh-TW" sz="2200" dirty="0" smtClean="0">
                <a:solidFill>
                  <a:schemeClr val="tx2"/>
                </a:solidFill>
              </a:rPr>
              <a:t>)</a:t>
            </a:r>
            <a:r>
              <a:rPr lang="zh-TW" altLang="en-US" sz="2200" dirty="0" smtClean="0">
                <a:solidFill>
                  <a:schemeClr val="tx2"/>
                </a:solidFill>
              </a:rPr>
              <a:t>對抗掠奪性觀察雖有必要，但要求其</a:t>
            </a:r>
            <a:r>
              <a:rPr lang="zh-TW" altLang="en-US" sz="2200" dirty="0" smtClean="0">
                <a:solidFill>
                  <a:schemeClr val="tx2"/>
                </a:solidFill>
              </a:rPr>
              <a:t>建立</a:t>
            </a:r>
            <a:endParaRPr lang="en-US" altLang="zh-TW" sz="2200" dirty="0" smtClean="0">
              <a:solidFill>
                <a:schemeClr val="tx2"/>
              </a:solidFill>
            </a:endParaRPr>
          </a:p>
          <a:p>
            <a:pPr>
              <a:lnSpc>
                <a:spcPts val="2400"/>
              </a:lnSpc>
              <a:spcBef>
                <a:spcPts val="0"/>
              </a:spcBef>
              <a:buNone/>
            </a:pPr>
            <a:r>
              <a:rPr lang="zh-TW" altLang="en-US" sz="2200" dirty="0" smtClean="0">
                <a:solidFill>
                  <a:schemeClr val="tx2"/>
                </a:solidFill>
              </a:rPr>
              <a:t>難以</a:t>
            </a:r>
            <a:r>
              <a:rPr lang="zh-TW" altLang="en-US" sz="2200" dirty="0" smtClean="0">
                <a:solidFill>
                  <a:schemeClr val="tx2"/>
                </a:solidFill>
              </a:rPr>
              <a:t>探測的城堡則是不合理的苛求，而法院並不妄求工業發明人為</a:t>
            </a:r>
            <a:r>
              <a:rPr lang="zh-TW" altLang="en-US" sz="2200" dirty="0" smtClean="0">
                <a:solidFill>
                  <a:schemeClr val="tx2"/>
                </a:solidFill>
              </a:rPr>
              <a:t>保護</a:t>
            </a:r>
            <a:endParaRPr lang="en-US" altLang="zh-TW" sz="2200" dirty="0" smtClean="0">
              <a:solidFill>
                <a:schemeClr val="tx2"/>
              </a:solidFill>
            </a:endParaRPr>
          </a:p>
          <a:p>
            <a:pPr>
              <a:lnSpc>
                <a:spcPts val="2400"/>
              </a:lnSpc>
              <a:spcBef>
                <a:spcPts val="0"/>
              </a:spcBef>
              <a:buNone/>
            </a:pPr>
            <a:r>
              <a:rPr lang="zh-TW" altLang="en-US" sz="2200" dirty="0" smtClean="0">
                <a:solidFill>
                  <a:schemeClr val="tx2"/>
                </a:solidFill>
              </a:rPr>
              <a:t>其努力</a:t>
            </a:r>
            <a:r>
              <a:rPr lang="zh-TW" altLang="en-US" sz="2200" dirty="0" smtClean="0">
                <a:solidFill>
                  <a:schemeClr val="tx2"/>
                </a:solidFill>
              </a:rPr>
              <a:t>的成果而負擔上述義務</a:t>
            </a:r>
            <a:r>
              <a:rPr lang="zh-TW" altLang="en-US" sz="2200" dirty="0" smtClean="0"/>
              <a:t>」  </a:t>
            </a:r>
            <a:r>
              <a:rPr lang="en-US" altLang="zh-TW" sz="2000" dirty="0" smtClean="0"/>
              <a:t>(Reasonable precautions against </a:t>
            </a:r>
            <a:endParaRPr lang="en-US" altLang="zh-TW" sz="2000" dirty="0" smtClean="0"/>
          </a:p>
          <a:p>
            <a:pPr>
              <a:lnSpc>
                <a:spcPts val="2400"/>
              </a:lnSpc>
              <a:spcBef>
                <a:spcPts val="0"/>
              </a:spcBef>
              <a:buNone/>
            </a:pPr>
            <a:r>
              <a:rPr lang="en-US" altLang="zh-TW" sz="2000" dirty="0" smtClean="0"/>
              <a:t>predatory  eyes </a:t>
            </a:r>
            <a:r>
              <a:rPr lang="en-US" altLang="zh-TW" sz="2000" dirty="0" smtClean="0"/>
              <a:t>we may require, but an impenetrable fortress is an </a:t>
            </a:r>
            <a:endParaRPr lang="en-US" altLang="zh-TW" sz="2000" dirty="0" smtClean="0"/>
          </a:p>
          <a:p>
            <a:pPr>
              <a:lnSpc>
                <a:spcPts val="2400"/>
              </a:lnSpc>
              <a:spcBef>
                <a:spcPts val="0"/>
              </a:spcBef>
              <a:buNone/>
            </a:pPr>
            <a:r>
              <a:rPr lang="en-US" altLang="zh-TW" sz="2000" dirty="0" smtClean="0"/>
              <a:t>unreasonable  requirement</a:t>
            </a:r>
            <a:r>
              <a:rPr lang="en-US" altLang="zh-TW" sz="2000" dirty="0" smtClean="0"/>
              <a:t>, and we are not disposed to burden </a:t>
            </a:r>
            <a:endParaRPr lang="en-US" altLang="zh-TW" sz="2000" dirty="0" smtClean="0"/>
          </a:p>
          <a:p>
            <a:pPr>
              <a:lnSpc>
                <a:spcPts val="2400"/>
              </a:lnSpc>
              <a:spcBef>
                <a:spcPts val="0"/>
              </a:spcBef>
              <a:buNone/>
            </a:pPr>
            <a:r>
              <a:rPr lang="en-US" altLang="zh-TW" sz="2000" dirty="0" smtClean="0"/>
              <a:t>industrial </a:t>
            </a:r>
            <a:r>
              <a:rPr lang="en-US" altLang="zh-TW" sz="2000" dirty="0" smtClean="0"/>
              <a:t>inventors with </a:t>
            </a:r>
            <a:r>
              <a:rPr lang="en-US" altLang="zh-TW" sz="2000" dirty="0" smtClean="0"/>
              <a:t> such </a:t>
            </a:r>
            <a:r>
              <a:rPr lang="en-US" altLang="zh-TW" sz="2000" dirty="0" smtClean="0"/>
              <a:t>a duty in order to protect the fruits of </a:t>
            </a:r>
            <a:endParaRPr lang="en-US" altLang="zh-TW" sz="2000" dirty="0" smtClean="0"/>
          </a:p>
          <a:p>
            <a:pPr>
              <a:lnSpc>
                <a:spcPts val="2400"/>
              </a:lnSpc>
              <a:spcBef>
                <a:spcPts val="0"/>
              </a:spcBef>
              <a:buNone/>
            </a:pPr>
            <a:r>
              <a:rPr lang="en-US" altLang="zh-TW" sz="2000" dirty="0" smtClean="0"/>
              <a:t>their </a:t>
            </a:r>
            <a:r>
              <a:rPr lang="en-US" altLang="zh-TW" sz="2000" dirty="0" smtClean="0"/>
              <a:t>efforts. )</a:t>
            </a:r>
          </a:p>
          <a:p>
            <a:pPr>
              <a:lnSpc>
                <a:spcPts val="2400"/>
              </a:lnSpc>
              <a:spcBef>
                <a:spcPts val="0"/>
              </a:spcBef>
              <a:buNone/>
            </a:pPr>
            <a:endParaRPr lang="en-US" altLang="zh-TW" sz="2400" dirty="0" smtClean="0"/>
          </a:p>
          <a:p>
            <a:pPr>
              <a:lnSpc>
                <a:spcPts val="2400"/>
              </a:lnSpc>
              <a:spcBef>
                <a:spcPts val="0"/>
              </a:spcBef>
              <a:buNone/>
            </a:pPr>
            <a:r>
              <a:rPr lang="zh-TW" altLang="en-US" sz="2400" b="1" dirty="0" smtClean="0">
                <a:solidFill>
                  <a:srgbClr val="C00000"/>
                </a:solidFill>
              </a:rPr>
              <a:t>最高法院</a:t>
            </a:r>
            <a:r>
              <a:rPr lang="en-US" altLang="zh-TW" sz="2400" b="1" dirty="0" smtClean="0">
                <a:solidFill>
                  <a:srgbClr val="C00000"/>
                </a:solidFill>
              </a:rPr>
              <a:t>102</a:t>
            </a:r>
            <a:r>
              <a:rPr lang="zh-TW" altLang="en-US" sz="2400" b="1" dirty="0" smtClean="0">
                <a:solidFill>
                  <a:srgbClr val="C00000"/>
                </a:solidFill>
              </a:rPr>
              <a:t>年度台上字第</a:t>
            </a:r>
            <a:r>
              <a:rPr lang="en-US" altLang="zh-TW" sz="2400" b="1" dirty="0" smtClean="0">
                <a:solidFill>
                  <a:srgbClr val="C00000"/>
                </a:solidFill>
              </a:rPr>
              <a:t>235</a:t>
            </a:r>
            <a:r>
              <a:rPr lang="zh-TW" altLang="en-US" sz="2400" b="1" dirty="0" smtClean="0">
                <a:solidFill>
                  <a:srgbClr val="C00000"/>
                </a:solidFill>
              </a:rPr>
              <a:t>號民事判決</a:t>
            </a:r>
            <a:endParaRPr lang="en-US" altLang="zh-TW" sz="2400" b="1" dirty="0" smtClean="0">
              <a:solidFill>
                <a:srgbClr val="C00000"/>
              </a:solidFill>
            </a:endParaRPr>
          </a:p>
          <a:p>
            <a:pPr>
              <a:lnSpc>
                <a:spcPts val="2400"/>
              </a:lnSpc>
              <a:spcBef>
                <a:spcPts val="0"/>
              </a:spcBef>
              <a:buNone/>
            </a:pPr>
            <a:r>
              <a:rPr lang="zh-TW" altLang="en-US" sz="2200" dirty="0" smtClean="0"/>
              <a:t>「</a:t>
            </a:r>
            <a:r>
              <a:rPr lang="zh-TW" altLang="en-US" sz="2200" dirty="0" smtClean="0">
                <a:solidFill>
                  <a:srgbClr val="0070C0"/>
                </a:solidFill>
              </a:rPr>
              <a:t>按營業秘密法第</a:t>
            </a:r>
            <a:r>
              <a:rPr lang="en-US" altLang="zh-TW" sz="2200" dirty="0" smtClean="0">
                <a:solidFill>
                  <a:srgbClr val="0070C0"/>
                </a:solidFill>
              </a:rPr>
              <a:t>2</a:t>
            </a:r>
            <a:r>
              <a:rPr lang="zh-TW" altLang="en-US" sz="2200" dirty="0" smtClean="0">
                <a:solidFill>
                  <a:srgbClr val="0070C0"/>
                </a:solidFill>
              </a:rPr>
              <a:t>條第</a:t>
            </a:r>
            <a:r>
              <a:rPr lang="en-US" altLang="zh-TW" sz="2200" dirty="0" smtClean="0">
                <a:solidFill>
                  <a:srgbClr val="0070C0"/>
                </a:solidFill>
              </a:rPr>
              <a:t>3</a:t>
            </a:r>
            <a:r>
              <a:rPr lang="zh-TW" altLang="en-US" sz="2200" dirty="0" smtClean="0">
                <a:solidFill>
                  <a:srgbClr val="0070C0"/>
                </a:solidFill>
              </a:rPr>
              <a:t>款規定</a:t>
            </a:r>
            <a:r>
              <a:rPr lang="en-US" altLang="zh-TW" sz="2200" dirty="0" smtClean="0">
                <a:solidFill>
                  <a:srgbClr val="0070C0"/>
                </a:solidFill>
              </a:rPr>
              <a:t>『</a:t>
            </a:r>
            <a:r>
              <a:rPr lang="zh-TW" altLang="en-US" sz="2200" dirty="0" smtClean="0">
                <a:solidFill>
                  <a:srgbClr val="0070C0"/>
                </a:solidFill>
              </a:rPr>
              <a:t>所有人已採取合理之保密措施</a:t>
            </a:r>
            <a:r>
              <a:rPr lang="en-US" altLang="zh-TW" sz="2200" dirty="0" smtClean="0">
                <a:solidFill>
                  <a:srgbClr val="0070C0"/>
                </a:solidFill>
              </a:rPr>
              <a:t>』</a:t>
            </a:r>
            <a:r>
              <a:rPr lang="zh-TW" altLang="en-US" sz="2200" dirty="0" smtClean="0"/>
              <a:t>，</a:t>
            </a:r>
            <a:r>
              <a:rPr lang="zh-TW" altLang="en-US" sz="2200" dirty="0" smtClean="0">
                <a:solidFill>
                  <a:srgbClr val="FF0000"/>
                </a:solidFill>
              </a:rPr>
              <a:t>應</a:t>
            </a:r>
            <a:endParaRPr lang="en-US" altLang="zh-TW" sz="2200" dirty="0" smtClean="0">
              <a:solidFill>
                <a:srgbClr val="FF0000"/>
              </a:solidFill>
            </a:endParaRPr>
          </a:p>
          <a:p>
            <a:pPr>
              <a:lnSpc>
                <a:spcPts val="2400"/>
              </a:lnSpc>
              <a:spcBef>
                <a:spcPts val="0"/>
              </a:spcBef>
              <a:buNone/>
            </a:pPr>
            <a:r>
              <a:rPr lang="zh-TW" altLang="en-US" sz="2200" dirty="0" smtClean="0">
                <a:solidFill>
                  <a:srgbClr val="FF0000"/>
                </a:solidFill>
              </a:rPr>
              <a:t>　係指所有人按其人力、財力，依社會通常所可能之方法或 技術，將不</a:t>
            </a:r>
            <a:endParaRPr lang="en-US" altLang="zh-TW" sz="2200" dirty="0" smtClean="0">
              <a:solidFill>
                <a:srgbClr val="FF0000"/>
              </a:solidFill>
            </a:endParaRPr>
          </a:p>
          <a:p>
            <a:pPr>
              <a:lnSpc>
                <a:spcPts val="2400"/>
              </a:lnSpc>
              <a:spcBef>
                <a:spcPts val="0"/>
              </a:spcBef>
              <a:buNone/>
            </a:pPr>
            <a:r>
              <a:rPr lang="zh-TW" altLang="en-US" sz="2200" dirty="0" smtClean="0">
                <a:solidFill>
                  <a:srgbClr val="FF0000"/>
                </a:solidFill>
              </a:rPr>
              <a:t>　被公眾知悉之情報資訊，依業務需要分類、分級而由 不同之授權職務</a:t>
            </a:r>
            <a:endParaRPr lang="en-US" altLang="zh-TW" sz="2200" dirty="0" smtClean="0">
              <a:solidFill>
                <a:srgbClr val="FF0000"/>
              </a:solidFill>
            </a:endParaRPr>
          </a:p>
          <a:p>
            <a:pPr>
              <a:lnSpc>
                <a:spcPts val="2400"/>
              </a:lnSpc>
              <a:spcBef>
                <a:spcPts val="0"/>
              </a:spcBef>
              <a:buNone/>
            </a:pPr>
            <a:r>
              <a:rPr lang="zh-TW" altLang="en-US" sz="2200" dirty="0" smtClean="0">
                <a:solidFill>
                  <a:srgbClr val="FF0000"/>
                </a:solidFill>
              </a:rPr>
              <a:t>　等級者知悉而言</a:t>
            </a:r>
            <a:r>
              <a:rPr lang="zh-TW" altLang="en-US" sz="2200" dirty="0" smtClean="0">
                <a:solidFill>
                  <a:srgbClr val="0070C0"/>
                </a:solidFill>
              </a:rPr>
              <a:t>；此於電腦資訊之保護，就使用 者每設有授權帳號、</a:t>
            </a:r>
            <a:endParaRPr lang="en-US" altLang="zh-TW" sz="2200" dirty="0" smtClean="0">
              <a:solidFill>
                <a:srgbClr val="0070C0"/>
              </a:solidFill>
            </a:endParaRPr>
          </a:p>
          <a:p>
            <a:pPr>
              <a:lnSpc>
                <a:spcPts val="2400"/>
              </a:lnSpc>
              <a:spcBef>
                <a:spcPts val="0"/>
              </a:spcBef>
              <a:buNone/>
            </a:pPr>
            <a:r>
              <a:rPr lang="zh-TW" altLang="en-US" sz="2200" dirty="0" smtClean="0">
                <a:solidFill>
                  <a:srgbClr val="0070C0"/>
                </a:solidFill>
              </a:rPr>
              <a:t>　密碼等管制措施，尤屬常見。</a:t>
            </a:r>
            <a:r>
              <a:rPr lang="zh-TW" altLang="en-US" sz="2200" dirty="0" smtClean="0"/>
              <a:t>」</a:t>
            </a:r>
            <a:endParaRPr lang="en-US" altLang="zh-TW" sz="2200" dirty="0" smtClean="0"/>
          </a:p>
          <a:p>
            <a:pPr>
              <a:buNone/>
            </a:pPr>
            <a:endParaRPr lang="zh-TW" altLang="en-US" dirty="0"/>
          </a:p>
        </p:txBody>
      </p:sp>
      <p:pic>
        <p:nvPicPr>
          <p:cNvPr id="4" name="Picture 2" descr="D:\ghost\我的文件\My Pictures\dupont.bmp"/>
          <p:cNvPicPr>
            <a:picLocks noChangeAspect="1" noChangeArrowheads="1"/>
          </p:cNvPicPr>
          <p:nvPr/>
        </p:nvPicPr>
        <p:blipFill>
          <a:blip r:embed="rId2" cstate="print"/>
          <a:srcRect/>
          <a:stretch>
            <a:fillRect/>
          </a:stretch>
        </p:blipFill>
        <p:spPr bwMode="auto">
          <a:xfrm>
            <a:off x="6732240" y="0"/>
            <a:ext cx="1554000" cy="1164000"/>
          </a:xfrm>
          <a:prstGeom prst="rect">
            <a:avLst/>
          </a:prstGeom>
          <a:noFill/>
        </p:spPr>
      </p:pic>
      <p:sp>
        <p:nvSpPr>
          <p:cNvPr id="7" name="頁尾版面配置區 6"/>
          <p:cNvSpPr>
            <a:spLocks noGrp="1"/>
          </p:cNvSpPr>
          <p:nvPr>
            <p:ph type="ftr" sz="quarter" idx="11"/>
          </p:nvPr>
        </p:nvSpPr>
        <p:spPr/>
        <p:txBody>
          <a:bodyPr/>
          <a:lstStyle/>
          <a:p>
            <a:r>
              <a:rPr lang="en-US" altLang="zh-TW" smtClean="0"/>
              <a:t>47</a:t>
            </a:r>
            <a:endParaRPr lang="zh-TW"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467544" y="1556792"/>
            <a:ext cx="8229600" cy="6021288"/>
          </a:xfrm>
        </p:spPr>
        <p:txBody>
          <a:bodyPr>
            <a:noAutofit/>
          </a:bodyPr>
          <a:lstStyle/>
          <a:p>
            <a:pPr>
              <a:lnSpc>
                <a:spcPts val="2600"/>
              </a:lnSpc>
              <a:spcBef>
                <a:spcPts val="0"/>
              </a:spcBef>
              <a:buNone/>
            </a:pPr>
            <a:r>
              <a:rPr lang="zh-TW" altLang="en-US" sz="2000" b="1" dirty="0" smtClean="0">
                <a:solidFill>
                  <a:srgbClr val="C00000"/>
                </a:solidFill>
              </a:rPr>
              <a:t>智慧財產法院</a:t>
            </a:r>
            <a:r>
              <a:rPr lang="en-US" altLang="zh-TW" sz="2000" b="1" dirty="0" smtClean="0">
                <a:solidFill>
                  <a:srgbClr val="C00000"/>
                </a:solidFill>
              </a:rPr>
              <a:t>103</a:t>
            </a:r>
            <a:r>
              <a:rPr lang="zh-TW" altLang="en-US" sz="2000" b="1" dirty="0" smtClean="0">
                <a:solidFill>
                  <a:srgbClr val="C00000"/>
                </a:solidFill>
              </a:rPr>
              <a:t>年度民營訴字第</a:t>
            </a:r>
            <a:r>
              <a:rPr lang="en-US" altLang="zh-TW" sz="2000" b="1" dirty="0" smtClean="0">
                <a:solidFill>
                  <a:srgbClr val="C00000"/>
                </a:solidFill>
              </a:rPr>
              <a:t>2</a:t>
            </a:r>
            <a:r>
              <a:rPr lang="zh-TW" altLang="en-US" sz="2000" b="1" dirty="0" smtClean="0">
                <a:solidFill>
                  <a:srgbClr val="C00000"/>
                </a:solidFill>
              </a:rPr>
              <a:t>號民事判決</a:t>
            </a:r>
            <a:endParaRPr lang="en-US" altLang="zh-TW" sz="2000" b="1" dirty="0" smtClean="0">
              <a:solidFill>
                <a:srgbClr val="C00000"/>
              </a:solidFill>
            </a:endParaRPr>
          </a:p>
          <a:p>
            <a:pPr>
              <a:lnSpc>
                <a:spcPts val="2600"/>
              </a:lnSpc>
              <a:spcBef>
                <a:spcPts val="0"/>
              </a:spcBef>
              <a:buNone/>
            </a:pPr>
            <a:endParaRPr lang="en-US" altLang="zh-TW" sz="2000" b="1" dirty="0" smtClean="0">
              <a:solidFill>
                <a:srgbClr val="C00000"/>
              </a:solidFill>
            </a:endParaRPr>
          </a:p>
          <a:p>
            <a:pPr>
              <a:lnSpc>
                <a:spcPts val="2600"/>
              </a:lnSpc>
              <a:spcBef>
                <a:spcPts val="0"/>
              </a:spcBef>
              <a:buNone/>
            </a:pPr>
            <a:r>
              <a:rPr lang="zh-TW" altLang="en-US" sz="2000" dirty="0" smtClean="0"/>
              <a:t>「依原證</a:t>
            </a:r>
            <a:r>
              <a:rPr lang="en-US" altLang="zh-TW" sz="2000" dirty="0" smtClean="0"/>
              <a:t>7-22</a:t>
            </a:r>
            <a:r>
              <a:rPr lang="zh-TW" altLang="en-US" sz="2000" dirty="0" smtClean="0"/>
              <a:t>之內容而觀，一般人對此資訊不會關心及瞭解，但對於原</a:t>
            </a:r>
            <a:endParaRPr lang="en-US" altLang="zh-TW" sz="2000" dirty="0" smtClean="0"/>
          </a:p>
          <a:p>
            <a:pPr>
              <a:lnSpc>
                <a:spcPts val="2600"/>
              </a:lnSpc>
              <a:spcBef>
                <a:spcPts val="0"/>
              </a:spcBef>
              <a:buNone/>
            </a:pPr>
            <a:r>
              <a:rPr lang="zh-TW" altLang="en-US" sz="2000" dirty="0" smtClean="0"/>
              <a:t>  告之競爭者而言，其可就信件來往內容知悉原告之策略及成本控制等</a:t>
            </a:r>
            <a:endParaRPr lang="en-US" altLang="zh-TW" sz="2000" dirty="0" smtClean="0"/>
          </a:p>
          <a:p>
            <a:pPr>
              <a:lnSpc>
                <a:spcPts val="2600"/>
              </a:lnSpc>
              <a:spcBef>
                <a:spcPts val="0"/>
              </a:spcBef>
              <a:buNone/>
            </a:pPr>
            <a:r>
              <a:rPr lang="zh-TW" altLang="en-US" sz="2000" dirty="0" smtClean="0"/>
              <a:t>  有一概括的認識，進而作出對應</a:t>
            </a:r>
            <a:r>
              <a:rPr lang="zh-TW" altLang="en-US" sz="2000" dirty="0" smtClean="0"/>
              <a:t>策略</a:t>
            </a:r>
            <a:r>
              <a:rPr lang="zh-TW" altLang="en-US" sz="2000" dirty="0" smtClean="0"/>
              <a:t>；又上開資料有關係到原告產品</a:t>
            </a:r>
            <a:endParaRPr lang="en-US" altLang="zh-TW" sz="2000" dirty="0" smtClean="0"/>
          </a:p>
          <a:p>
            <a:pPr>
              <a:lnSpc>
                <a:spcPts val="2600"/>
              </a:lnSpc>
              <a:spcBef>
                <a:spcPts val="0"/>
              </a:spcBef>
              <a:buNone/>
            </a:pPr>
            <a:r>
              <a:rPr lang="zh-TW" altLang="en-US" sz="2000" dirty="0" smtClean="0"/>
              <a:t>  與市場價格、利潤、成本、訂單等具有高度關連性之成本控制、產品</a:t>
            </a:r>
            <a:endParaRPr lang="en-US" altLang="zh-TW" sz="2000" dirty="0" smtClean="0"/>
          </a:p>
          <a:p>
            <a:pPr>
              <a:lnSpc>
                <a:spcPts val="2600"/>
              </a:lnSpc>
              <a:spcBef>
                <a:spcPts val="0"/>
              </a:spcBef>
              <a:buNone/>
            </a:pPr>
            <a:r>
              <a:rPr lang="zh-TW" altLang="en-US" sz="2000" dirty="0" smtClean="0"/>
              <a:t>  品質管控、人員調動等，是具有經濟價值，而</a:t>
            </a:r>
            <a:r>
              <a:rPr lang="zh-TW" altLang="en-US" sz="2000" b="1" dirty="0" smtClean="0">
                <a:solidFill>
                  <a:srgbClr val="002060"/>
                </a:solidFill>
              </a:rPr>
              <a:t>每封電子郵件均註明</a:t>
            </a:r>
            <a:r>
              <a:rPr lang="en-US" altLang="zh-TW" sz="2000" b="1" dirty="0" smtClean="0">
                <a:solidFill>
                  <a:srgbClr val="002060"/>
                </a:solidFill>
              </a:rPr>
              <a:t>『</a:t>
            </a:r>
            <a:endParaRPr lang="zh-TW" altLang="en-US" sz="2000" b="1" dirty="0" smtClean="0">
              <a:solidFill>
                <a:srgbClr val="002060"/>
              </a:solidFill>
            </a:endParaRPr>
          </a:p>
          <a:p>
            <a:pPr>
              <a:lnSpc>
                <a:spcPts val="2600"/>
              </a:lnSpc>
              <a:spcBef>
                <a:spcPts val="0"/>
              </a:spcBef>
              <a:buNone/>
            </a:pPr>
            <a:r>
              <a:rPr lang="zh-TW" altLang="en-US" sz="2000" b="1" dirty="0" smtClean="0">
                <a:solidFill>
                  <a:srgbClr val="002060"/>
                </a:solidFill>
              </a:rPr>
              <a:t>  本電子郵件及附件所載信息均為保密信息，受合同保護或依法不得洩漏</a:t>
            </a:r>
            <a:r>
              <a:rPr lang="en-US" altLang="zh-TW" sz="2000" b="1" dirty="0" smtClean="0">
                <a:solidFill>
                  <a:srgbClr val="002060"/>
                </a:solidFill>
              </a:rPr>
              <a:t>』</a:t>
            </a:r>
          </a:p>
          <a:p>
            <a:pPr>
              <a:lnSpc>
                <a:spcPts val="2600"/>
              </a:lnSpc>
              <a:spcBef>
                <a:spcPts val="0"/>
              </a:spcBef>
              <a:buNone/>
            </a:pPr>
            <a:r>
              <a:rPr lang="zh-TW" altLang="en-US" sz="2000" b="1" dirty="0" smtClean="0">
                <a:solidFill>
                  <a:srgbClr val="002060"/>
                </a:solidFill>
              </a:rPr>
              <a:t>  之</a:t>
            </a:r>
            <a:r>
              <a:rPr lang="zh-TW" altLang="en-US" sz="2000" b="1" dirty="0" smtClean="0">
                <a:solidFill>
                  <a:srgbClr val="002060"/>
                </a:solidFill>
              </a:rPr>
              <a:t>文字</a:t>
            </a:r>
            <a:r>
              <a:rPr lang="zh-TW" altLang="en-US" sz="2000" dirty="0" smtClean="0"/>
              <a:t>，而原告之</a:t>
            </a:r>
            <a:r>
              <a:rPr lang="en-US" altLang="zh-TW" sz="2000" dirty="0" smtClean="0"/>
              <a:t>『e- mail </a:t>
            </a:r>
            <a:r>
              <a:rPr lang="zh-TW" altLang="en-US" sz="2000" dirty="0" smtClean="0"/>
              <a:t>管制作業辦法</a:t>
            </a:r>
            <a:r>
              <a:rPr lang="en-US" altLang="zh-TW" sz="2000" dirty="0" smtClean="0"/>
              <a:t>』</a:t>
            </a:r>
            <a:r>
              <a:rPr lang="zh-TW" altLang="en-US" sz="2000" dirty="0" smtClean="0"/>
              <a:t>第</a:t>
            </a:r>
            <a:r>
              <a:rPr lang="en-US" altLang="zh-TW" sz="2000" dirty="0" smtClean="0"/>
              <a:t>3.1 </a:t>
            </a:r>
            <a:r>
              <a:rPr lang="zh-TW" altLang="en-US" sz="2000" dirty="0" smtClean="0"/>
              <a:t>條規定</a:t>
            </a:r>
            <a:r>
              <a:rPr lang="en-US" altLang="zh-TW" sz="2000" dirty="0" smtClean="0"/>
              <a:t>『</a:t>
            </a:r>
            <a:r>
              <a:rPr lang="zh-TW" altLang="en-US" sz="2000" dirty="0" smtClean="0"/>
              <a:t>嚴禁利用</a:t>
            </a:r>
            <a:r>
              <a:rPr lang="zh-TW" altLang="en-US" sz="2000" dirty="0" smtClean="0"/>
              <a:t>公</a:t>
            </a:r>
            <a:endParaRPr lang="en-US" altLang="zh-TW" sz="2000" dirty="0" smtClean="0"/>
          </a:p>
          <a:p>
            <a:pPr>
              <a:lnSpc>
                <a:spcPts val="2600"/>
              </a:lnSpc>
              <a:spcBef>
                <a:spcPts val="0"/>
              </a:spcBef>
              <a:buNone/>
            </a:pPr>
            <a:r>
              <a:rPr lang="en-US" altLang="zh-TW" sz="2000" dirty="0" smtClean="0"/>
              <a:t>   </a:t>
            </a:r>
            <a:r>
              <a:rPr lang="zh-TW" altLang="en-US" sz="2000" dirty="0" smtClean="0"/>
              <a:t>司</a:t>
            </a:r>
            <a:r>
              <a:rPr lang="zh-TW" altLang="en-US" sz="2000" dirty="0" smtClean="0"/>
              <a:t>網路傳送與工作內容無關資訊或不當之信件</a:t>
            </a:r>
            <a:r>
              <a:rPr lang="en-US" altLang="zh-TW" sz="2000" dirty="0" smtClean="0"/>
              <a:t>』</a:t>
            </a:r>
            <a:r>
              <a:rPr lang="zh-TW" altLang="en-US" sz="2000" dirty="0" smtClean="0"/>
              <a:t>、第</a:t>
            </a:r>
            <a:r>
              <a:rPr lang="en-US" altLang="zh-TW" sz="2000" dirty="0" smtClean="0"/>
              <a:t>3.2 </a:t>
            </a:r>
            <a:r>
              <a:rPr lang="zh-TW" altLang="en-US" sz="2000" dirty="0" smtClean="0"/>
              <a:t>條規定</a:t>
            </a:r>
            <a:r>
              <a:rPr lang="en-US" altLang="zh-TW" sz="2000" dirty="0" smtClean="0"/>
              <a:t>『</a:t>
            </a:r>
            <a:r>
              <a:rPr lang="zh-TW" altLang="en-US" sz="2000" dirty="0" smtClean="0"/>
              <a:t>嚴禁</a:t>
            </a:r>
            <a:endParaRPr lang="en-US" altLang="zh-TW" sz="2000" dirty="0" smtClean="0"/>
          </a:p>
          <a:p>
            <a:pPr>
              <a:lnSpc>
                <a:spcPts val="2600"/>
              </a:lnSpc>
              <a:spcBef>
                <a:spcPts val="0"/>
              </a:spcBef>
              <a:buNone/>
            </a:pPr>
            <a:r>
              <a:rPr lang="en-US" altLang="zh-TW" sz="2000" dirty="0" smtClean="0"/>
              <a:t> </a:t>
            </a:r>
            <a:r>
              <a:rPr lang="en-US" altLang="zh-TW" sz="2000" dirty="0" smtClean="0"/>
              <a:t>  </a:t>
            </a:r>
            <a:r>
              <a:rPr lang="zh-TW" altLang="en-US" sz="2000" dirty="0" smtClean="0"/>
              <a:t>洩漏</a:t>
            </a:r>
            <a:r>
              <a:rPr lang="zh-TW" altLang="en-US" sz="2000" dirty="0" smtClean="0"/>
              <a:t>公司文件、圖檔、商業機密</a:t>
            </a:r>
            <a:r>
              <a:rPr lang="en-US" altLang="zh-TW" sz="2000" dirty="0" smtClean="0"/>
              <a:t>』</a:t>
            </a:r>
            <a:r>
              <a:rPr lang="zh-TW" altLang="en-US" sz="2000" dirty="0" smtClean="0"/>
              <a:t>及</a:t>
            </a:r>
            <a:r>
              <a:rPr lang="en-US" altLang="zh-TW" sz="2000" dirty="0" smtClean="0"/>
              <a:t>『</a:t>
            </a:r>
            <a:r>
              <a:rPr lang="zh-TW" altLang="en-US" sz="2000" dirty="0" smtClean="0"/>
              <a:t>資訊管理辦法</a:t>
            </a:r>
            <a:r>
              <a:rPr lang="en-US" altLang="zh-TW" sz="2000" dirty="0" smtClean="0"/>
              <a:t>』</a:t>
            </a:r>
            <a:r>
              <a:rPr lang="zh-TW" altLang="en-US" sz="2000" dirty="0" smtClean="0"/>
              <a:t>第</a:t>
            </a:r>
            <a:r>
              <a:rPr lang="en-US" altLang="zh-TW" sz="2000" dirty="0" smtClean="0"/>
              <a:t>6.1.1.11</a:t>
            </a:r>
            <a:r>
              <a:rPr lang="zh-TW" altLang="en-US" sz="2000" dirty="0" smtClean="0"/>
              <a:t>條規</a:t>
            </a:r>
            <a:endParaRPr lang="en-US" altLang="zh-TW" sz="2000" dirty="0" smtClean="0"/>
          </a:p>
          <a:p>
            <a:pPr>
              <a:lnSpc>
                <a:spcPts val="2600"/>
              </a:lnSpc>
              <a:spcBef>
                <a:spcPts val="0"/>
              </a:spcBef>
              <a:buNone/>
            </a:pPr>
            <a:r>
              <a:rPr lang="en-US" altLang="zh-TW" sz="2000" dirty="0" smtClean="0"/>
              <a:t> </a:t>
            </a:r>
            <a:r>
              <a:rPr lang="en-US" altLang="zh-TW" sz="2000" dirty="0" smtClean="0"/>
              <a:t>  </a:t>
            </a:r>
            <a:r>
              <a:rPr lang="zh-TW" altLang="en-US" sz="2000" dirty="0" smtClean="0"/>
              <a:t>定</a:t>
            </a:r>
            <a:r>
              <a:rPr lang="en-US" altLang="zh-TW" sz="2000" dirty="0" smtClean="0"/>
              <a:t>『</a:t>
            </a:r>
            <a:r>
              <a:rPr lang="zh-TW" altLang="en-US" sz="2000" dirty="0" smtClean="0"/>
              <a:t>未經授權，不得將公司資料傳給他人</a:t>
            </a:r>
            <a:r>
              <a:rPr lang="en-US" altLang="zh-TW" sz="2000" dirty="0" smtClean="0"/>
              <a:t>』</a:t>
            </a:r>
            <a:r>
              <a:rPr lang="zh-TW" altLang="en-US" sz="2000" dirty="0" smtClean="0"/>
              <a:t>，原告對此電子郵件</a:t>
            </a:r>
            <a:r>
              <a:rPr lang="zh-TW" altLang="en-US" sz="2000" dirty="0" smtClean="0"/>
              <a:t>管理</a:t>
            </a:r>
            <a:endParaRPr lang="en-US" altLang="zh-TW" sz="2000" dirty="0" smtClean="0"/>
          </a:p>
          <a:p>
            <a:pPr>
              <a:lnSpc>
                <a:spcPts val="2600"/>
              </a:lnSpc>
              <a:spcBef>
                <a:spcPts val="0"/>
              </a:spcBef>
              <a:buNone/>
            </a:pPr>
            <a:r>
              <a:rPr lang="en-US" altLang="zh-TW" sz="2000" dirty="0" smtClean="0"/>
              <a:t> </a:t>
            </a:r>
            <a:r>
              <a:rPr lang="en-US" altLang="zh-TW" sz="2000" dirty="0" smtClean="0"/>
              <a:t>  </a:t>
            </a:r>
            <a:r>
              <a:rPr lang="zh-TW" altLang="en-US" sz="2000" dirty="0" smtClean="0"/>
              <a:t>有</a:t>
            </a:r>
            <a:r>
              <a:rPr lang="zh-TW" altLang="en-US" sz="2000" dirty="0" smtClean="0"/>
              <a:t>採取合理之保密措施」</a:t>
            </a:r>
            <a:endParaRPr lang="zh-TW" altLang="en-US" sz="2000" dirty="0"/>
          </a:p>
        </p:txBody>
      </p:sp>
      <p:pic>
        <p:nvPicPr>
          <p:cNvPr id="4" name="Picture 2" descr="D:\ghost\我的文件\My Pictures\images (9).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189480" y="-103664"/>
            <a:ext cx="1224132" cy="1308749"/>
          </a:xfrm>
          <a:prstGeom prst="rect">
            <a:avLst/>
          </a:prstGeom>
          <a:noFill/>
        </p:spPr>
      </p:pic>
      <p:sp>
        <p:nvSpPr>
          <p:cNvPr id="7" name="頁尾版面配置區 6"/>
          <p:cNvSpPr>
            <a:spLocks noGrp="1"/>
          </p:cNvSpPr>
          <p:nvPr>
            <p:ph type="ftr" sz="quarter" idx="11"/>
          </p:nvPr>
        </p:nvSpPr>
        <p:spPr/>
        <p:txBody>
          <a:bodyPr/>
          <a:lstStyle/>
          <a:p>
            <a:r>
              <a:rPr lang="en-US" altLang="zh-TW" smtClean="0"/>
              <a:t>48</a:t>
            </a:r>
            <a:endParaRPr lang="zh-TW"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23528" y="1628800"/>
            <a:ext cx="8229600" cy="6165304"/>
          </a:xfrm>
        </p:spPr>
        <p:txBody>
          <a:bodyPr>
            <a:noAutofit/>
          </a:bodyPr>
          <a:lstStyle/>
          <a:p>
            <a:pPr>
              <a:lnSpc>
                <a:spcPts val="2200"/>
              </a:lnSpc>
              <a:buNone/>
            </a:pPr>
            <a:r>
              <a:rPr lang="zh-TW" altLang="en-US" sz="2000" b="1" dirty="0" smtClean="0">
                <a:solidFill>
                  <a:srgbClr val="C00000"/>
                </a:solidFill>
                <a:latin typeface="微軟正黑體" pitchFamily="34" charset="-120"/>
                <a:ea typeface="微軟正黑體" pitchFamily="34" charset="-120"/>
              </a:rPr>
              <a:t>智慧財產法院</a:t>
            </a:r>
            <a:r>
              <a:rPr lang="en-US" altLang="zh-TW" sz="2000" b="1" dirty="0" smtClean="0">
                <a:solidFill>
                  <a:srgbClr val="C00000"/>
                </a:solidFill>
                <a:latin typeface="微軟正黑體" pitchFamily="34" charset="-120"/>
                <a:ea typeface="微軟正黑體" pitchFamily="34" charset="-120"/>
              </a:rPr>
              <a:t>104</a:t>
            </a:r>
            <a:r>
              <a:rPr lang="zh-TW" altLang="en-US" sz="2000" b="1" dirty="0" smtClean="0">
                <a:solidFill>
                  <a:srgbClr val="C00000"/>
                </a:solidFill>
                <a:latin typeface="微軟正黑體" pitchFamily="34" charset="-120"/>
                <a:ea typeface="微軟正黑體" pitchFamily="34" charset="-120"/>
              </a:rPr>
              <a:t>年度民營訴字第</a:t>
            </a:r>
            <a:r>
              <a:rPr lang="en-US" altLang="zh-TW" sz="2000" b="1" dirty="0" smtClean="0">
                <a:solidFill>
                  <a:srgbClr val="C00000"/>
                </a:solidFill>
                <a:latin typeface="微軟正黑體" pitchFamily="34" charset="-120"/>
                <a:ea typeface="微軟正黑體" pitchFamily="34" charset="-120"/>
              </a:rPr>
              <a:t>1</a:t>
            </a:r>
            <a:r>
              <a:rPr lang="zh-TW" altLang="en-US" sz="2000" b="1" dirty="0" smtClean="0">
                <a:solidFill>
                  <a:srgbClr val="C00000"/>
                </a:solidFill>
                <a:latin typeface="微軟正黑體" pitchFamily="34" charset="-120"/>
                <a:ea typeface="微軟正黑體" pitchFamily="34" charset="-120"/>
              </a:rPr>
              <a:t>號</a:t>
            </a:r>
            <a:endParaRPr lang="en-US" altLang="zh-TW" sz="2000" b="1" dirty="0" smtClean="0">
              <a:solidFill>
                <a:srgbClr val="C00000"/>
              </a:solidFill>
              <a:latin typeface="微軟正黑體" pitchFamily="34" charset="-120"/>
              <a:ea typeface="微軟正黑體" pitchFamily="34" charset="-120"/>
            </a:endParaRPr>
          </a:p>
          <a:p>
            <a:pPr>
              <a:lnSpc>
                <a:spcPts val="2200"/>
              </a:lnSpc>
              <a:buNone/>
            </a:pPr>
            <a:r>
              <a:rPr lang="zh-TW" altLang="en-US" sz="1800" dirty="0" smtClean="0">
                <a:latin typeface="微軟正黑體" pitchFamily="34" charset="-120"/>
                <a:ea typeface="微軟正黑體" pitchFamily="34" charset="-120"/>
              </a:rPr>
              <a:t>      </a:t>
            </a:r>
            <a:r>
              <a:rPr lang="zh-TW" altLang="en-US" sz="2000" dirty="0" smtClean="0">
                <a:solidFill>
                  <a:srgbClr val="002060"/>
                </a:solidFill>
                <a:latin typeface="微軟正黑體" pitchFamily="34" charset="-120"/>
                <a:ea typeface="微軟正黑體" pitchFamily="34" charset="-120"/>
              </a:rPr>
              <a:t>原告公司除就</a:t>
            </a:r>
            <a:r>
              <a:rPr lang="en-US" altLang="zh-TW" sz="2000" dirty="0" smtClean="0">
                <a:solidFill>
                  <a:srgbClr val="002060"/>
                </a:solidFill>
                <a:latin typeface="微軟正黑體" pitchFamily="34" charset="-120"/>
                <a:ea typeface="微軟正黑體" pitchFamily="34" charset="-120"/>
              </a:rPr>
              <a:t>『</a:t>
            </a:r>
            <a:r>
              <a:rPr lang="zh-TW" altLang="en-US" sz="2000" dirty="0" smtClean="0">
                <a:solidFill>
                  <a:srgbClr val="002060"/>
                </a:solidFill>
                <a:latin typeface="微軟正黑體" pitchFamily="34" charset="-120"/>
                <a:ea typeface="微軟正黑體" pitchFamily="34" charset="-120"/>
              </a:rPr>
              <a:t>回齡美</a:t>
            </a:r>
            <a:r>
              <a:rPr lang="en-US" altLang="zh-TW" sz="2000" dirty="0" smtClean="0">
                <a:solidFill>
                  <a:srgbClr val="002060"/>
                </a:solidFill>
                <a:latin typeface="微軟正黑體" pitchFamily="34" charset="-120"/>
                <a:ea typeface="微軟正黑體" pitchFamily="34" charset="-120"/>
              </a:rPr>
              <a:t>』</a:t>
            </a:r>
            <a:r>
              <a:rPr lang="zh-TW" altLang="en-US" sz="2000" dirty="0" smtClean="0">
                <a:solidFill>
                  <a:srgbClr val="002060"/>
                </a:solidFill>
                <a:latin typeface="微軟正黑體" pitchFamily="34" charset="-120"/>
                <a:ea typeface="微軟正黑體" pitchFamily="34" charset="-120"/>
              </a:rPr>
              <a:t>等產品 品名，已向智慧財產局申請商標註冊外，其產品之包含中 藥、食材之內容、比例，及如何按一定烹煮時間之製作時程，俱屬原告公司之營業秘密，</a:t>
            </a:r>
            <a:r>
              <a:rPr lang="zh-TW" altLang="en-US" sz="2000" b="1" u="sng" dirty="0" smtClean="0">
                <a:solidFill>
                  <a:srgbClr val="FF3300"/>
                </a:solidFill>
                <a:latin typeface="微軟正黑體" pitchFamily="34" charset="-120"/>
                <a:ea typeface="微軟正黑體" pitchFamily="34" charset="-120"/>
              </a:rPr>
              <a:t>而此一系爭製程配方唯有 保存於原告公司負責人黃洸洋個人筆記型電腦之檔案內， 該筆記型電腦僅原告公司負責人一人擁有開機密碼，原告公司之其他員工則無法接觸</a:t>
            </a:r>
            <a:r>
              <a:rPr lang="zh-TW" altLang="en-US" sz="2000" dirty="0" smtClean="0">
                <a:solidFill>
                  <a:srgbClr val="FF3300"/>
                </a:solidFill>
                <a:latin typeface="微軟正黑體" pitchFamily="34" charset="-120"/>
                <a:ea typeface="微軟正黑體" pitchFamily="34" charset="-120"/>
              </a:rPr>
              <a:t>」</a:t>
            </a:r>
            <a:r>
              <a:rPr lang="zh-TW" altLang="en-US" sz="2000" dirty="0" smtClean="0">
                <a:solidFill>
                  <a:srgbClr val="002060"/>
                </a:solidFill>
                <a:latin typeface="微軟正黑體" pitchFamily="34" charset="-120"/>
                <a:ea typeface="微軟正黑體" pitchFamily="34" charset="-120"/>
              </a:rPr>
              <a:t>等語，並僅提出原證六電腦照片暨開機畫面為證，</a:t>
            </a:r>
            <a:r>
              <a:rPr lang="zh-TW" altLang="en-US" sz="2000" b="1" u="sng" dirty="0" smtClean="0">
                <a:solidFill>
                  <a:srgbClr val="0070C0"/>
                </a:solidFill>
                <a:latin typeface="微軟正黑體" pitchFamily="34" charset="-120"/>
                <a:ea typeface="微軟正黑體" pitchFamily="34" charset="-120"/>
              </a:rPr>
              <a:t>惟此雖足以表明原告負責人主觀上有保護該等資訊之意願，客觀上因未能讓人了解原告將其 主張之產品名稱「漢方養生鱘龍魚湯」製程配方置入該電 腦程式保存，並不足以認有保密的積極作為，使人了解其 有將該資訊當成秘密加以保守之意思</a:t>
            </a:r>
            <a:r>
              <a:rPr lang="zh-TW" altLang="en-US" sz="2000" dirty="0" smtClean="0">
                <a:solidFill>
                  <a:srgbClr val="002060"/>
                </a:solidFill>
                <a:latin typeface="微軟正黑體" pitchFamily="34" charset="-120"/>
                <a:ea typeface="微軟正黑體" pitchFamily="34" charset="-120"/>
              </a:rPr>
              <a:t>。此外，原告方面客 觀上亦未與可能接觸該營業秘密之員工簽署保密合約、對 接觸該營業秘密者加以管制、或於文件上標明「機密」或 「限閱」等註記，且未舉證其對營業秘密之資料保存地點 予以上鎖、設定密碼、作好保全措施（如限制訪客接近存 放機密處所）等，故不能認原告就其所主張之產品名稱「 漢方養生鱘龍魚湯」製程配方已採取合理之保密措施。 </a:t>
            </a:r>
            <a:endParaRPr lang="zh-TW" altLang="en-US" sz="2000" dirty="0">
              <a:solidFill>
                <a:srgbClr val="002060"/>
              </a:solidFill>
              <a:latin typeface="微軟正黑體" pitchFamily="34" charset="-120"/>
              <a:ea typeface="微軟正黑體" pitchFamily="34" charset="-120"/>
            </a:endParaRPr>
          </a:p>
        </p:txBody>
      </p:sp>
      <p:sp>
        <p:nvSpPr>
          <p:cNvPr id="6" name="頁尾版面配置區 5"/>
          <p:cNvSpPr>
            <a:spLocks noGrp="1"/>
          </p:cNvSpPr>
          <p:nvPr>
            <p:ph type="ftr" sz="quarter" idx="11"/>
          </p:nvPr>
        </p:nvSpPr>
        <p:spPr/>
        <p:txBody>
          <a:bodyPr/>
          <a:lstStyle/>
          <a:p>
            <a:r>
              <a:rPr lang="en-US" altLang="zh-TW" smtClean="0"/>
              <a:t>49</a:t>
            </a:r>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980728"/>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395536" y="1673424"/>
            <a:ext cx="8244408" cy="5184576"/>
          </a:xfrm>
        </p:spPr>
        <p:txBody>
          <a:bodyPr>
            <a:normAutofit/>
          </a:bodyPr>
          <a:lstStyle/>
          <a:p>
            <a:pPr>
              <a:lnSpc>
                <a:spcPts val="3400"/>
              </a:lnSpc>
              <a:spcBef>
                <a:spcPts val="0"/>
              </a:spcBef>
              <a:buNone/>
            </a:pPr>
            <a:r>
              <a:rPr lang="zh-TW" altLang="en-US" sz="2400" dirty="0" smtClean="0"/>
              <a:t>    營業秘密法制定前</a:t>
            </a:r>
            <a:r>
              <a:rPr lang="en-US" altLang="zh-TW" sz="2400" dirty="0" smtClean="0"/>
              <a:t> </a:t>
            </a:r>
            <a:r>
              <a:rPr lang="zh-TW" altLang="en-US" sz="2400" dirty="0" smtClean="0"/>
              <a:t>，因法律規定不同，對於營業秘密</a:t>
            </a:r>
            <a:endParaRPr lang="en-US" altLang="zh-TW" sz="2400" dirty="0" smtClean="0"/>
          </a:p>
          <a:p>
            <a:pPr>
              <a:lnSpc>
                <a:spcPts val="3400"/>
              </a:lnSpc>
              <a:spcBef>
                <a:spcPts val="0"/>
              </a:spcBef>
              <a:buNone/>
            </a:pPr>
            <a:r>
              <a:rPr lang="zh-TW" altLang="en-US" sz="2400" dirty="0" smtClean="0"/>
              <a:t>　　訂定之用語不一致，分別稱為：</a:t>
            </a:r>
            <a:r>
              <a:rPr lang="zh-TW" altLang="en-US" sz="2400" b="1" dirty="0" smtClean="0">
                <a:solidFill>
                  <a:srgbClr val="008000"/>
                </a:solidFill>
              </a:rPr>
              <a:t>工商秘密</a:t>
            </a:r>
            <a:r>
              <a:rPr lang="en-US" altLang="zh-TW" sz="2400" dirty="0" smtClean="0"/>
              <a:t>(</a:t>
            </a:r>
            <a:r>
              <a:rPr lang="zh-TW" altLang="en-US" sz="2400" dirty="0" smtClean="0"/>
              <a:t>刑法第</a:t>
            </a:r>
            <a:r>
              <a:rPr lang="en-US" altLang="zh-TW" sz="2400" dirty="0" smtClean="0"/>
              <a:t>317</a:t>
            </a:r>
          </a:p>
          <a:p>
            <a:pPr>
              <a:lnSpc>
                <a:spcPts val="3400"/>
              </a:lnSpc>
              <a:spcBef>
                <a:spcPts val="0"/>
              </a:spcBef>
              <a:buNone/>
            </a:pPr>
            <a:r>
              <a:rPr lang="zh-TW" altLang="en-US" sz="2400" dirty="0" smtClean="0"/>
              <a:t>　　條</a:t>
            </a:r>
            <a:r>
              <a:rPr lang="en-US" altLang="zh-TW" sz="2400" dirty="0" smtClean="0"/>
              <a:t>)</a:t>
            </a:r>
            <a:r>
              <a:rPr lang="zh-TW" altLang="en-US" sz="2400" dirty="0" smtClean="0"/>
              <a:t>、</a:t>
            </a:r>
            <a:r>
              <a:rPr lang="zh-TW" altLang="en-US" sz="2400" b="1" dirty="0" smtClean="0">
                <a:solidFill>
                  <a:srgbClr val="008000"/>
                </a:solidFill>
              </a:rPr>
              <a:t>專門技術</a:t>
            </a:r>
            <a:r>
              <a:rPr lang="en-US" altLang="zh-TW" sz="2400" dirty="0" smtClean="0"/>
              <a:t>(</a:t>
            </a:r>
            <a:r>
              <a:rPr lang="zh-TW" altLang="en-US" sz="2400" dirty="0" smtClean="0"/>
              <a:t>已廢止之技術合作條例</a:t>
            </a:r>
            <a:r>
              <a:rPr lang="en-US" altLang="zh-TW" sz="2400" dirty="0" smtClean="0"/>
              <a:t>)</a:t>
            </a:r>
            <a:r>
              <a:rPr lang="zh-TW" altLang="en-US" sz="2400" dirty="0" smtClean="0"/>
              <a:t>、技術秘竅</a:t>
            </a:r>
            <a:endParaRPr lang="en-US" altLang="zh-TW" sz="2400" b="1" dirty="0" smtClean="0">
              <a:solidFill>
                <a:srgbClr val="008000"/>
              </a:solidFill>
            </a:endParaRPr>
          </a:p>
          <a:p>
            <a:pPr>
              <a:lnSpc>
                <a:spcPts val="3400"/>
              </a:lnSpc>
              <a:spcBef>
                <a:spcPts val="0"/>
              </a:spcBef>
              <a:buNone/>
            </a:pPr>
            <a:r>
              <a:rPr lang="zh-TW" altLang="en-US" sz="2400" b="1" dirty="0" smtClean="0">
                <a:solidFill>
                  <a:srgbClr val="008000"/>
                </a:solidFill>
              </a:rPr>
              <a:t>　　</a:t>
            </a:r>
            <a:r>
              <a:rPr lang="en-US" altLang="zh-TW" sz="2400" b="1" dirty="0" smtClean="0">
                <a:solidFill>
                  <a:srgbClr val="008000"/>
                </a:solidFill>
              </a:rPr>
              <a:t>(know-how)</a:t>
            </a:r>
            <a:r>
              <a:rPr lang="en-US" altLang="zh-TW" sz="2400" dirty="0" smtClean="0"/>
              <a:t>(</a:t>
            </a:r>
            <a:r>
              <a:rPr lang="zh-TW" altLang="en-US" sz="2400" dirty="0" smtClean="0"/>
              <a:t>司法院第五期司法業務研究會</a:t>
            </a:r>
            <a:r>
              <a:rPr lang="en-US" altLang="zh-TW" sz="2400" dirty="0" smtClean="0"/>
              <a:t>)</a:t>
            </a:r>
            <a:r>
              <a:rPr lang="zh-TW" altLang="en-US" sz="2400" dirty="0" smtClean="0"/>
              <a:t>、</a:t>
            </a:r>
            <a:r>
              <a:rPr lang="zh-TW" altLang="en-US" sz="2400" b="1" dirty="0" smtClean="0">
                <a:solidFill>
                  <a:srgbClr val="008000"/>
                </a:solidFill>
              </a:rPr>
              <a:t>特許權</a:t>
            </a:r>
            <a:endParaRPr lang="en-US" altLang="zh-TW" sz="2400" b="1" dirty="0" smtClean="0">
              <a:solidFill>
                <a:srgbClr val="008000"/>
              </a:solidFill>
            </a:endParaRPr>
          </a:p>
          <a:p>
            <a:pPr>
              <a:lnSpc>
                <a:spcPts val="3400"/>
              </a:lnSpc>
              <a:spcBef>
                <a:spcPts val="0"/>
              </a:spcBef>
              <a:buNone/>
            </a:pPr>
            <a:r>
              <a:rPr lang="zh-TW" altLang="en-US" sz="2400" b="1" dirty="0" smtClean="0">
                <a:solidFill>
                  <a:srgbClr val="008000"/>
                </a:solidFill>
              </a:rPr>
              <a:t>　　利</a:t>
            </a:r>
            <a:r>
              <a:rPr lang="en-US" altLang="zh-TW" sz="2400" dirty="0" smtClean="0"/>
              <a:t>(</a:t>
            </a:r>
            <a:r>
              <a:rPr lang="zh-TW" altLang="en-US" sz="2400" dirty="0" smtClean="0"/>
              <a:t>所得稅法第</a:t>
            </a:r>
            <a:r>
              <a:rPr lang="en-US" altLang="zh-TW" sz="2400" dirty="0" smtClean="0"/>
              <a:t>8</a:t>
            </a:r>
            <a:r>
              <a:rPr lang="zh-TW" altLang="en-US" sz="2400" dirty="0" smtClean="0"/>
              <a:t>條</a:t>
            </a:r>
            <a:r>
              <a:rPr lang="en-US" altLang="zh-TW" sz="2400" dirty="0" smtClean="0"/>
              <a:t>)</a:t>
            </a:r>
            <a:r>
              <a:rPr lang="zh-TW" altLang="en-US" sz="2400" dirty="0" smtClean="0"/>
              <a:t>、</a:t>
            </a:r>
            <a:r>
              <a:rPr lang="zh-TW" altLang="en-US" sz="2400" b="1" dirty="0" smtClean="0">
                <a:solidFill>
                  <a:srgbClr val="008000"/>
                </a:solidFill>
              </a:rPr>
              <a:t>秘密方法</a:t>
            </a:r>
            <a:r>
              <a:rPr lang="en-US" altLang="zh-TW" sz="2400" dirty="0" smtClean="0"/>
              <a:t>(</a:t>
            </a:r>
            <a:r>
              <a:rPr lang="zh-TW" altLang="en-US" sz="2400" dirty="0" smtClean="0"/>
              <a:t>所得稅法第</a:t>
            </a:r>
            <a:r>
              <a:rPr lang="en-US" altLang="zh-TW" sz="2400" dirty="0" smtClean="0"/>
              <a:t>14</a:t>
            </a:r>
            <a:r>
              <a:rPr lang="zh-TW" altLang="en-US" sz="2400" dirty="0" smtClean="0"/>
              <a:t>條</a:t>
            </a:r>
            <a:r>
              <a:rPr lang="en-US" altLang="zh-TW" sz="2400" dirty="0" smtClean="0"/>
              <a:t>)</a:t>
            </a:r>
            <a:r>
              <a:rPr lang="zh-TW" altLang="en-US" sz="2400" dirty="0" smtClean="0"/>
              <a:t>、</a:t>
            </a:r>
            <a:r>
              <a:rPr lang="zh-TW" altLang="en-US" sz="2400" b="1" dirty="0" smtClean="0">
                <a:solidFill>
                  <a:srgbClr val="008000"/>
                </a:solidFill>
              </a:rPr>
              <a:t>秘</a:t>
            </a:r>
            <a:endParaRPr lang="en-US" altLang="zh-TW" sz="2400" b="1" dirty="0" smtClean="0">
              <a:solidFill>
                <a:srgbClr val="008000"/>
              </a:solidFill>
            </a:endParaRPr>
          </a:p>
          <a:p>
            <a:pPr>
              <a:lnSpc>
                <a:spcPts val="3400"/>
              </a:lnSpc>
              <a:spcBef>
                <a:spcPts val="0"/>
              </a:spcBef>
              <a:buNone/>
            </a:pPr>
            <a:r>
              <a:rPr lang="zh-TW" altLang="en-US" sz="2400" dirty="0" smtClean="0"/>
              <a:t>　　</a:t>
            </a:r>
            <a:r>
              <a:rPr lang="zh-TW" altLang="en-US" sz="2400" b="1" dirty="0" smtClean="0">
                <a:solidFill>
                  <a:srgbClr val="008000"/>
                </a:solidFill>
              </a:rPr>
              <a:t>密方法</a:t>
            </a:r>
            <a:r>
              <a:rPr lang="en-US" altLang="zh-TW" sz="2400" dirty="0" smtClean="0"/>
              <a:t>(</a:t>
            </a:r>
            <a:r>
              <a:rPr lang="zh-TW" altLang="en-US" sz="2400" dirty="0" smtClean="0"/>
              <a:t>所得稅法第</a:t>
            </a:r>
            <a:r>
              <a:rPr lang="en-US" altLang="zh-TW" sz="2400" dirty="0" smtClean="0"/>
              <a:t>8</a:t>
            </a:r>
            <a:r>
              <a:rPr lang="zh-TW" altLang="en-US" sz="2400" dirty="0" smtClean="0"/>
              <a:t>條</a:t>
            </a:r>
            <a:r>
              <a:rPr lang="en-US" altLang="zh-TW" sz="2400" dirty="0" smtClean="0"/>
              <a:t>)</a:t>
            </a:r>
            <a:r>
              <a:rPr lang="zh-TW" altLang="en-US" sz="2400" dirty="0" smtClean="0"/>
              <a:t>、</a:t>
            </a:r>
            <a:r>
              <a:rPr lang="zh-TW" altLang="en-US" sz="2400" b="1" dirty="0" smtClean="0">
                <a:solidFill>
                  <a:srgbClr val="008000"/>
                </a:solidFill>
              </a:rPr>
              <a:t>技術上、營業上之秘密</a:t>
            </a:r>
            <a:r>
              <a:rPr lang="en-US" altLang="zh-TW" sz="2400" dirty="0" smtClean="0"/>
              <a:t>(</a:t>
            </a:r>
            <a:r>
              <a:rPr lang="zh-TW" altLang="en-US" sz="2400" dirty="0" smtClean="0"/>
              <a:t>勞</a:t>
            </a:r>
            <a:endParaRPr lang="en-US" altLang="zh-TW" sz="2400" dirty="0" smtClean="0"/>
          </a:p>
          <a:p>
            <a:pPr>
              <a:lnSpc>
                <a:spcPts val="3400"/>
              </a:lnSpc>
              <a:spcBef>
                <a:spcPts val="0"/>
              </a:spcBef>
              <a:buNone/>
            </a:pPr>
            <a:r>
              <a:rPr lang="zh-TW" altLang="en-US" sz="2400" dirty="0" smtClean="0"/>
              <a:t>　　動基準法第</a:t>
            </a:r>
            <a:r>
              <a:rPr lang="en-US" altLang="zh-TW" sz="2400" dirty="0" smtClean="0"/>
              <a:t>12</a:t>
            </a:r>
            <a:r>
              <a:rPr lang="zh-TW" altLang="en-US" sz="2400" dirty="0" smtClean="0"/>
              <a:t>條第</a:t>
            </a:r>
            <a:r>
              <a:rPr lang="en-US" altLang="zh-TW" sz="2400" dirty="0" smtClean="0"/>
              <a:t>1</a:t>
            </a:r>
            <a:r>
              <a:rPr lang="zh-TW" altLang="en-US" sz="2400" dirty="0" smtClean="0"/>
              <a:t>項第</a:t>
            </a:r>
            <a:r>
              <a:rPr lang="en-US" altLang="zh-TW" sz="2400" dirty="0" smtClean="0"/>
              <a:t>5</a:t>
            </a:r>
            <a:r>
              <a:rPr lang="zh-TW" altLang="en-US" sz="2400" dirty="0" smtClean="0"/>
              <a:t>款</a:t>
            </a:r>
            <a:r>
              <a:rPr lang="en-US" altLang="zh-TW" sz="2400" dirty="0" smtClean="0"/>
              <a:t>)</a:t>
            </a:r>
            <a:r>
              <a:rPr lang="zh-TW" altLang="en-US" sz="2400" b="1" dirty="0" smtClean="0">
                <a:solidFill>
                  <a:srgbClr val="008000"/>
                </a:solidFill>
              </a:rPr>
              <a:t>產銷機密、交易相對人資</a:t>
            </a:r>
            <a:endParaRPr lang="en-US" altLang="zh-TW" sz="2400" b="1" dirty="0" smtClean="0">
              <a:solidFill>
                <a:srgbClr val="008000"/>
              </a:solidFill>
            </a:endParaRPr>
          </a:p>
          <a:p>
            <a:pPr>
              <a:lnSpc>
                <a:spcPts val="3400"/>
              </a:lnSpc>
              <a:spcBef>
                <a:spcPts val="0"/>
              </a:spcBef>
              <a:buNone/>
            </a:pPr>
            <a:r>
              <a:rPr lang="zh-TW" altLang="en-US" sz="2400" dirty="0" smtClean="0"/>
              <a:t>　　</a:t>
            </a:r>
            <a:r>
              <a:rPr lang="zh-TW" altLang="en-US" sz="2400" b="1" dirty="0" smtClean="0">
                <a:solidFill>
                  <a:srgbClr val="008000"/>
                </a:solidFill>
              </a:rPr>
              <a:t>料</a:t>
            </a:r>
            <a:r>
              <a:rPr lang="en-US" altLang="zh-TW" sz="2400" dirty="0" smtClean="0"/>
              <a:t>(</a:t>
            </a:r>
            <a:r>
              <a:rPr lang="zh-TW" altLang="en-US" sz="2400" dirty="0" smtClean="0"/>
              <a:t>公平交易法第</a:t>
            </a:r>
            <a:r>
              <a:rPr lang="en-US" altLang="zh-TW" sz="2400" dirty="0" smtClean="0"/>
              <a:t>19</a:t>
            </a:r>
            <a:r>
              <a:rPr lang="zh-TW" altLang="en-US" sz="2400" dirty="0" smtClean="0"/>
              <a:t>條第</a:t>
            </a:r>
            <a:r>
              <a:rPr lang="en-US" altLang="zh-TW" sz="2400" dirty="0" smtClean="0"/>
              <a:t>5</a:t>
            </a:r>
            <a:r>
              <a:rPr lang="zh-TW" altLang="en-US" sz="2400" dirty="0" smtClean="0"/>
              <a:t>款</a:t>
            </a:r>
            <a:r>
              <a:rPr lang="en-US" altLang="zh-TW" sz="2400" dirty="0" smtClean="0"/>
              <a:t>)</a:t>
            </a:r>
            <a:r>
              <a:rPr lang="zh-TW" altLang="en-US" sz="2400" dirty="0" smtClean="0"/>
              <a:t>。</a:t>
            </a:r>
          </a:p>
          <a:p>
            <a:endParaRPr lang="zh-TW" altLang="en-US" sz="2400" dirty="0"/>
          </a:p>
        </p:txBody>
      </p:sp>
      <p:pic>
        <p:nvPicPr>
          <p:cNvPr id="5" name="Picture 2" descr="D:\ghost\我的文件\My Pictures\下載.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228184" y="4869160"/>
            <a:ext cx="1872208" cy="1712871"/>
          </a:xfrm>
          <a:prstGeom prst="rect">
            <a:avLst/>
          </a:prstGeom>
          <a:noFill/>
        </p:spPr>
      </p:pic>
      <p:pic>
        <p:nvPicPr>
          <p:cNvPr id="6" name="Picture 3" descr="D:\ghost\我的文件\My Pictures\下載 (3).jpg"/>
          <p:cNvPicPr>
            <a:picLocks noChangeAspect="1" noChangeArrowheads="1"/>
          </p:cNvPicPr>
          <p:nvPr/>
        </p:nvPicPr>
        <p:blipFill>
          <a:blip r:embed="rId3" cstate="print">
            <a:clrChange>
              <a:clrFrom>
                <a:srgbClr val="F8F7FD"/>
              </a:clrFrom>
              <a:clrTo>
                <a:srgbClr val="F8F7FD">
                  <a:alpha val="0"/>
                </a:srgbClr>
              </a:clrTo>
            </a:clrChange>
          </a:blip>
          <a:srcRect/>
          <a:stretch>
            <a:fillRect/>
          </a:stretch>
        </p:blipFill>
        <p:spPr bwMode="auto">
          <a:xfrm>
            <a:off x="3720843" y="-22248"/>
            <a:ext cx="1931277" cy="1446594"/>
          </a:xfrm>
          <a:prstGeom prst="rect">
            <a:avLst/>
          </a:prstGeom>
          <a:noFill/>
        </p:spPr>
      </p:pic>
      <p:sp>
        <p:nvSpPr>
          <p:cNvPr id="9" name="頁尾版面配置區 8"/>
          <p:cNvSpPr>
            <a:spLocks noGrp="1"/>
          </p:cNvSpPr>
          <p:nvPr>
            <p:ph type="ftr" sz="quarter" idx="11"/>
          </p:nvPr>
        </p:nvSpPr>
        <p:spPr/>
        <p:txBody>
          <a:bodyPr/>
          <a:lstStyle/>
          <a:p>
            <a:r>
              <a:rPr lang="en-US" altLang="zh-TW" smtClean="0"/>
              <a:t>5</a:t>
            </a:r>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539552" y="764704"/>
            <a:ext cx="8208912" cy="5328592"/>
          </a:xfrm>
        </p:spPr>
        <p:txBody>
          <a:bodyPr>
            <a:normAutofit fontScale="77500" lnSpcReduction="20000"/>
          </a:bodyPr>
          <a:lstStyle/>
          <a:p>
            <a:pPr>
              <a:lnSpc>
                <a:spcPts val="2800"/>
              </a:lnSpc>
              <a:spcBef>
                <a:spcPts val="0"/>
              </a:spcBef>
              <a:buNone/>
            </a:pPr>
            <a:r>
              <a:rPr lang="zh-TW" altLang="en-US" sz="3100" b="1" dirty="0" smtClean="0"/>
              <a:t>就營業秘密保密措施部分列表，請告訴人等描述以判斷有無</a:t>
            </a:r>
            <a:endParaRPr lang="en-US" altLang="zh-TW" sz="3100" b="1" dirty="0" smtClean="0"/>
          </a:p>
          <a:p>
            <a:pPr>
              <a:lnSpc>
                <a:spcPts val="2800"/>
              </a:lnSpc>
              <a:spcBef>
                <a:spcPts val="0"/>
              </a:spcBef>
              <a:buNone/>
            </a:pPr>
            <a:r>
              <a:rPr lang="zh-TW" altLang="en-US" sz="3100" b="1" dirty="0" smtClean="0"/>
              <a:t>採取合理保護措施：</a:t>
            </a:r>
            <a:endParaRPr lang="en-US" altLang="zh-TW" sz="3100" b="1" dirty="0" smtClean="0"/>
          </a:p>
          <a:p>
            <a:pPr>
              <a:lnSpc>
                <a:spcPts val="2400"/>
              </a:lnSpc>
              <a:spcBef>
                <a:spcPts val="0"/>
              </a:spcBef>
              <a:buNone/>
            </a:pPr>
            <a:r>
              <a:rPr lang="en-US" altLang="zh-TW" sz="2600" b="1" dirty="0" smtClean="0">
                <a:solidFill>
                  <a:srgbClr val="FF3300"/>
                </a:solidFill>
              </a:rPr>
              <a:t>1.</a:t>
            </a:r>
            <a:r>
              <a:rPr lang="zh-TW" altLang="en-US" sz="2600" b="1" dirty="0" smtClean="0">
                <a:solidFill>
                  <a:srgbClr val="FF3300"/>
                </a:solidFill>
              </a:rPr>
              <a:t>實體隔離措施</a:t>
            </a:r>
            <a:endParaRPr lang="en-US" altLang="zh-TW" sz="2600" b="1" dirty="0" smtClean="0">
              <a:solidFill>
                <a:srgbClr val="FF3300"/>
              </a:solidFill>
            </a:endParaRPr>
          </a:p>
          <a:p>
            <a:pPr>
              <a:lnSpc>
                <a:spcPts val="2400"/>
              </a:lnSpc>
              <a:spcBef>
                <a:spcPts val="0"/>
              </a:spcBef>
              <a:buNone/>
            </a:pPr>
            <a:r>
              <a:rPr lang="en-US" altLang="zh-TW" sz="2600" dirty="0" smtClean="0">
                <a:solidFill>
                  <a:schemeClr val="tx2"/>
                </a:solidFill>
              </a:rPr>
              <a:t>1.1</a:t>
            </a:r>
            <a:r>
              <a:rPr lang="zh-TW" altLang="zh-TW" sz="2600" dirty="0" smtClean="0">
                <a:solidFill>
                  <a:schemeClr val="tx2"/>
                </a:solidFill>
              </a:rPr>
              <a:t>請描述公司關於辦公場所之進入或移動採取之一般安全常規，例如在辦公場所周圍設有圍牆、</a:t>
            </a:r>
            <a:r>
              <a:rPr lang="zh-TW" altLang="en-US" sz="2600" dirty="0" smtClean="0">
                <a:solidFill>
                  <a:schemeClr val="tx2"/>
                </a:solidFill>
              </a:rPr>
              <a:t> </a:t>
            </a:r>
            <a:r>
              <a:rPr lang="zh-TW" altLang="zh-TW" sz="2600" dirty="0" smtClean="0">
                <a:solidFill>
                  <a:schemeClr val="tx2"/>
                </a:solidFill>
              </a:rPr>
              <a:t>訪客管理系統、使用警報系統、自動上鎖門或保全人員等</a:t>
            </a:r>
            <a:endParaRPr lang="en-US" altLang="zh-TW" sz="2600" dirty="0" smtClean="0">
              <a:solidFill>
                <a:schemeClr val="tx2"/>
              </a:solidFill>
            </a:endParaRPr>
          </a:p>
          <a:p>
            <a:pPr>
              <a:lnSpc>
                <a:spcPts val="2400"/>
              </a:lnSpc>
              <a:spcBef>
                <a:spcPts val="0"/>
              </a:spcBef>
              <a:buNone/>
            </a:pPr>
            <a:r>
              <a:rPr lang="en-US" altLang="zh-TW" sz="2600" dirty="0" smtClean="0">
                <a:solidFill>
                  <a:schemeClr val="tx2"/>
                </a:solidFill>
              </a:rPr>
              <a:t>1.2</a:t>
            </a:r>
            <a:r>
              <a:rPr lang="zh-TW" altLang="zh-TW" sz="2600" dirty="0" smtClean="0">
                <a:solidFill>
                  <a:schemeClr val="tx2"/>
                </a:solidFill>
              </a:rPr>
              <a:t>請描述公司採取為避免未經授權檢視或存取營業秘密的任何安全措施，例如將存放處上鎖或於入口處標示「僅限經授權人員」</a:t>
            </a:r>
            <a:endParaRPr lang="en-US" altLang="zh-TW" sz="2600" dirty="0" smtClean="0">
              <a:solidFill>
                <a:schemeClr val="tx2"/>
              </a:solidFill>
            </a:endParaRPr>
          </a:p>
          <a:p>
            <a:pPr>
              <a:lnSpc>
                <a:spcPts val="2400"/>
              </a:lnSpc>
              <a:spcBef>
                <a:spcPts val="0"/>
              </a:spcBef>
              <a:buNone/>
            </a:pPr>
            <a:r>
              <a:rPr lang="en-US" altLang="zh-TW" sz="2600" dirty="0" smtClean="0">
                <a:solidFill>
                  <a:schemeClr val="tx2"/>
                </a:solidFill>
              </a:rPr>
              <a:t>1.3</a:t>
            </a:r>
            <a:r>
              <a:rPr lang="zh-TW" altLang="zh-TW" sz="2600" dirty="0" smtClean="0">
                <a:solidFill>
                  <a:schemeClr val="tx2"/>
                </a:solidFill>
              </a:rPr>
              <a:t>請描述公司採取追蹤員工存取營業秘密資料之程序，例如存取或返還該等資料的登記資料程序</a:t>
            </a:r>
            <a:endParaRPr lang="en-US" altLang="zh-TW" sz="2600" dirty="0" smtClean="0">
              <a:solidFill>
                <a:schemeClr val="tx2"/>
              </a:solidFill>
            </a:endParaRPr>
          </a:p>
          <a:p>
            <a:pPr>
              <a:lnSpc>
                <a:spcPts val="2400"/>
              </a:lnSpc>
              <a:spcBef>
                <a:spcPts val="0"/>
              </a:spcBef>
              <a:buNone/>
            </a:pPr>
            <a:r>
              <a:rPr lang="en-US" altLang="zh-TW" sz="2600" dirty="0" smtClean="0">
                <a:solidFill>
                  <a:schemeClr val="tx2"/>
                </a:solidFill>
              </a:rPr>
              <a:t>1.4</a:t>
            </a:r>
            <a:r>
              <a:rPr lang="zh-TW" altLang="zh-TW" sz="2600" dirty="0" smtClean="0">
                <a:solidFill>
                  <a:schemeClr val="tx2"/>
                </a:solidFill>
              </a:rPr>
              <a:t>要求員工配戴身分識別證</a:t>
            </a:r>
            <a:endParaRPr lang="en-US" altLang="zh-TW" sz="2600" dirty="0" smtClean="0">
              <a:solidFill>
                <a:schemeClr val="tx2"/>
              </a:solidFill>
            </a:endParaRPr>
          </a:p>
          <a:p>
            <a:pPr>
              <a:lnSpc>
                <a:spcPts val="2400"/>
              </a:lnSpc>
              <a:spcBef>
                <a:spcPts val="0"/>
              </a:spcBef>
              <a:buNone/>
            </a:pPr>
            <a:r>
              <a:rPr lang="en-US" altLang="zh-TW" sz="2600" dirty="0" smtClean="0">
                <a:solidFill>
                  <a:schemeClr val="tx2"/>
                </a:solidFill>
              </a:rPr>
              <a:t>1.5</a:t>
            </a:r>
            <a:r>
              <a:rPr lang="zh-TW" altLang="zh-TW" sz="2600" dirty="0" smtClean="0">
                <a:solidFill>
                  <a:schemeClr val="tx2"/>
                </a:solidFill>
              </a:rPr>
              <a:t>公司訂有安全方針</a:t>
            </a:r>
          </a:p>
          <a:p>
            <a:pPr>
              <a:lnSpc>
                <a:spcPts val="2400"/>
              </a:lnSpc>
              <a:spcBef>
                <a:spcPts val="0"/>
              </a:spcBef>
              <a:buNone/>
            </a:pPr>
            <a:r>
              <a:rPr lang="en-US" altLang="zh-TW" sz="2600" dirty="0" smtClean="0">
                <a:solidFill>
                  <a:schemeClr val="tx2"/>
                </a:solidFill>
              </a:rPr>
              <a:t>1.6</a:t>
            </a:r>
            <a:r>
              <a:rPr lang="zh-TW" altLang="zh-TW" sz="2600" dirty="0" smtClean="0">
                <a:solidFill>
                  <a:schemeClr val="tx2"/>
                </a:solidFill>
              </a:rPr>
              <a:t>請提供最了解安全方針事務者之姓名、職稱及聯絡資訊</a:t>
            </a:r>
          </a:p>
          <a:p>
            <a:pPr>
              <a:lnSpc>
                <a:spcPts val="2400"/>
              </a:lnSpc>
              <a:spcBef>
                <a:spcPts val="0"/>
              </a:spcBef>
              <a:buNone/>
            </a:pPr>
            <a:r>
              <a:rPr lang="en-US" altLang="zh-TW" sz="2600" dirty="0" smtClean="0">
                <a:solidFill>
                  <a:schemeClr val="tx2"/>
                </a:solidFill>
              </a:rPr>
              <a:t>1.7</a:t>
            </a:r>
            <a:r>
              <a:rPr lang="zh-TW" altLang="zh-TW" sz="2600" dirty="0" smtClean="0">
                <a:solidFill>
                  <a:schemeClr val="tx2"/>
                </a:solidFill>
              </a:rPr>
              <a:t>曾存取該營業秘密資訊的員工人數</a:t>
            </a:r>
          </a:p>
          <a:p>
            <a:pPr>
              <a:lnSpc>
                <a:spcPts val="2400"/>
              </a:lnSpc>
              <a:spcBef>
                <a:spcPts val="0"/>
              </a:spcBef>
              <a:buNone/>
            </a:pPr>
            <a:r>
              <a:rPr lang="en-US" altLang="zh-TW" sz="2600" dirty="0" smtClean="0">
                <a:solidFill>
                  <a:schemeClr val="tx2"/>
                </a:solidFill>
              </a:rPr>
              <a:t>1.8</a:t>
            </a:r>
            <a:r>
              <a:rPr lang="zh-TW" altLang="zh-TW" sz="2600" dirty="0" smtClean="0">
                <a:solidFill>
                  <a:schemeClr val="tx2"/>
                </a:solidFill>
              </a:rPr>
              <a:t>員工存取營業秘密是由是否以「有知悉必要」前提為限</a:t>
            </a:r>
          </a:p>
          <a:p>
            <a:pPr>
              <a:lnSpc>
                <a:spcPts val="2400"/>
              </a:lnSpc>
              <a:spcBef>
                <a:spcPts val="0"/>
              </a:spcBef>
              <a:buNone/>
            </a:pPr>
            <a:r>
              <a:rPr lang="zh-TW" altLang="zh-TW" dirty="0" smtClean="0">
                <a:solidFill>
                  <a:schemeClr val="tx2"/>
                </a:solidFill>
              </a:rPr>
              <a:t> </a:t>
            </a:r>
          </a:p>
          <a:p>
            <a:endParaRPr lang="zh-TW" altLang="zh-TW"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50</a:t>
            </a:r>
            <a:endParaRPr lang="zh-TW"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95536" y="1556792"/>
            <a:ext cx="8229600" cy="6093296"/>
          </a:xfrm>
        </p:spPr>
        <p:txBody>
          <a:bodyPr>
            <a:normAutofit/>
          </a:bodyPr>
          <a:lstStyle/>
          <a:p>
            <a:pPr>
              <a:lnSpc>
                <a:spcPts val="2200"/>
              </a:lnSpc>
              <a:spcBef>
                <a:spcPts val="0"/>
              </a:spcBef>
              <a:buNone/>
            </a:pPr>
            <a:r>
              <a:rPr lang="en-US" altLang="zh-TW" sz="2000" b="1" dirty="0" smtClean="0">
                <a:solidFill>
                  <a:srgbClr val="FF3300"/>
                </a:solidFill>
              </a:rPr>
              <a:t>2.</a:t>
            </a:r>
            <a:r>
              <a:rPr lang="zh-TW" altLang="zh-TW" sz="2000" b="1" dirty="0" smtClean="0">
                <a:solidFill>
                  <a:srgbClr val="FF3300"/>
                </a:solidFill>
              </a:rPr>
              <a:t>以電子形式儲存營業秘密所採取之措施</a:t>
            </a:r>
            <a:endParaRPr lang="zh-TW" altLang="zh-TW" sz="2000" dirty="0" smtClean="0">
              <a:solidFill>
                <a:srgbClr val="FF3300"/>
              </a:solidFill>
            </a:endParaRPr>
          </a:p>
          <a:p>
            <a:pPr>
              <a:lnSpc>
                <a:spcPts val="2200"/>
              </a:lnSpc>
              <a:spcBef>
                <a:spcPts val="0"/>
              </a:spcBef>
              <a:buNone/>
            </a:pPr>
            <a:r>
              <a:rPr lang="en-US" altLang="zh-TW" sz="2000" dirty="0" smtClean="0">
                <a:solidFill>
                  <a:schemeClr val="tx2"/>
                </a:solidFill>
              </a:rPr>
              <a:t>2.1</a:t>
            </a:r>
            <a:r>
              <a:rPr lang="zh-TW" altLang="zh-TW" sz="2000" dirty="0" smtClean="0">
                <a:solidFill>
                  <a:schemeClr val="tx2"/>
                </a:solidFill>
              </a:rPr>
              <a:t>請描述營業秘密為電腦原始碼或其他以電子形式儲存之資訊，所規範之存取權限，例如員工配發專屬的使用者名稱、密碼；其電子儲存空間與資訊是否加密等</a:t>
            </a:r>
          </a:p>
          <a:p>
            <a:pPr>
              <a:lnSpc>
                <a:spcPts val="2200"/>
              </a:lnSpc>
              <a:spcBef>
                <a:spcPts val="0"/>
              </a:spcBef>
              <a:buNone/>
            </a:pPr>
            <a:r>
              <a:rPr lang="en-US" altLang="zh-TW" sz="2000" dirty="0" smtClean="0">
                <a:solidFill>
                  <a:schemeClr val="tx2"/>
                </a:solidFill>
              </a:rPr>
              <a:t>2.2</a:t>
            </a:r>
            <a:r>
              <a:rPr lang="zh-TW" altLang="zh-TW" sz="2000" dirty="0" smtClean="0">
                <a:solidFill>
                  <a:schemeClr val="tx2"/>
                </a:solidFill>
              </a:rPr>
              <a:t>公司儲存營業秘密之電腦網路是否受防火牆保護</a:t>
            </a:r>
          </a:p>
          <a:p>
            <a:pPr>
              <a:lnSpc>
                <a:spcPts val="2200"/>
              </a:lnSpc>
              <a:spcBef>
                <a:spcPts val="0"/>
              </a:spcBef>
              <a:buNone/>
            </a:pPr>
            <a:r>
              <a:rPr lang="en-US" altLang="zh-TW" sz="2000" dirty="0" smtClean="0">
                <a:solidFill>
                  <a:schemeClr val="tx2"/>
                </a:solidFill>
              </a:rPr>
              <a:t>2.3</a:t>
            </a:r>
            <a:r>
              <a:rPr lang="zh-TW" altLang="zh-TW" sz="2000" dirty="0" smtClean="0">
                <a:solidFill>
                  <a:schemeClr val="tx2"/>
                </a:solidFill>
              </a:rPr>
              <a:t>前開電腦網路是否可遠端存取</a:t>
            </a:r>
          </a:p>
          <a:p>
            <a:pPr>
              <a:lnSpc>
                <a:spcPts val="2200"/>
              </a:lnSpc>
              <a:spcBef>
                <a:spcPts val="0"/>
              </a:spcBef>
              <a:buNone/>
            </a:pPr>
            <a:r>
              <a:rPr lang="en-US" altLang="zh-TW" sz="2000" dirty="0" smtClean="0">
                <a:solidFill>
                  <a:schemeClr val="tx2"/>
                </a:solidFill>
              </a:rPr>
              <a:t>2.4</a:t>
            </a:r>
            <a:r>
              <a:rPr lang="zh-TW" altLang="zh-TW" sz="2000" dirty="0" smtClean="0">
                <a:solidFill>
                  <a:schemeClr val="tx2"/>
                </a:solidFill>
              </a:rPr>
              <a:t>營業秘密存放在分離的電腦伺服器中</a:t>
            </a:r>
          </a:p>
          <a:p>
            <a:pPr>
              <a:lnSpc>
                <a:spcPts val="2200"/>
              </a:lnSpc>
              <a:spcBef>
                <a:spcPts val="0"/>
              </a:spcBef>
              <a:buNone/>
            </a:pPr>
            <a:r>
              <a:rPr lang="zh-TW" altLang="zh-TW" sz="2000" dirty="0" smtClean="0">
                <a:solidFill>
                  <a:schemeClr val="tx2"/>
                </a:solidFill>
              </a:rPr>
              <a:t> </a:t>
            </a:r>
            <a:r>
              <a:rPr lang="en-US" altLang="zh-TW" sz="2000" dirty="0" smtClean="0">
                <a:solidFill>
                  <a:schemeClr val="tx2"/>
                </a:solidFill>
              </a:rPr>
              <a:t>2.5</a:t>
            </a:r>
            <a:r>
              <a:rPr lang="zh-TW" altLang="zh-TW" sz="2000" dirty="0" smtClean="0">
                <a:solidFill>
                  <a:schemeClr val="tx2"/>
                </a:solidFill>
              </a:rPr>
              <a:t>公司禁止員工使用未經許可的電腦程式或未經允許的外部裝置</a:t>
            </a:r>
            <a:r>
              <a:rPr lang="en-US" altLang="zh-TW" sz="2000" dirty="0" smtClean="0">
                <a:solidFill>
                  <a:schemeClr val="tx2"/>
                </a:solidFill>
              </a:rPr>
              <a:t>(</a:t>
            </a:r>
            <a:r>
              <a:rPr lang="zh-TW" altLang="zh-TW" sz="2000" dirty="0" smtClean="0">
                <a:solidFill>
                  <a:schemeClr val="tx2"/>
                </a:solidFill>
              </a:rPr>
              <a:t>如可攜式儲存裝置</a:t>
            </a:r>
            <a:r>
              <a:rPr lang="en-US" altLang="zh-TW" sz="2000" dirty="0" smtClean="0">
                <a:solidFill>
                  <a:schemeClr val="tx2"/>
                </a:solidFill>
              </a:rPr>
              <a:t>)</a:t>
            </a:r>
            <a:endParaRPr lang="zh-TW" altLang="zh-TW" sz="2000" dirty="0" smtClean="0">
              <a:solidFill>
                <a:schemeClr val="tx2"/>
              </a:solidFill>
            </a:endParaRPr>
          </a:p>
          <a:p>
            <a:pPr>
              <a:lnSpc>
                <a:spcPts val="2200"/>
              </a:lnSpc>
              <a:spcBef>
                <a:spcPts val="0"/>
              </a:spcBef>
              <a:buNone/>
            </a:pPr>
            <a:r>
              <a:rPr lang="zh-TW" altLang="zh-TW" sz="2000" dirty="0" smtClean="0">
                <a:solidFill>
                  <a:schemeClr val="tx2"/>
                </a:solidFill>
              </a:rPr>
              <a:t> </a:t>
            </a:r>
            <a:r>
              <a:rPr lang="en-US" altLang="zh-TW" sz="2000" dirty="0" smtClean="0">
                <a:solidFill>
                  <a:schemeClr val="tx2"/>
                </a:solidFill>
              </a:rPr>
              <a:t>2.6</a:t>
            </a:r>
            <a:r>
              <a:rPr lang="zh-TW" altLang="zh-TW" sz="2000" dirty="0" smtClean="0">
                <a:solidFill>
                  <a:schemeClr val="tx2"/>
                </a:solidFill>
              </a:rPr>
              <a:t>公司留存電子存取紀錄</a:t>
            </a:r>
            <a:r>
              <a:rPr lang="en-US" altLang="zh-TW" sz="2000" dirty="0" smtClean="0">
                <a:solidFill>
                  <a:schemeClr val="tx2"/>
                </a:solidFill>
              </a:rPr>
              <a:t>(</a:t>
            </a:r>
            <a:r>
              <a:rPr lang="zh-TW" altLang="zh-TW" sz="2000" dirty="0" smtClean="0">
                <a:solidFill>
                  <a:schemeClr val="tx2"/>
                </a:solidFill>
              </a:rPr>
              <a:t>如電腦紀錄檔</a:t>
            </a:r>
            <a:r>
              <a:rPr lang="en-US" altLang="zh-TW" sz="2000" dirty="0" smtClean="0">
                <a:solidFill>
                  <a:schemeClr val="tx2"/>
                </a:solidFill>
              </a:rPr>
              <a:t>)</a:t>
            </a:r>
            <a:endParaRPr lang="zh-TW" altLang="zh-TW" sz="2000" dirty="0" smtClean="0">
              <a:solidFill>
                <a:schemeClr val="tx2"/>
              </a:solidFill>
            </a:endParaRPr>
          </a:p>
          <a:p>
            <a:pPr>
              <a:lnSpc>
                <a:spcPts val="2200"/>
              </a:lnSpc>
              <a:spcBef>
                <a:spcPts val="0"/>
              </a:spcBef>
              <a:buNone/>
            </a:pPr>
            <a:endParaRPr lang="en-US" altLang="zh-TW" sz="2000" b="1" dirty="0" smtClean="0">
              <a:solidFill>
                <a:schemeClr val="tx2"/>
              </a:solidFill>
            </a:endParaRPr>
          </a:p>
          <a:p>
            <a:pPr>
              <a:lnSpc>
                <a:spcPts val="2200"/>
              </a:lnSpc>
              <a:spcBef>
                <a:spcPts val="0"/>
              </a:spcBef>
              <a:buNone/>
            </a:pPr>
            <a:r>
              <a:rPr lang="en-US" altLang="zh-TW" sz="2000" b="1" dirty="0" smtClean="0">
                <a:solidFill>
                  <a:srgbClr val="FF3300"/>
                </a:solidFill>
              </a:rPr>
              <a:t>3.</a:t>
            </a:r>
            <a:r>
              <a:rPr lang="zh-TW" altLang="zh-TW" sz="2000" b="1" dirty="0" smtClean="0">
                <a:solidFill>
                  <a:srgbClr val="FF3300"/>
                </a:solidFill>
              </a:rPr>
              <a:t>文件管理措施</a:t>
            </a:r>
            <a:endParaRPr lang="zh-TW" altLang="zh-TW" sz="2000" dirty="0" smtClean="0">
              <a:solidFill>
                <a:srgbClr val="FF3300"/>
              </a:solidFill>
            </a:endParaRPr>
          </a:p>
          <a:p>
            <a:pPr>
              <a:lnSpc>
                <a:spcPts val="2200"/>
              </a:lnSpc>
              <a:spcBef>
                <a:spcPts val="0"/>
              </a:spcBef>
              <a:buNone/>
            </a:pPr>
            <a:r>
              <a:rPr lang="en-US" altLang="zh-TW" sz="2000" dirty="0" smtClean="0">
                <a:solidFill>
                  <a:schemeClr val="tx2"/>
                </a:solidFill>
              </a:rPr>
              <a:t>3.1</a:t>
            </a:r>
            <a:r>
              <a:rPr lang="zh-TW" altLang="zh-TW" sz="2000" dirty="0" smtClean="0">
                <a:solidFill>
                  <a:schemeClr val="tx2"/>
                </a:solidFill>
              </a:rPr>
              <a:t>營業秘密包含於文件檔案中，該等文件檔案清楚標示「機密」</a:t>
            </a:r>
            <a:r>
              <a:rPr lang="en-US" altLang="zh-TW" sz="2000" dirty="0" smtClean="0">
                <a:solidFill>
                  <a:schemeClr val="tx2"/>
                </a:solidFill>
              </a:rPr>
              <a:t>(Confidential</a:t>
            </a:r>
            <a:r>
              <a:rPr lang="zh-TW" altLang="zh-TW" sz="2000" dirty="0" smtClean="0">
                <a:solidFill>
                  <a:schemeClr val="tx2"/>
                </a:solidFill>
              </a:rPr>
              <a:t>、</a:t>
            </a:r>
            <a:r>
              <a:rPr lang="en-US" altLang="zh-TW" sz="2000" dirty="0" smtClean="0">
                <a:solidFill>
                  <a:schemeClr val="tx2"/>
                </a:solidFill>
              </a:rPr>
              <a:t>Proprietary)</a:t>
            </a:r>
            <a:r>
              <a:rPr lang="zh-TW" altLang="zh-TW" sz="2000" dirty="0" smtClean="0">
                <a:solidFill>
                  <a:schemeClr val="tx2"/>
                </a:solidFill>
              </a:rPr>
              <a:t>或類似字樣</a:t>
            </a:r>
          </a:p>
          <a:p>
            <a:pPr>
              <a:lnSpc>
                <a:spcPts val="2200"/>
              </a:lnSpc>
              <a:spcBef>
                <a:spcPts val="0"/>
              </a:spcBef>
              <a:buNone/>
            </a:pPr>
            <a:r>
              <a:rPr lang="en-US" altLang="zh-TW" sz="2000" dirty="0" smtClean="0">
                <a:solidFill>
                  <a:schemeClr val="tx2"/>
                </a:solidFill>
              </a:rPr>
              <a:t>3.2</a:t>
            </a:r>
            <a:r>
              <a:rPr lang="zh-TW" altLang="zh-TW" sz="2000" dirty="0" smtClean="0">
                <a:solidFill>
                  <a:schemeClr val="tx2"/>
                </a:solidFill>
              </a:rPr>
              <a:t>請描述公司所採用的文件管理程序，如限制文件存取或登錄方針等</a:t>
            </a:r>
          </a:p>
          <a:p>
            <a:pPr>
              <a:lnSpc>
                <a:spcPts val="2200"/>
              </a:lnSpc>
              <a:spcBef>
                <a:spcPts val="0"/>
              </a:spcBef>
              <a:buNone/>
            </a:pPr>
            <a:r>
              <a:rPr lang="en-US" altLang="zh-TW" sz="2000" dirty="0" smtClean="0">
                <a:solidFill>
                  <a:schemeClr val="tx2"/>
                </a:solidFill>
              </a:rPr>
              <a:t>3.3</a:t>
            </a:r>
            <a:r>
              <a:rPr lang="zh-TW" altLang="zh-TW" sz="2000" dirty="0" smtClean="0">
                <a:solidFill>
                  <a:schemeClr val="tx2"/>
                </a:solidFill>
              </a:rPr>
              <a:t>公司之文件管理程序有無書面方針</a:t>
            </a:r>
          </a:p>
          <a:p>
            <a:pPr>
              <a:lnSpc>
                <a:spcPts val="2200"/>
              </a:lnSpc>
              <a:spcBef>
                <a:spcPts val="0"/>
              </a:spcBef>
              <a:buNone/>
            </a:pPr>
            <a:r>
              <a:rPr lang="en-US" altLang="zh-TW" sz="2000" dirty="0" smtClean="0">
                <a:solidFill>
                  <a:schemeClr val="tx2"/>
                </a:solidFill>
              </a:rPr>
              <a:t>3.4</a:t>
            </a:r>
            <a:r>
              <a:rPr lang="zh-TW" altLang="zh-TW" sz="2000" dirty="0" smtClean="0">
                <a:solidFill>
                  <a:schemeClr val="tx2"/>
                </a:solidFill>
              </a:rPr>
              <a:t>請提供最了解文件管理程序者的姓名、職稱及聯絡資訊</a:t>
            </a:r>
          </a:p>
          <a:p>
            <a:pPr>
              <a:lnSpc>
                <a:spcPts val="2200"/>
              </a:lnSpc>
              <a:spcBef>
                <a:spcPts val="0"/>
              </a:spcBef>
              <a:buNone/>
            </a:pPr>
            <a:r>
              <a:rPr lang="zh-TW" altLang="zh-TW" sz="2000" dirty="0" smtClean="0">
                <a:solidFill>
                  <a:schemeClr val="tx2"/>
                </a:solidFill>
              </a:rPr>
              <a:t> </a:t>
            </a:r>
            <a:endParaRPr lang="zh-TW" altLang="en-US" sz="2000" dirty="0">
              <a:solidFill>
                <a:schemeClr val="tx2"/>
              </a:solidFill>
            </a:endParaRPr>
          </a:p>
        </p:txBody>
      </p:sp>
      <p:sp>
        <p:nvSpPr>
          <p:cNvPr id="6" name="頁尾版面配置區 5"/>
          <p:cNvSpPr>
            <a:spLocks noGrp="1"/>
          </p:cNvSpPr>
          <p:nvPr>
            <p:ph type="ftr" sz="quarter" idx="11"/>
          </p:nvPr>
        </p:nvSpPr>
        <p:spPr/>
        <p:txBody>
          <a:bodyPr/>
          <a:lstStyle/>
          <a:p>
            <a:r>
              <a:rPr lang="en-US" altLang="zh-TW" smtClean="0"/>
              <a:t>51</a:t>
            </a:r>
            <a:endParaRPr lang="zh-TW"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rgbClr val="0070C0"/>
                </a:solidFill>
                <a:latin typeface="標楷體" pitchFamily="65" charset="-120"/>
                <a:ea typeface="標楷體" pitchFamily="65" charset="-120"/>
              </a:rPr>
              <a:t>營業秘密之認定</a:t>
            </a:r>
            <a:endParaRPr lang="zh-TW" altLang="en-US" sz="3600" dirty="0"/>
          </a:p>
        </p:txBody>
      </p:sp>
      <p:sp>
        <p:nvSpPr>
          <p:cNvPr id="3" name="內容版面配置區 2"/>
          <p:cNvSpPr>
            <a:spLocks noGrp="1"/>
          </p:cNvSpPr>
          <p:nvPr>
            <p:ph sz="quarter" idx="1"/>
          </p:nvPr>
        </p:nvSpPr>
        <p:spPr>
          <a:xfrm>
            <a:off x="395536" y="1745432"/>
            <a:ext cx="8208912" cy="5112568"/>
          </a:xfrm>
        </p:spPr>
        <p:txBody>
          <a:bodyPr>
            <a:normAutofit fontScale="85000" lnSpcReduction="10000"/>
          </a:bodyPr>
          <a:lstStyle/>
          <a:p>
            <a:pPr>
              <a:buNone/>
            </a:pPr>
            <a:r>
              <a:rPr lang="en-US" altLang="zh-TW" sz="2400" b="1" dirty="0" smtClean="0">
                <a:latin typeface="微軟正黑體" pitchFamily="34" charset="-120"/>
                <a:ea typeface="微軟正黑體" pitchFamily="34" charset="-120"/>
              </a:rPr>
              <a:t>1939</a:t>
            </a:r>
            <a:r>
              <a:rPr lang="zh-TW" altLang="en-US" sz="2400" b="1" dirty="0" smtClean="0">
                <a:latin typeface="微軟正黑體" pitchFamily="34" charset="-120"/>
                <a:ea typeface="微軟正黑體" pitchFamily="34" charset="-120"/>
              </a:rPr>
              <a:t>年美國侵權行為法整編第</a:t>
            </a:r>
            <a:r>
              <a:rPr lang="en-US" altLang="zh-TW" sz="2400" b="1" dirty="0" smtClean="0">
                <a:latin typeface="微軟正黑體" pitchFamily="34" charset="-120"/>
                <a:ea typeface="微軟正黑體" pitchFamily="34" charset="-120"/>
              </a:rPr>
              <a:t>1</a:t>
            </a:r>
            <a:r>
              <a:rPr lang="zh-TW" altLang="en-US" sz="2400" b="1" dirty="0" smtClean="0">
                <a:latin typeface="微軟正黑體" pitchFamily="34" charset="-120"/>
                <a:ea typeface="微軟正黑體" pitchFamily="34" charset="-120"/>
              </a:rPr>
              <a:t>版第</a:t>
            </a:r>
            <a:r>
              <a:rPr lang="en-US" altLang="zh-TW" sz="2400" b="1" dirty="0" smtClean="0">
                <a:latin typeface="微軟正黑體" pitchFamily="34" charset="-120"/>
                <a:ea typeface="微軟正黑體" pitchFamily="34" charset="-120"/>
              </a:rPr>
              <a:t>757</a:t>
            </a:r>
            <a:r>
              <a:rPr lang="zh-TW" altLang="en-US" sz="2400" b="1" dirty="0" smtClean="0">
                <a:latin typeface="微軟正黑體" pitchFamily="34" charset="-120"/>
                <a:ea typeface="微軟正黑體" pitchFamily="34" charset="-120"/>
              </a:rPr>
              <a:t>條註釋</a:t>
            </a:r>
            <a:r>
              <a:rPr lang="en-US" altLang="zh-TW" sz="2400" b="1" dirty="0" smtClean="0">
                <a:latin typeface="微軟正黑體" pitchFamily="34" charset="-120"/>
                <a:ea typeface="微軟正黑體" pitchFamily="34" charset="-120"/>
              </a:rPr>
              <a:t>b( Restatement of </a:t>
            </a:r>
          </a:p>
          <a:p>
            <a:pPr>
              <a:buNone/>
            </a:pPr>
            <a:r>
              <a:rPr lang="en-US" altLang="zh-TW" sz="2400" b="1" dirty="0" smtClean="0">
                <a:latin typeface="微軟正黑體" pitchFamily="34" charset="-120"/>
                <a:ea typeface="微軟正黑體" pitchFamily="34" charset="-120"/>
              </a:rPr>
              <a:t>Torts</a:t>
            </a:r>
            <a:r>
              <a:rPr lang="zh-TW" altLang="en-US" sz="2400" b="1" dirty="0" smtClean="0">
                <a:latin typeface="微軟正黑體" pitchFamily="34" charset="-120"/>
                <a:ea typeface="微軟正黑體" pitchFamily="34" charset="-120"/>
              </a:rPr>
              <a:t> </a:t>
            </a:r>
            <a:r>
              <a:rPr lang="en-US" altLang="zh-TW" sz="2400" b="1" dirty="0" smtClean="0">
                <a:latin typeface="微軟正黑體" pitchFamily="34" charset="-120"/>
                <a:ea typeface="微軟正黑體" pitchFamily="34" charset="-120"/>
              </a:rPr>
              <a:t>Section 757, Comment b)</a:t>
            </a:r>
            <a:r>
              <a:rPr lang="zh-TW" altLang="en-US" sz="2400" b="1" dirty="0" smtClean="0">
                <a:latin typeface="微軟正黑體" pitchFamily="34" charset="-120"/>
                <a:ea typeface="微軟正黑體" pitchFamily="34" charset="-120"/>
              </a:rPr>
              <a:t> 對於營業秘密提供之六項判斷標準：</a:t>
            </a:r>
            <a:endParaRPr lang="en-US" altLang="zh-TW" sz="2400" b="1" dirty="0" smtClean="0">
              <a:latin typeface="微軟正黑體" pitchFamily="34" charset="-120"/>
              <a:ea typeface="微軟正黑體" pitchFamily="34" charset="-120"/>
            </a:endParaRPr>
          </a:p>
          <a:p>
            <a:pPr>
              <a:lnSpc>
                <a:spcPts val="2400"/>
              </a:lnSpc>
              <a:spcBef>
                <a:spcPts val="0"/>
              </a:spcBef>
              <a:buNone/>
            </a:pPr>
            <a:r>
              <a:rPr lang="en-US" altLang="zh-TW" sz="2400" b="1" dirty="0" smtClean="0">
                <a:solidFill>
                  <a:srgbClr val="0070C0"/>
                </a:solidFill>
                <a:latin typeface="微軟正黑體" pitchFamily="34" charset="-120"/>
                <a:ea typeface="微軟正黑體" pitchFamily="34" charset="-120"/>
              </a:rPr>
              <a:t>1.</a:t>
            </a:r>
            <a:r>
              <a:rPr lang="zh-TW" altLang="en-US" sz="2400" b="1" dirty="0" smtClean="0">
                <a:solidFill>
                  <a:srgbClr val="0070C0"/>
                </a:solidFill>
                <a:latin typeface="微軟正黑體" pitchFamily="34" charset="-120"/>
                <a:ea typeface="微軟正黑體" pitchFamily="34" charset="-120"/>
              </a:rPr>
              <a:t>資訊在事業外部為人所知悉之程度。</a:t>
            </a:r>
            <a:endParaRPr lang="en-US" altLang="zh-TW" sz="2400" b="1" dirty="0" smtClean="0">
              <a:solidFill>
                <a:srgbClr val="0070C0"/>
              </a:solidFill>
              <a:latin typeface="微軟正黑體" pitchFamily="34" charset="-120"/>
              <a:ea typeface="微軟正黑體" pitchFamily="34" charset="-120"/>
            </a:endParaRPr>
          </a:p>
          <a:p>
            <a:pPr>
              <a:lnSpc>
                <a:spcPts val="2400"/>
              </a:lnSpc>
              <a:spcBef>
                <a:spcPts val="0"/>
              </a:spcBef>
              <a:buNone/>
            </a:pPr>
            <a:r>
              <a:rPr lang="en-US" altLang="zh-TW" sz="2400" b="1" dirty="0" smtClean="0">
                <a:solidFill>
                  <a:srgbClr val="0070C0"/>
                </a:solidFill>
                <a:latin typeface="微軟正黑體" pitchFamily="34" charset="-120"/>
                <a:ea typeface="微軟正黑體" pitchFamily="34" charset="-120"/>
              </a:rPr>
              <a:t>2.</a:t>
            </a:r>
            <a:r>
              <a:rPr lang="zh-TW" altLang="en-US" sz="2400" b="1" dirty="0" smtClean="0">
                <a:solidFill>
                  <a:srgbClr val="0070C0"/>
                </a:solidFill>
                <a:latin typeface="微軟正黑體" pitchFamily="34" charset="-120"/>
                <a:ea typeface="微軟正黑體" pitchFamily="34" charset="-120"/>
              </a:rPr>
              <a:t> 資訊在事業內部被受雇人及其他相關人所所知悉之程度。</a:t>
            </a:r>
            <a:endParaRPr lang="en-US" altLang="zh-TW" sz="2400" b="1" dirty="0" smtClean="0">
              <a:solidFill>
                <a:srgbClr val="0070C0"/>
              </a:solidFill>
              <a:latin typeface="微軟正黑體" pitchFamily="34" charset="-120"/>
              <a:ea typeface="微軟正黑體" pitchFamily="34" charset="-120"/>
            </a:endParaRPr>
          </a:p>
          <a:p>
            <a:pPr>
              <a:lnSpc>
                <a:spcPts val="2400"/>
              </a:lnSpc>
              <a:spcBef>
                <a:spcPts val="0"/>
              </a:spcBef>
              <a:buNone/>
            </a:pPr>
            <a:r>
              <a:rPr lang="en-US" altLang="zh-TW" sz="2400" b="1" dirty="0" smtClean="0">
                <a:solidFill>
                  <a:srgbClr val="0070C0"/>
                </a:solidFill>
                <a:latin typeface="微軟正黑體" pitchFamily="34" charset="-120"/>
                <a:ea typeface="微軟正黑體" pitchFamily="34" charset="-120"/>
              </a:rPr>
              <a:t>3. </a:t>
            </a:r>
            <a:r>
              <a:rPr lang="zh-TW" altLang="en-US" sz="2400" b="1" dirty="0" smtClean="0">
                <a:solidFill>
                  <a:srgbClr val="0070C0"/>
                </a:solidFill>
                <a:latin typeface="微軟正黑體" pitchFamily="34" charset="-120"/>
                <a:ea typeface="微軟正黑體" pitchFamily="34" charset="-120"/>
              </a:rPr>
              <a:t>事業為維護該項資訊之秘密性採取保護措施之程度。</a:t>
            </a:r>
            <a:endParaRPr lang="en-US" altLang="zh-TW" sz="2400" b="1" dirty="0" smtClean="0">
              <a:solidFill>
                <a:srgbClr val="0070C0"/>
              </a:solidFill>
              <a:latin typeface="微軟正黑體" pitchFamily="34" charset="-120"/>
              <a:ea typeface="微軟正黑體" pitchFamily="34" charset="-120"/>
            </a:endParaRPr>
          </a:p>
          <a:p>
            <a:pPr>
              <a:lnSpc>
                <a:spcPts val="2400"/>
              </a:lnSpc>
              <a:spcBef>
                <a:spcPts val="0"/>
              </a:spcBef>
              <a:buNone/>
            </a:pPr>
            <a:r>
              <a:rPr lang="en-US" altLang="zh-TW" sz="2400" b="1" dirty="0" smtClean="0">
                <a:solidFill>
                  <a:srgbClr val="0070C0"/>
                </a:solidFill>
                <a:latin typeface="微軟正黑體" pitchFamily="34" charset="-120"/>
                <a:ea typeface="微軟正黑體" pitchFamily="34" charset="-120"/>
              </a:rPr>
              <a:t>4. </a:t>
            </a:r>
            <a:r>
              <a:rPr lang="zh-TW" altLang="en-US" sz="2400" b="1" dirty="0" smtClean="0">
                <a:solidFill>
                  <a:srgbClr val="0070C0"/>
                </a:solidFill>
                <a:latin typeface="微軟正黑體" pitchFamily="34" charset="-120"/>
                <a:ea typeface="微軟正黑體" pitchFamily="34" charset="-120"/>
              </a:rPr>
              <a:t>資訊對於事業或競爭者之價值。</a:t>
            </a:r>
            <a:endParaRPr lang="en-US" altLang="zh-TW" sz="2400" b="1" dirty="0" smtClean="0">
              <a:solidFill>
                <a:srgbClr val="0070C0"/>
              </a:solidFill>
              <a:latin typeface="微軟正黑體" pitchFamily="34" charset="-120"/>
              <a:ea typeface="微軟正黑體" pitchFamily="34" charset="-120"/>
            </a:endParaRPr>
          </a:p>
          <a:p>
            <a:pPr>
              <a:lnSpc>
                <a:spcPts val="2400"/>
              </a:lnSpc>
              <a:spcBef>
                <a:spcPts val="0"/>
              </a:spcBef>
              <a:buNone/>
            </a:pPr>
            <a:r>
              <a:rPr lang="en-US" altLang="zh-TW" sz="2400" b="1" dirty="0" smtClean="0">
                <a:solidFill>
                  <a:srgbClr val="0070C0"/>
                </a:solidFill>
                <a:latin typeface="微軟正黑體" pitchFamily="34" charset="-120"/>
                <a:ea typeface="微軟正黑體" pitchFamily="34" charset="-120"/>
              </a:rPr>
              <a:t>5. </a:t>
            </a:r>
            <a:r>
              <a:rPr lang="zh-TW" altLang="en-US" sz="2400" b="1" dirty="0" smtClean="0">
                <a:solidFill>
                  <a:srgbClr val="0070C0"/>
                </a:solidFill>
                <a:latin typeface="微軟正黑體" pitchFamily="34" charset="-120"/>
                <a:ea typeface="微軟正黑體" pitchFamily="34" charset="-120"/>
              </a:rPr>
              <a:t>事業為開發該項資訊所付出的努力與金錢</a:t>
            </a:r>
            <a:endParaRPr lang="en-US" altLang="zh-TW" sz="2400" b="1" dirty="0" smtClean="0">
              <a:solidFill>
                <a:srgbClr val="0070C0"/>
              </a:solidFill>
              <a:latin typeface="微軟正黑體" pitchFamily="34" charset="-120"/>
              <a:ea typeface="微軟正黑體" pitchFamily="34" charset="-120"/>
            </a:endParaRPr>
          </a:p>
          <a:p>
            <a:pPr>
              <a:lnSpc>
                <a:spcPts val="2400"/>
              </a:lnSpc>
              <a:spcBef>
                <a:spcPts val="0"/>
              </a:spcBef>
              <a:buNone/>
            </a:pPr>
            <a:r>
              <a:rPr lang="en-US" altLang="zh-TW" sz="2400" b="1" dirty="0" smtClean="0">
                <a:solidFill>
                  <a:srgbClr val="0070C0"/>
                </a:solidFill>
                <a:latin typeface="微軟正黑體" pitchFamily="34" charset="-120"/>
                <a:ea typeface="微軟正黑體" pitchFamily="34" charset="-120"/>
              </a:rPr>
              <a:t>6. </a:t>
            </a:r>
            <a:r>
              <a:rPr lang="zh-TW" altLang="en-US" sz="2400" b="1" dirty="0" smtClean="0">
                <a:solidFill>
                  <a:srgbClr val="0070C0"/>
                </a:solidFill>
                <a:latin typeface="微軟正黑體" pitchFamily="34" charset="-120"/>
                <a:ea typeface="微軟正黑體" pitchFamily="34" charset="-120"/>
              </a:rPr>
              <a:t>其他人正當取得或複製該項資訊的難易程度。</a:t>
            </a:r>
            <a:endParaRPr lang="en-US" altLang="zh-TW" sz="2400" b="1" dirty="0" smtClean="0">
              <a:solidFill>
                <a:srgbClr val="0070C0"/>
              </a:solidFill>
              <a:latin typeface="微軟正黑體" pitchFamily="34" charset="-120"/>
              <a:ea typeface="微軟正黑體" pitchFamily="34" charset="-120"/>
            </a:endParaRPr>
          </a:p>
          <a:p>
            <a:pPr>
              <a:lnSpc>
                <a:spcPts val="1800"/>
              </a:lnSpc>
              <a:buNone/>
            </a:pPr>
            <a:r>
              <a:rPr lang="en-US" altLang="zh-TW" sz="2400" dirty="0" smtClean="0">
                <a:latin typeface="微軟正黑體" pitchFamily="34" charset="-120"/>
                <a:ea typeface="微軟正黑體" pitchFamily="34" charset="-120"/>
              </a:rPr>
              <a:t>   </a:t>
            </a:r>
            <a:r>
              <a:rPr lang="en-US" altLang="zh-TW" sz="1700" dirty="0" smtClean="0">
                <a:latin typeface="微軟正黑體" pitchFamily="34" charset="-120"/>
                <a:ea typeface="微軟正黑體" pitchFamily="34" charset="-120"/>
              </a:rPr>
              <a:t> ( The easy or difficulty which the information could be properly acquired or duplicated by others.) Some factors to be considered in determining whether given information is one's trade secret are: (1) The extent to which the information is known outside of his business; (2) the extent to which it is known by employees and others involved in his business; (3) the extent of measures taken by him to guard the secrecy of the information; (4) the value of the information to him and to his competitors; (5) the amount of effort or money expended by him in developing the information; (6) the ease or difficulty with which the information could be properly acquired or duplicated by others.)( </a:t>
            </a:r>
            <a:r>
              <a:rPr lang="en-US" altLang="zh-TW" sz="1700" dirty="0" smtClean="0">
                <a:latin typeface="微軟正黑體" pitchFamily="34" charset="-120"/>
                <a:ea typeface="微軟正黑體" pitchFamily="34" charset="-120"/>
                <a:hlinkClick r:id="rId2"/>
              </a:rPr>
              <a:t>https://www.law.cornell.edu</a:t>
            </a:r>
            <a:r>
              <a:rPr lang="en-US" altLang="zh-TW" sz="1700" dirty="0" smtClean="0">
                <a:latin typeface="微軟正黑體" pitchFamily="34" charset="-120"/>
                <a:ea typeface="微軟正黑體" pitchFamily="34" charset="-120"/>
              </a:rPr>
              <a:t>)</a:t>
            </a:r>
          </a:p>
          <a:p>
            <a:pPr>
              <a:lnSpc>
                <a:spcPts val="1800"/>
              </a:lnSpc>
              <a:buNone/>
            </a:pPr>
            <a:r>
              <a:rPr lang="zh-TW" altLang="en-US" sz="1700" dirty="0" smtClean="0">
                <a:latin typeface="微軟正黑體" pitchFamily="34" charset="-120"/>
                <a:ea typeface="微軟正黑體" pitchFamily="34" charset="-120"/>
              </a:rPr>
              <a:t>以下營業秘密範圍圖示引自 </a:t>
            </a:r>
            <a:r>
              <a:rPr lang="en-US" altLang="zh-TW" sz="1700" dirty="0" smtClean="0">
                <a:latin typeface="微軟正黑體" pitchFamily="34" charset="-120"/>
                <a:ea typeface="微軟正黑體" pitchFamily="34" charset="-120"/>
              </a:rPr>
              <a:t>James </a:t>
            </a:r>
            <a:r>
              <a:rPr lang="en-US" altLang="zh-TW" sz="1700" dirty="0" err="1" smtClean="0">
                <a:latin typeface="微軟正黑體" pitchFamily="34" charset="-120"/>
                <a:ea typeface="微軟正黑體" pitchFamily="34" charset="-120"/>
              </a:rPr>
              <a:t>Pooley</a:t>
            </a:r>
            <a:r>
              <a:rPr lang="zh-TW" altLang="en-US" sz="1700" dirty="0" smtClean="0">
                <a:latin typeface="微軟正黑體" pitchFamily="34" charset="-120"/>
                <a:ea typeface="微軟正黑體" pitchFamily="34" charset="-120"/>
              </a:rPr>
              <a:t> 之</a:t>
            </a:r>
            <a:r>
              <a:rPr lang="en-US" altLang="zh-TW" sz="1700" smtClean="0">
                <a:latin typeface="微軟正黑體" pitchFamily="34" charset="-120"/>
                <a:ea typeface="微軟正黑體" pitchFamily="34" charset="-120"/>
              </a:rPr>
              <a:t>Trade Secrets </a:t>
            </a:r>
            <a:r>
              <a:rPr lang="zh-TW" altLang="en-US" sz="1700" dirty="0" smtClean="0">
                <a:latin typeface="微軟正黑體" pitchFamily="34" charset="-120"/>
                <a:ea typeface="微軟正黑體" pitchFamily="34" charset="-120"/>
              </a:rPr>
              <a:t>一書</a:t>
            </a:r>
            <a:endParaRPr lang="en-US" altLang="zh-TW" sz="1700" dirty="0" smtClean="0">
              <a:latin typeface="微軟正黑體" pitchFamily="34" charset="-120"/>
              <a:ea typeface="微軟正黑體" pitchFamily="34" charset="-120"/>
            </a:endParaRPr>
          </a:p>
          <a:p>
            <a:pPr>
              <a:buNone/>
            </a:pPr>
            <a:endParaRPr lang="en-US" altLang="zh-TW" sz="2400" dirty="0" smtClean="0">
              <a:latin typeface="微軟正黑體" pitchFamily="34" charset="-120"/>
              <a:ea typeface="微軟正黑體" pitchFamily="34" charset="-120"/>
            </a:endParaRPr>
          </a:p>
          <a:p>
            <a:pPr>
              <a:buNone/>
            </a:pPr>
            <a:endParaRPr lang="zh-TW" altLang="en-US" sz="2400" dirty="0">
              <a:latin typeface="微軟正黑體" pitchFamily="34" charset="-120"/>
              <a:ea typeface="微軟正黑體" pitchFamily="34" charset="-120"/>
            </a:endParaRPr>
          </a:p>
        </p:txBody>
      </p:sp>
      <p:pic>
        <p:nvPicPr>
          <p:cNvPr id="4" name="Picture 2" descr="D:\ghost\我的文件\My Pictures\images (8).jpg"/>
          <p:cNvPicPr>
            <a:picLocks noChangeAspect="1" noChangeArrowheads="1"/>
          </p:cNvPicPr>
          <p:nvPr/>
        </p:nvPicPr>
        <p:blipFill>
          <a:blip r:embed="rId3" cstate="print"/>
          <a:srcRect/>
          <a:stretch>
            <a:fillRect/>
          </a:stretch>
        </p:blipFill>
        <p:spPr bwMode="auto">
          <a:xfrm>
            <a:off x="7308304" y="2780928"/>
            <a:ext cx="1463040" cy="1097280"/>
          </a:xfrm>
          <a:prstGeom prst="rect">
            <a:avLst/>
          </a:prstGeom>
          <a:noFill/>
        </p:spPr>
      </p:pic>
      <p:sp>
        <p:nvSpPr>
          <p:cNvPr id="7" name="頁尾版面配置區 6"/>
          <p:cNvSpPr>
            <a:spLocks noGrp="1"/>
          </p:cNvSpPr>
          <p:nvPr>
            <p:ph type="ftr" sz="quarter" idx="11"/>
          </p:nvPr>
        </p:nvSpPr>
        <p:spPr/>
        <p:txBody>
          <a:bodyPr/>
          <a:lstStyle/>
          <a:p>
            <a:r>
              <a:rPr lang="en-US" altLang="zh-TW" smtClean="0"/>
              <a:t>52</a:t>
            </a:r>
            <a:endParaRPr lang="zh-TW"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六邊形 4"/>
          <p:cNvSpPr/>
          <p:nvPr/>
        </p:nvSpPr>
        <p:spPr>
          <a:xfrm>
            <a:off x="2843808" y="260648"/>
            <a:ext cx="2952328" cy="122413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可確定範圍</a:t>
            </a:r>
            <a:endParaRPr lang="en-US" altLang="zh-TW" dirty="0" smtClean="0">
              <a:solidFill>
                <a:schemeClr val="tx1"/>
              </a:solidFill>
            </a:endParaRPr>
          </a:p>
          <a:p>
            <a:pPr algn="ctr"/>
            <a:r>
              <a:rPr lang="en-US" altLang="zh-TW" sz="1400" dirty="0" smtClean="0">
                <a:solidFill>
                  <a:schemeClr val="tx1"/>
                </a:solidFill>
              </a:rPr>
              <a:t>THE ASCERTAINABILITY SPECTRUM</a:t>
            </a:r>
            <a:endParaRPr lang="zh-TW" altLang="en-US" sz="1400" dirty="0">
              <a:solidFill>
                <a:schemeClr val="tx1"/>
              </a:solidFill>
            </a:endParaRPr>
          </a:p>
        </p:txBody>
      </p:sp>
      <p:sp>
        <p:nvSpPr>
          <p:cNvPr id="6" name="六邊形 5"/>
          <p:cNvSpPr/>
          <p:nvPr/>
        </p:nvSpPr>
        <p:spPr>
          <a:xfrm>
            <a:off x="3131840" y="1628800"/>
            <a:ext cx="2304256" cy="504056"/>
          </a:xfrm>
          <a:prstGeom prst="hexag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營業秘密</a:t>
            </a:r>
            <a:endParaRPr lang="en-US" altLang="zh-TW" dirty="0" smtClean="0">
              <a:solidFill>
                <a:schemeClr val="tx1"/>
              </a:solidFill>
            </a:endParaRPr>
          </a:p>
          <a:p>
            <a:pPr algn="ctr"/>
            <a:r>
              <a:rPr lang="en-US" altLang="zh-TW" sz="1200" dirty="0" smtClean="0">
                <a:solidFill>
                  <a:schemeClr val="tx1"/>
                </a:solidFill>
              </a:rPr>
              <a:t>TRADE SECRET?</a:t>
            </a:r>
            <a:endParaRPr lang="zh-TW" altLang="en-US" sz="1200" dirty="0">
              <a:solidFill>
                <a:schemeClr val="tx1"/>
              </a:solidFill>
            </a:endParaRPr>
          </a:p>
        </p:txBody>
      </p:sp>
      <p:sp>
        <p:nvSpPr>
          <p:cNvPr id="7" name="橢圓 6"/>
          <p:cNvSpPr/>
          <p:nvPr/>
        </p:nvSpPr>
        <p:spPr>
          <a:xfrm>
            <a:off x="5940152" y="1556792"/>
            <a:ext cx="792088" cy="648072"/>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是</a:t>
            </a:r>
            <a:endParaRPr lang="zh-TW" altLang="en-US" dirty="0">
              <a:solidFill>
                <a:schemeClr val="tx1"/>
              </a:solidFill>
            </a:endParaRPr>
          </a:p>
        </p:txBody>
      </p:sp>
      <p:sp>
        <p:nvSpPr>
          <p:cNvPr id="9" name="橢圓 8"/>
          <p:cNvSpPr/>
          <p:nvPr/>
        </p:nvSpPr>
        <p:spPr>
          <a:xfrm>
            <a:off x="1835696" y="1556792"/>
            <a:ext cx="792088" cy="648072"/>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否</a:t>
            </a:r>
            <a:endParaRPr lang="zh-TW" altLang="en-US" dirty="0">
              <a:solidFill>
                <a:schemeClr val="tx1"/>
              </a:solidFill>
            </a:endParaRPr>
          </a:p>
        </p:txBody>
      </p:sp>
      <p:sp>
        <p:nvSpPr>
          <p:cNvPr id="10" name="橢圓 9"/>
          <p:cNvSpPr/>
          <p:nvPr/>
        </p:nvSpPr>
        <p:spPr>
          <a:xfrm>
            <a:off x="3851920" y="2492896"/>
            <a:ext cx="792088"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schemeClr val="tx1"/>
                </a:solidFill>
              </a:rPr>
              <a:t>?</a:t>
            </a:r>
            <a:endParaRPr lang="zh-TW" altLang="en-US" dirty="0">
              <a:solidFill>
                <a:schemeClr val="tx1"/>
              </a:solidFill>
            </a:endParaRPr>
          </a:p>
        </p:txBody>
      </p:sp>
      <p:sp>
        <p:nvSpPr>
          <p:cNvPr id="11" name="圓角矩形 10"/>
          <p:cNvSpPr/>
          <p:nvPr/>
        </p:nvSpPr>
        <p:spPr>
          <a:xfrm>
            <a:off x="6588224" y="2564904"/>
            <a:ext cx="2088232" cy="720080"/>
          </a:xfrm>
          <a:prstGeom prst="round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不可採查的秘密</a:t>
            </a:r>
            <a:r>
              <a:rPr lang="en-US" altLang="zh-TW" sz="1200" dirty="0" smtClean="0">
                <a:solidFill>
                  <a:schemeClr val="tx1"/>
                </a:solidFill>
              </a:rPr>
              <a:t>IMPENETRABLE SECRET</a:t>
            </a:r>
            <a:endParaRPr lang="zh-TW" altLang="en-US" sz="1200" dirty="0">
              <a:solidFill>
                <a:schemeClr val="tx1"/>
              </a:solidFill>
            </a:endParaRPr>
          </a:p>
        </p:txBody>
      </p:sp>
      <p:sp>
        <p:nvSpPr>
          <p:cNvPr id="12" name="圓角矩形 11"/>
          <p:cNvSpPr/>
          <p:nvPr/>
        </p:nvSpPr>
        <p:spPr>
          <a:xfrm>
            <a:off x="179512" y="2492896"/>
            <a:ext cx="2088232" cy="720080"/>
          </a:xfrm>
          <a:prstGeom prst="round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公共領域</a:t>
            </a:r>
            <a:endParaRPr lang="en-US" altLang="zh-TW" dirty="0" smtClean="0">
              <a:solidFill>
                <a:schemeClr val="tx1"/>
              </a:solidFill>
            </a:endParaRPr>
          </a:p>
          <a:p>
            <a:pPr algn="ctr"/>
            <a:r>
              <a:rPr lang="en-US" altLang="zh-TW" sz="1200" dirty="0" smtClean="0">
                <a:solidFill>
                  <a:schemeClr val="tx1"/>
                </a:solidFill>
              </a:rPr>
              <a:t>PUBLIC</a:t>
            </a:r>
          </a:p>
          <a:p>
            <a:pPr algn="ctr"/>
            <a:r>
              <a:rPr lang="en-US" altLang="zh-TW" sz="1200" dirty="0" smtClean="0">
                <a:solidFill>
                  <a:schemeClr val="tx1"/>
                </a:solidFill>
              </a:rPr>
              <a:t>KNOWLEDGE</a:t>
            </a:r>
            <a:endParaRPr lang="zh-TW" altLang="en-US" sz="1200" dirty="0">
              <a:solidFill>
                <a:schemeClr val="tx1"/>
              </a:solidFill>
            </a:endParaRPr>
          </a:p>
        </p:txBody>
      </p:sp>
      <p:sp>
        <p:nvSpPr>
          <p:cNvPr id="13" name="橢圓 12"/>
          <p:cNvSpPr/>
          <p:nvPr/>
        </p:nvSpPr>
        <p:spPr>
          <a:xfrm>
            <a:off x="1763688" y="3212976"/>
            <a:ext cx="1872208" cy="1080120"/>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chemeClr val="tx1"/>
                </a:solidFill>
              </a:rPr>
              <a:t>困難較少但成本較高</a:t>
            </a:r>
            <a:endParaRPr lang="en-US" altLang="zh-TW" sz="1600" dirty="0" smtClean="0">
              <a:solidFill>
                <a:schemeClr val="tx1"/>
              </a:solidFill>
            </a:endParaRPr>
          </a:p>
          <a:p>
            <a:pPr algn="ctr"/>
            <a:r>
              <a:rPr lang="en-US" altLang="zh-TW" sz="1000" dirty="0" smtClean="0">
                <a:solidFill>
                  <a:schemeClr val="tx1"/>
                </a:solidFill>
              </a:rPr>
              <a:t>LESS DIFFICULT AND COSTLY EFFORT</a:t>
            </a:r>
            <a:endParaRPr lang="zh-TW" altLang="en-US" sz="1000" dirty="0">
              <a:solidFill>
                <a:schemeClr val="tx1"/>
              </a:solidFill>
            </a:endParaRPr>
          </a:p>
        </p:txBody>
      </p:sp>
      <p:sp>
        <p:nvSpPr>
          <p:cNvPr id="14" name="橢圓 13"/>
          <p:cNvSpPr/>
          <p:nvPr/>
        </p:nvSpPr>
        <p:spPr>
          <a:xfrm>
            <a:off x="1619672" y="4437112"/>
            <a:ext cx="1969720" cy="1080120"/>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低價值秘密</a:t>
            </a:r>
            <a:r>
              <a:rPr lang="en-US" altLang="zh-TW" sz="1000" dirty="0" smtClean="0">
                <a:solidFill>
                  <a:schemeClr val="tx1"/>
                </a:solidFill>
              </a:rPr>
              <a:t>LESS VALUE FROM SECRECY</a:t>
            </a:r>
            <a:endParaRPr lang="zh-TW" altLang="en-US" sz="1000" dirty="0">
              <a:solidFill>
                <a:schemeClr val="tx1"/>
              </a:solidFill>
            </a:endParaRPr>
          </a:p>
        </p:txBody>
      </p:sp>
      <p:sp>
        <p:nvSpPr>
          <p:cNvPr id="15" name="橢圓 14"/>
          <p:cNvSpPr/>
          <p:nvPr/>
        </p:nvSpPr>
        <p:spPr>
          <a:xfrm>
            <a:off x="1691680" y="5667048"/>
            <a:ext cx="1979240" cy="1080120"/>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起步期短</a:t>
            </a:r>
            <a:r>
              <a:rPr lang="en-US" altLang="zh-TW" sz="1000" dirty="0" smtClean="0">
                <a:solidFill>
                  <a:schemeClr val="tx1"/>
                </a:solidFill>
              </a:rPr>
              <a:t>SHORTER HEAD START</a:t>
            </a:r>
            <a:endParaRPr lang="zh-TW" altLang="en-US" sz="1000" dirty="0">
              <a:solidFill>
                <a:schemeClr val="tx1"/>
              </a:solidFill>
            </a:endParaRPr>
          </a:p>
        </p:txBody>
      </p:sp>
      <p:sp>
        <p:nvSpPr>
          <p:cNvPr id="16" name="橢圓 15"/>
          <p:cNvSpPr/>
          <p:nvPr/>
        </p:nvSpPr>
        <p:spPr>
          <a:xfrm>
            <a:off x="5004048" y="3212976"/>
            <a:ext cx="1944216" cy="108012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chemeClr val="tx1"/>
                </a:solidFill>
              </a:rPr>
              <a:t>困難較多而成本亦高</a:t>
            </a:r>
            <a:r>
              <a:rPr lang="en-US" altLang="zh-TW" sz="1000" dirty="0" smtClean="0">
                <a:solidFill>
                  <a:schemeClr val="tx1"/>
                </a:solidFill>
              </a:rPr>
              <a:t> </a:t>
            </a:r>
          </a:p>
          <a:p>
            <a:pPr algn="ctr"/>
            <a:r>
              <a:rPr lang="en-US" altLang="zh-TW" sz="1000" dirty="0" smtClean="0">
                <a:solidFill>
                  <a:schemeClr val="tx1"/>
                </a:solidFill>
              </a:rPr>
              <a:t>MORE DIFFICULT AND COSTLY EFFORT </a:t>
            </a:r>
            <a:endParaRPr lang="zh-TW" altLang="en-US" sz="1000" dirty="0">
              <a:solidFill>
                <a:schemeClr val="tx1"/>
              </a:solidFill>
            </a:endParaRPr>
          </a:p>
        </p:txBody>
      </p:sp>
      <p:sp>
        <p:nvSpPr>
          <p:cNvPr id="17" name="橢圓 16"/>
          <p:cNvSpPr/>
          <p:nvPr/>
        </p:nvSpPr>
        <p:spPr>
          <a:xfrm>
            <a:off x="5076056" y="4437112"/>
            <a:ext cx="1984960" cy="108012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高價值秘密</a:t>
            </a:r>
            <a:endParaRPr lang="en-US" altLang="zh-TW" dirty="0" smtClean="0">
              <a:solidFill>
                <a:schemeClr val="tx1"/>
              </a:solidFill>
            </a:endParaRPr>
          </a:p>
          <a:p>
            <a:pPr algn="ctr"/>
            <a:r>
              <a:rPr lang="en-US" altLang="zh-TW" sz="1000" dirty="0" smtClean="0">
                <a:solidFill>
                  <a:schemeClr val="tx1"/>
                </a:solidFill>
              </a:rPr>
              <a:t>MORE  VALUE FROM SECRECY</a:t>
            </a:r>
            <a:endParaRPr lang="zh-TW" altLang="en-US" sz="1000" dirty="0">
              <a:solidFill>
                <a:schemeClr val="tx1"/>
              </a:solidFill>
            </a:endParaRPr>
          </a:p>
        </p:txBody>
      </p:sp>
      <p:sp>
        <p:nvSpPr>
          <p:cNvPr id="18" name="橢圓 17"/>
          <p:cNvSpPr/>
          <p:nvPr/>
        </p:nvSpPr>
        <p:spPr>
          <a:xfrm>
            <a:off x="5066928" y="5671240"/>
            <a:ext cx="1881336" cy="108012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rPr>
              <a:t>起步期長</a:t>
            </a:r>
            <a:r>
              <a:rPr lang="en-US" altLang="zh-TW" sz="1000" dirty="0" smtClean="0">
                <a:solidFill>
                  <a:schemeClr val="tx1"/>
                </a:solidFill>
              </a:rPr>
              <a:t>LONGER HEAD START</a:t>
            </a:r>
            <a:endParaRPr lang="zh-TW" altLang="en-US" sz="1000" dirty="0" smtClean="0">
              <a:solidFill>
                <a:schemeClr val="tx1"/>
              </a:solidFill>
            </a:endParaRPr>
          </a:p>
          <a:p>
            <a:pPr algn="ctr"/>
            <a:endParaRPr lang="zh-TW" altLang="en-US" dirty="0"/>
          </a:p>
        </p:txBody>
      </p:sp>
      <p:cxnSp>
        <p:nvCxnSpPr>
          <p:cNvPr id="20" name="直線單箭頭接點 19"/>
          <p:cNvCxnSpPr>
            <a:stCxn id="6" idx="0"/>
            <a:endCxn id="7" idx="2"/>
          </p:cNvCxnSpPr>
          <p:nvPr/>
        </p:nvCxnSpPr>
        <p:spPr>
          <a:xfrm>
            <a:off x="5436096" y="1880828"/>
            <a:ext cx="5040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直線單箭頭接點 22"/>
          <p:cNvCxnSpPr>
            <a:stCxn id="6" idx="3"/>
            <a:endCxn id="9" idx="6"/>
          </p:cNvCxnSpPr>
          <p:nvPr/>
        </p:nvCxnSpPr>
        <p:spPr>
          <a:xfrm flipH="1">
            <a:off x="2627784" y="1880828"/>
            <a:ext cx="50405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直線單箭頭接點 28"/>
          <p:cNvCxnSpPr>
            <a:stCxn id="13" idx="6"/>
            <a:endCxn id="16" idx="2"/>
          </p:cNvCxnSpPr>
          <p:nvPr/>
        </p:nvCxnSpPr>
        <p:spPr>
          <a:xfrm>
            <a:off x="3635896" y="3753036"/>
            <a:ext cx="136815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2" name="直線單箭頭接點 31"/>
          <p:cNvCxnSpPr/>
          <p:nvPr/>
        </p:nvCxnSpPr>
        <p:spPr>
          <a:xfrm>
            <a:off x="3635896" y="5013176"/>
            <a:ext cx="136815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3" name="直線單箭頭接點 32"/>
          <p:cNvCxnSpPr/>
          <p:nvPr/>
        </p:nvCxnSpPr>
        <p:spPr>
          <a:xfrm>
            <a:off x="3707904" y="6237312"/>
            <a:ext cx="136815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4" name="直線單箭頭接點 33"/>
          <p:cNvCxnSpPr/>
          <p:nvPr/>
        </p:nvCxnSpPr>
        <p:spPr>
          <a:xfrm>
            <a:off x="2267744" y="2852936"/>
            <a:ext cx="1584176"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7" name="直線單箭頭接點 36"/>
          <p:cNvCxnSpPr/>
          <p:nvPr/>
        </p:nvCxnSpPr>
        <p:spPr>
          <a:xfrm>
            <a:off x="4716016" y="2852936"/>
            <a:ext cx="172819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44" name="文字方塊 43"/>
          <p:cNvSpPr txBox="1"/>
          <p:nvPr/>
        </p:nvSpPr>
        <p:spPr>
          <a:xfrm>
            <a:off x="2483768" y="2636912"/>
            <a:ext cx="1296144" cy="830997"/>
          </a:xfrm>
          <a:prstGeom prst="rect">
            <a:avLst/>
          </a:prstGeom>
          <a:noFill/>
        </p:spPr>
        <p:txBody>
          <a:bodyPr wrap="square" rtlCol="0">
            <a:spAutoFit/>
          </a:bodyPr>
          <a:lstStyle/>
          <a:p>
            <a:r>
              <a:rPr lang="zh-TW" altLang="en-US" sz="1200" dirty="0" smtClean="0"/>
              <a:t>輕易得知</a:t>
            </a:r>
            <a:r>
              <a:rPr lang="en-US" altLang="zh-TW" sz="1200" dirty="0" smtClean="0"/>
              <a:t>READILY</a:t>
            </a:r>
          </a:p>
          <a:p>
            <a:r>
              <a:rPr lang="en-US" altLang="zh-TW" sz="1200" dirty="0" smtClean="0"/>
              <a:t>ASCERTAINABLE</a:t>
            </a:r>
            <a:endParaRPr lang="zh-TW" altLang="en-US" sz="1200" dirty="0"/>
          </a:p>
        </p:txBody>
      </p:sp>
      <p:sp>
        <p:nvSpPr>
          <p:cNvPr id="45" name="文字方塊 44"/>
          <p:cNvSpPr txBox="1"/>
          <p:nvPr/>
        </p:nvSpPr>
        <p:spPr>
          <a:xfrm>
            <a:off x="4932040" y="2636912"/>
            <a:ext cx="1296144" cy="646331"/>
          </a:xfrm>
          <a:prstGeom prst="rect">
            <a:avLst/>
          </a:prstGeom>
          <a:noFill/>
        </p:spPr>
        <p:txBody>
          <a:bodyPr wrap="square" rtlCol="0">
            <a:spAutoFit/>
          </a:bodyPr>
          <a:lstStyle/>
          <a:p>
            <a:r>
              <a:rPr lang="zh-TW" altLang="en-US" sz="1200" dirty="0" smtClean="0"/>
              <a:t>還原工程</a:t>
            </a:r>
            <a:r>
              <a:rPr lang="en-US" altLang="zh-TW" sz="1200" dirty="0" smtClean="0"/>
              <a:t>REVERSE ENGINEERABLE</a:t>
            </a:r>
          </a:p>
        </p:txBody>
      </p:sp>
      <p:sp>
        <p:nvSpPr>
          <p:cNvPr id="26" name="頁尾版面配置區 25"/>
          <p:cNvSpPr>
            <a:spLocks noGrp="1"/>
          </p:cNvSpPr>
          <p:nvPr>
            <p:ph type="ftr" sz="quarter" idx="11"/>
          </p:nvPr>
        </p:nvSpPr>
        <p:spPr/>
        <p:txBody>
          <a:bodyPr/>
          <a:lstStyle/>
          <a:p>
            <a:r>
              <a:rPr lang="en-US" altLang="zh-TW" smtClean="0"/>
              <a:t>53</a:t>
            </a:r>
            <a:endParaRPr lang="zh-TW"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type="body" idx="1"/>
          </p:nvPr>
        </p:nvSpPr>
        <p:spPr>
          <a:xfrm>
            <a:off x="611560" y="1124744"/>
            <a:ext cx="7123113" cy="1673225"/>
          </a:xfrm>
        </p:spPr>
        <p:txBody>
          <a:bodyPr/>
          <a:lstStyle/>
          <a:p>
            <a:pPr>
              <a:buNone/>
            </a:pPr>
            <a:r>
              <a:rPr lang="zh-TW" altLang="en-US" dirty="0" smtClean="0"/>
              <a:t> </a:t>
            </a:r>
            <a:endParaRPr lang="en-US" altLang="zh-TW" dirty="0" smtClean="0"/>
          </a:p>
          <a:p>
            <a:pPr>
              <a:buNone/>
            </a:pPr>
            <a:r>
              <a:rPr lang="zh-TW" altLang="en-US" sz="5400" dirty="0" smtClean="0">
                <a:solidFill>
                  <a:schemeClr val="tx2"/>
                </a:solidFill>
                <a:latin typeface="標楷體" pitchFamily="65" charset="-120"/>
                <a:ea typeface="標楷體" pitchFamily="65" charset="-120"/>
              </a:rPr>
              <a:t>     營業秘密之侵害</a:t>
            </a:r>
            <a:endParaRPr lang="zh-TW" altLang="en-US" sz="5400" dirty="0">
              <a:solidFill>
                <a:schemeClr val="tx2"/>
              </a:solidFill>
              <a:latin typeface="標楷體" pitchFamily="65" charset="-120"/>
              <a:ea typeface="標楷體" pitchFamily="65" charset="-120"/>
            </a:endParaRPr>
          </a:p>
        </p:txBody>
      </p:sp>
      <p:sp>
        <p:nvSpPr>
          <p:cNvPr id="6" name="頁尾版面配置區 5"/>
          <p:cNvSpPr>
            <a:spLocks noGrp="1"/>
          </p:cNvSpPr>
          <p:nvPr>
            <p:ph type="ftr" sz="quarter" idx="12"/>
          </p:nvPr>
        </p:nvSpPr>
        <p:spPr/>
        <p:txBody>
          <a:bodyPr/>
          <a:lstStyle/>
          <a:p>
            <a:r>
              <a:rPr lang="en-US" altLang="zh-TW" smtClean="0"/>
              <a:t>54</a:t>
            </a:r>
            <a:endParaRPr lang="zh-TW"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332656"/>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solidFill>
                <a:schemeClr val="tx2"/>
              </a:solidFill>
              <a:latin typeface="標楷體" pitchFamily="65" charset="-120"/>
              <a:ea typeface="標楷體" pitchFamily="65" charset="-120"/>
            </a:endParaRPr>
          </a:p>
        </p:txBody>
      </p:sp>
      <p:sp>
        <p:nvSpPr>
          <p:cNvPr id="3" name="內容版面配置區 2"/>
          <p:cNvSpPr>
            <a:spLocks noGrp="1"/>
          </p:cNvSpPr>
          <p:nvPr>
            <p:ph sz="quarter" idx="1"/>
          </p:nvPr>
        </p:nvSpPr>
        <p:spPr>
          <a:xfrm>
            <a:off x="467544" y="1556792"/>
            <a:ext cx="8229600" cy="6165304"/>
          </a:xfrm>
        </p:spPr>
        <p:txBody>
          <a:bodyPr>
            <a:normAutofit/>
          </a:bodyPr>
          <a:lstStyle/>
          <a:p>
            <a:pPr>
              <a:buNone/>
            </a:pPr>
            <a:r>
              <a:rPr lang="zh-TW" altLang="en-US" sz="2000" b="1" dirty="0" smtClean="0">
                <a:solidFill>
                  <a:srgbClr val="C00000"/>
                </a:solidFill>
              </a:rPr>
              <a:t>營業秘密法第</a:t>
            </a:r>
            <a:r>
              <a:rPr lang="en-US" altLang="zh-TW" sz="2000" b="1" dirty="0" smtClean="0">
                <a:solidFill>
                  <a:srgbClr val="C00000"/>
                </a:solidFill>
              </a:rPr>
              <a:t>12</a:t>
            </a:r>
            <a:r>
              <a:rPr lang="zh-TW" altLang="en-US" sz="2000" b="1" dirty="0" smtClean="0">
                <a:solidFill>
                  <a:srgbClr val="C00000"/>
                </a:solidFill>
              </a:rPr>
              <a:t>條第</a:t>
            </a:r>
            <a:r>
              <a:rPr lang="en-US" altLang="zh-TW" sz="2000" b="1" dirty="0" smtClean="0">
                <a:solidFill>
                  <a:srgbClr val="C00000"/>
                </a:solidFill>
              </a:rPr>
              <a:t>1</a:t>
            </a:r>
            <a:r>
              <a:rPr lang="zh-TW" altLang="en-US" sz="2000" b="1" dirty="0" smtClean="0">
                <a:solidFill>
                  <a:srgbClr val="C00000"/>
                </a:solidFill>
              </a:rPr>
              <a:t>項</a:t>
            </a:r>
            <a:endParaRPr lang="en-US" altLang="zh-TW" sz="2000" b="1" dirty="0" smtClean="0">
              <a:solidFill>
                <a:srgbClr val="C00000"/>
              </a:solidFill>
            </a:endParaRPr>
          </a:p>
          <a:p>
            <a:pPr>
              <a:buNone/>
            </a:pPr>
            <a:r>
              <a:rPr lang="zh-TW" altLang="en-US" sz="2000" dirty="0" smtClean="0"/>
              <a:t>   因故意或過失不法侵害他人之營業秘密者，負損害賠償責任。數人共同不 法侵害者，連帶負賠償責任。</a:t>
            </a:r>
            <a:endParaRPr lang="en-US" altLang="zh-TW" sz="2000" dirty="0" smtClean="0"/>
          </a:p>
          <a:p>
            <a:pPr>
              <a:buNone/>
            </a:pPr>
            <a:r>
              <a:rPr lang="zh-TW" altLang="en-US" sz="2000" b="1" dirty="0" smtClean="0">
                <a:solidFill>
                  <a:srgbClr val="C00000"/>
                </a:solidFill>
              </a:rPr>
              <a:t>營業秘密法第</a:t>
            </a:r>
            <a:r>
              <a:rPr lang="en-US" altLang="zh-TW" sz="2000" b="1" dirty="0" smtClean="0">
                <a:solidFill>
                  <a:srgbClr val="C00000"/>
                </a:solidFill>
              </a:rPr>
              <a:t>11</a:t>
            </a:r>
            <a:r>
              <a:rPr lang="zh-TW" altLang="en-US" sz="2000" b="1" dirty="0" smtClean="0">
                <a:solidFill>
                  <a:srgbClr val="C00000"/>
                </a:solidFill>
              </a:rPr>
              <a:t>條</a:t>
            </a:r>
            <a:endParaRPr lang="en-US" altLang="zh-TW" sz="2000" b="1" dirty="0" smtClean="0">
              <a:solidFill>
                <a:srgbClr val="C00000"/>
              </a:solidFill>
            </a:endParaRPr>
          </a:p>
          <a:p>
            <a:pPr>
              <a:buNone/>
            </a:pPr>
            <a:r>
              <a:rPr lang="zh-TW" altLang="en-US" sz="2000" dirty="0" smtClean="0"/>
              <a:t>   營業秘密受侵害時，被害人得請求排除之，有侵害之虞者，得請求防止之。被害人為前項請求時，對於侵害行為作成之物或專供侵害所用之物，得請求銷燬或為其他必要之處置。</a:t>
            </a:r>
            <a:endParaRPr lang="en-US" altLang="zh-TW" sz="2000" dirty="0" smtClean="0"/>
          </a:p>
          <a:p>
            <a:pPr>
              <a:buNone/>
            </a:pPr>
            <a:r>
              <a:rPr lang="zh-TW" altLang="en-US" sz="2000" dirty="0" smtClean="0"/>
              <a:t>   所謂侵害，指妨害權利或利益之享有或行使，侵害非必造成喪失權利或利益之全部或一部，若已妨害其享受內容之利益，雖未達於全部喪失程度，亦不失侵害（何孝元，損害賠償研究，第</a:t>
            </a:r>
            <a:r>
              <a:rPr lang="en-US" altLang="zh-TW" sz="2000" dirty="0" smtClean="0"/>
              <a:t>96</a:t>
            </a:r>
            <a:r>
              <a:rPr lang="zh-TW" altLang="en-US" sz="2000" dirty="0" smtClean="0"/>
              <a:t>頁）侵害與損害有時同義，有時則否，如「第三人之行為使本人受到損害」與第三人行為對本人造成侵害，兩者並無不同，但有時法條將侵害用於行為本身，而損害用於行為結果，如民法第</a:t>
            </a:r>
            <a:r>
              <a:rPr lang="en-US" altLang="zh-TW" sz="2000" dirty="0" smtClean="0"/>
              <a:t>184</a:t>
            </a:r>
            <a:r>
              <a:rPr lang="zh-TW" altLang="en-US" sz="2000" dirty="0" smtClean="0"/>
              <a:t>條因故意或過失侵害他人權利，致生損害</a:t>
            </a:r>
            <a:r>
              <a:rPr lang="en-US" altLang="zh-TW" sz="2000" dirty="0" smtClean="0"/>
              <a:t>..</a:t>
            </a:r>
            <a:r>
              <a:rPr lang="zh-TW" altLang="en-US" sz="2000" dirty="0" smtClean="0"/>
              <a:t>」（張靜，營業秘密法學建構與開展，第</a:t>
            </a:r>
            <a:r>
              <a:rPr lang="en-US" altLang="zh-TW" sz="2000" dirty="0" smtClean="0"/>
              <a:t>489</a:t>
            </a:r>
            <a:r>
              <a:rPr lang="zh-TW" altLang="en-US" sz="2000" dirty="0" smtClean="0"/>
              <a:t>頁）</a:t>
            </a:r>
            <a:endParaRPr lang="en-US" altLang="zh-TW" sz="2000" dirty="0" smtClean="0"/>
          </a:p>
        </p:txBody>
      </p:sp>
      <p:pic>
        <p:nvPicPr>
          <p:cNvPr id="5" name="Picture 3" descr="D:\ghost\我的文件\My Pictures\下載 (9).jpg"/>
          <p:cNvPicPr>
            <a:picLocks noChangeAspect="1" noChangeArrowheads="1"/>
          </p:cNvPicPr>
          <p:nvPr/>
        </p:nvPicPr>
        <p:blipFill>
          <a:blip r:embed="rId2" cstate="print"/>
          <a:srcRect/>
          <a:stretch>
            <a:fillRect/>
          </a:stretch>
        </p:blipFill>
        <p:spPr bwMode="auto">
          <a:xfrm>
            <a:off x="6660232" y="188640"/>
            <a:ext cx="2265998" cy="854393"/>
          </a:xfrm>
          <a:prstGeom prst="rect">
            <a:avLst/>
          </a:prstGeom>
          <a:noFill/>
        </p:spPr>
      </p:pic>
      <p:sp>
        <p:nvSpPr>
          <p:cNvPr id="8" name="頁尾版面配置區 7"/>
          <p:cNvSpPr>
            <a:spLocks noGrp="1"/>
          </p:cNvSpPr>
          <p:nvPr>
            <p:ph type="ftr" sz="quarter" idx="11"/>
          </p:nvPr>
        </p:nvSpPr>
        <p:spPr/>
        <p:txBody>
          <a:bodyPr/>
          <a:lstStyle/>
          <a:p>
            <a:r>
              <a:rPr lang="en-US" altLang="zh-TW" smtClean="0"/>
              <a:t>55</a:t>
            </a:r>
            <a:endParaRPr lang="zh-TW"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097360"/>
            <a:ext cx="8229600" cy="5760640"/>
          </a:xfrm>
        </p:spPr>
        <p:txBody>
          <a:bodyPr>
            <a:noAutofit/>
          </a:bodyPr>
          <a:lstStyle/>
          <a:p>
            <a:pPr>
              <a:lnSpc>
                <a:spcPts val="3000"/>
              </a:lnSpc>
              <a:spcBef>
                <a:spcPts val="0"/>
              </a:spcBef>
              <a:buNone/>
            </a:pPr>
            <a:r>
              <a:rPr lang="zh-TW" altLang="en-US" sz="2400" b="1" dirty="0" smtClean="0"/>
              <a:t>營業秘密侵害類型分為：取得、洩漏、使用。</a:t>
            </a:r>
            <a:endParaRPr lang="en-US" altLang="zh-TW" sz="2400" b="1" dirty="0" smtClean="0"/>
          </a:p>
          <a:p>
            <a:pPr>
              <a:lnSpc>
                <a:spcPts val="3000"/>
              </a:lnSpc>
              <a:spcBef>
                <a:spcPts val="0"/>
              </a:spcBef>
              <a:buNone/>
            </a:pPr>
            <a:r>
              <a:rPr lang="zh-TW" altLang="en-US" sz="2000" b="1" dirty="0" smtClean="0">
                <a:solidFill>
                  <a:srgbClr val="C00000"/>
                </a:solidFill>
              </a:rPr>
              <a:t>營業秘密法第</a:t>
            </a:r>
            <a:r>
              <a:rPr lang="en-US" altLang="zh-TW" sz="2000" b="1" dirty="0" smtClean="0">
                <a:solidFill>
                  <a:srgbClr val="C00000"/>
                </a:solidFill>
              </a:rPr>
              <a:t>10</a:t>
            </a:r>
            <a:r>
              <a:rPr lang="zh-TW" altLang="en-US" sz="2000" b="1" dirty="0" smtClean="0">
                <a:solidFill>
                  <a:srgbClr val="C00000"/>
                </a:solidFill>
              </a:rPr>
              <a:t>條規定：</a:t>
            </a:r>
            <a:endParaRPr lang="en-US" altLang="zh-TW" sz="2000" b="1" dirty="0" smtClean="0">
              <a:solidFill>
                <a:srgbClr val="C00000"/>
              </a:solidFill>
            </a:endParaRPr>
          </a:p>
          <a:p>
            <a:pPr>
              <a:lnSpc>
                <a:spcPts val="3000"/>
              </a:lnSpc>
              <a:spcBef>
                <a:spcPts val="0"/>
              </a:spcBef>
              <a:buNone/>
            </a:pPr>
            <a:r>
              <a:rPr lang="zh-TW" altLang="en-US" sz="2000" dirty="0" smtClean="0"/>
              <a:t>有左列情形之一者，為侵害營業秘密：</a:t>
            </a:r>
            <a:endParaRPr lang="en-US" altLang="zh-TW" sz="2000" dirty="0" smtClean="0"/>
          </a:p>
          <a:p>
            <a:pPr>
              <a:lnSpc>
                <a:spcPts val="3000"/>
              </a:lnSpc>
              <a:spcBef>
                <a:spcPts val="0"/>
              </a:spcBef>
              <a:buNone/>
            </a:pPr>
            <a:r>
              <a:rPr lang="zh-TW" altLang="en-US" sz="2000" dirty="0" smtClean="0"/>
              <a:t>　 一、以不正當方法</a:t>
            </a:r>
            <a:r>
              <a:rPr lang="zh-TW" altLang="en-US" sz="2000" b="1" dirty="0" smtClean="0">
                <a:solidFill>
                  <a:schemeClr val="tx2"/>
                </a:solidFill>
              </a:rPr>
              <a:t>取得</a:t>
            </a:r>
            <a:r>
              <a:rPr lang="zh-TW" altLang="en-US" sz="2000" dirty="0" smtClean="0"/>
              <a:t>營業秘密者。</a:t>
            </a:r>
            <a:endParaRPr lang="en-US" altLang="zh-TW" sz="2000" dirty="0" smtClean="0"/>
          </a:p>
          <a:p>
            <a:pPr>
              <a:lnSpc>
                <a:spcPts val="3000"/>
              </a:lnSpc>
              <a:spcBef>
                <a:spcPts val="0"/>
              </a:spcBef>
              <a:buNone/>
            </a:pPr>
            <a:r>
              <a:rPr lang="zh-TW" altLang="en-US" sz="2000" dirty="0" smtClean="0"/>
              <a:t>　 二、知悉或因重大過失而不知其為前款之營業秘密，而</a:t>
            </a:r>
            <a:r>
              <a:rPr lang="zh-TW" altLang="en-US" sz="2000" b="1" dirty="0" smtClean="0">
                <a:solidFill>
                  <a:schemeClr val="tx2"/>
                </a:solidFill>
              </a:rPr>
              <a:t>取　</a:t>
            </a:r>
            <a:endParaRPr lang="en-US" altLang="zh-TW" sz="2000" b="1" dirty="0" smtClean="0">
              <a:solidFill>
                <a:schemeClr val="tx2"/>
              </a:solidFill>
            </a:endParaRPr>
          </a:p>
          <a:p>
            <a:pPr>
              <a:lnSpc>
                <a:spcPts val="3000"/>
              </a:lnSpc>
              <a:spcBef>
                <a:spcPts val="0"/>
              </a:spcBef>
              <a:buNone/>
            </a:pPr>
            <a:r>
              <a:rPr lang="zh-TW" altLang="en-US" sz="2000" b="1" dirty="0" smtClean="0">
                <a:solidFill>
                  <a:schemeClr val="tx2"/>
                </a:solidFill>
              </a:rPr>
              <a:t>　　　 得、使用或洩漏</a:t>
            </a:r>
            <a:r>
              <a:rPr lang="zh-TW" altLang="en-US" sz="2000" dirty="0" smtClean="0"/>
              <a:t>者。</a:t>
            </a:r>
            <a:endParaRPr lang="en-US" altLang="zh-TW" sz="2000" dirty="0" smtClean="0"/>
          </a:p>
          <a:p>
            <a:pPr>
              <a:lnSpc>
                <a:spcPts val="3000"/>
              </a:lnSpc>
              <a:spcBef>
                <a:spcPts val="0"/>
              </a:spcBef>
              <a:buNone/>
            </a:pPr>
            <a:r>
              <a:rPr lang="zh-TW" altLang="en-US" sz="2000" dirty="0" smtClean="0"/>
              <a:t>   三、</a:t>
            </a:r>
            <a:r>
              <a:rPr lang="zh-TW" altLang="en-US" sz="2000" b="1" dirty="0" smtClean="0">
                <a:solidFill>
                  <a:schemeClr val="tx2"/>
                </a:solidFill>
              </a:rPr>
              <a:t>取得</a:t>
            </a:r>
            <a:r>
              <a:rPr lang="zh-TW" altLang="en-US" sz="2000" dirty="0" smtClean="0"/>
              <a:t>營業秘密後，知悉或因重大過失而不知其為第一</a:t>
            </a:r>
            <a:endParaRPr lang="en-US" altLang="zh-TW" sz="2000" dirty="0" smtClean="0"/>
          </a:p>
          <a:p>
            <a:pPr>
              <a:lnSpc>
                <a:spcPts val="3000"/>
              </a:lnSpc>
              <a:spcBef>
                <a:spcPts val="0"/>
              </a:spcBef>
              <a:buNone/>
            </a:pPr>
            <a:r>
              <a:rPr lang="zh-TW" altLang="en-US" sz="2000" dirty="0" smtClean="0"/>
              <a:t>       款之營業秘密， 而</a:t>
            </a:r>
            <a:r>
              <a:rPr lang="zh-TW" altLang="en-US" sz="2000" b="1" dirty="0" smtClean="0">
                <a:solidFill>
                  <a:schemeClr val="tx2"/>
                </a:solidFill>
              </a:rPr>
              <a:t>使用或洩漏</a:t>
            </a:r>
            <a:r>
              <a:rPr lang="zh-TW" altLang="en-US" sz="2000" dirty="0" smtClean="0"/>
              <a:t>者。 </a:t>
            </a:r>
            <a:endParaRPr lang="en-US" altLang="zh-TW" sz="2000" dirty="0" smtClean="0"/>
          </a:p>
          <a:p>
            <a:pPr>
              <a:lnSpc>
                <a:spcPts val="3000"/>
              </a:lnSpc>
              <a:spcBef>
                <a:spcPts val="0"/>
              </a:spcBef>
              <a:buNone/>
            </a:pPr>
            <a:r>
              <a:rPr lang="zh-TW" altLang="en-US" sz="2000" dirty="0" smtClean="0"/>
              <a:t>   四、因法律行為取得營業秘密，而以不正當方法</a:t>
            </a:r>
            <a:r>
              <a:rPr lang="zh-TW" altLang="en-US" sz="2000" b="1" dirty="0" smtClean="0">
                <a:solidFill>
                  <a:schemeClr val="tx2"/>
                </a:solidFill>
              </a:rPr>
              <a:t>使用或洩</a:t>
            </a:r>
            <a:endParaRPr lang="en-US" altLang="zh-TW" sz="2000" b="1" dirty="0" smtClean="0">
              <a:solidFill>
                <a:schemeClr val="tx2"/>
              </a:solidFill>
            </a:endParaRPr>
          </a:p>
          <a:p>
            <a:pPr>
              <a:lnSpc>
                <a:spcPts val="3000"/>
              </a:lnSpc>
              <a:spcBef>
                <a:spcPts val="0"/>
              </a:spcBef>
              <a:buNone/>
            </a:pPr>
            <a:r>
              <a:rPr lang="zh-TW" altLang="en-US" sz="2000" b="1" dirty="0" smtClean="0">
                <a:solidFill>
                  <a:schemeClr val="tx2"/>
                </a:solidFill>
              </a:rPr>
              <a:t>       漏</a:t>
            </a:r>
            <a:r>
              <a:rPr lang="zh-TW" altLang="en-US" sz="2000" dirty="0" smtClean="0"/>
              <a:t>者。 </a:t>
            </a:r>
            <a:endParaRPr lang="en-US" altLang="zh-TW" sz="2000" dirty="0" smtClean="0"/>
          </a:p>
          <a:p>
            <a:pPr>
              <a:lnSpc>
                <a:spcPts val="3000"/>
              </a:lnSpc>
              <a:spcBef>
                <a:spcPts val="0"/>
              </a:spcBef>
              <a:buNone/>
            </a:pPr>
            <a:r>
              <a:rPr lang="zh-TW" altLang="en-US" sz="2000" dirty="0" smtClean="0"/>
              <a:t>  五、依法令有守營業秘密之義務，而使用或無故洩漏者。</a:t>
            </a:r>
            <a:endParaRPr lang="en-US" altLang="zh-TW" sz="2000" dirty="0" smtClean="0"/>
          </a:p>
          <a:p>
            <a:pPr>
              <a:lnSpc>
                <a:spcPts val="3000"/>
              </a:lnSpc>
              <a:spcBef>
                <a:spcPts val="0"/>
              </a:spcBef>
              <a:buNone/>
            </a:pPr>
            <a:r>
              <a:rPr lang="zh-TW" altLang="en-US" sz="2000" dirty="0" smtClean="0"/>
              <a:t>  前項所稱之不正當方法，係指竊盜、詐欺、脅迫、賄賂、擅自重製、違反 保密義務、引誘他人違反其保密義務或其他類似方法。</a:t>
            </a:r>
          </a:p>
          <a:p>
            <a:pPr>
              <a:lnSpc>
                <a:spcPts val="3000"/>
              </a:lnSpc>
              <a:spcBef>
                <a:spcPts val="0"/>
              </a:spcBef>
              <a:buNone/>
            </a:pPr>
            <a:endParaRPr lang="zh-TW" altLang="en-US" sz="2000" dirty="0"/>
          </a:p>
        </p:txBody>
      </p:sp>
      <p:sp>
        <p:nvSpPr>
          <p:cNvPr id="6" name="頁尾版面配置區 5"/>
          <p:cNvSpPr>
            <a:spLocks noGrp="1"/>
          </p:cNvSpPr>
          <p:nvPr>
            <p:ph type="ftr" sz="quarter" idx="11"/>
          </p:nvPr>
        </p:nvSpPr>
        <p:spPr/>
        <p:txBody>
          <a:bodyPr/>
          <a:lstStyle/>
          <a:p>
            <a:r>
              <a:rPr lang="en-US" altLang="zh-TW" smtClean="0"/>
              <a:t>56</a:t>
            </a:r>
            <a:endParaRPr lang="zh-TW"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71600" y="2420888"/>
            <a:ext cx="7056784" cy="122413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zh-TW" altLang="en-US"/>
          </a:p>
        </p:txBody>
      </p:sp>
      <p:sp>
        <p:nvSpPr>
          <p:cNvPr id="5" name="向上箭號圖說文字 4"/>
          <p:cNvSpPr/>
          <p:nvPr/>
        </p:nvSpPr>
        <p:spPr>
          <a:xfrm>
            <a:off x="960120" y="3573016"/>
            <a:ext cx="7068264" cy="2376264"/>
          </a:xfrm>
          <a:prstGeom prst="upArrowCallou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971600" y="1523925"/>
            <a:ext cx="8229600" cy="5217443"/>
          </a:xfrm>
        </p:spPr>
        <p:txBody>
          <a:bodyPr>
            <a:normAutofit/>
          </a:bodyPr>
          <a:lstStyle/>
          <a:p>
            <a:pPr>
              <a:buNone/>
            </a:pPr>
            <a:r>
              <a:rPr lang="zh-TW" altLang="en-US" sz="2400" dirty="0" smtClean="0"/>
              <a:t>營業秘密侵害行為</a:t>
            </a:r>
            <a:r>
              <a:rPr lang="en-US" altLang="zh-TW" sz="2400" dirty="0" smtClean="0"/>
              <a:t> </a:t>
            </a:r>
            <a:r>
              <a:rPr lang="zh-TW" altLang="en-US" sz="2400" dirty="0" smtClean="0"/>
              <a:t>根據</a:t>
            </a:r>
            <a:r>
              <a:rPr lang="en-US" altLang="zh-TW" sz="2400" dirty="0" smtClean="0"/>
              <a:t>James </a:t>
            </a:r>
            <a:r>
              <a:rPr lang="en-US" altLang="zh-TW" sz="2400" dirty="0" err="1" smtClean="0"/>
              <a:t>Pooley</a:t>
            </a:r>
            <a:r>
              <a:rPr lang="zh-TW" altLang="en-US" sz="2400" dirty="0" smtClean="0"/>
              <a:t>編著之</a:t>
            </a:r>
            <a:r>
              <a:rPr lang="en-US" altLang="zh-TW" sz="2400" dirty="0" smtClean="0"/>
              <a:t>Trade </a:t>
            </a:r>
          </a:p>
          <a:p>
            <a:pPr>
              <a:buNone/>
            </a:pPr>
            <a:r>
              <a:rPr lang="en-US" altLang="zh-TW" sz="2400" dirty="0" smtClean="0"/>
              <a:t>secretes</a:t>
            </a:r>
            <a:r>
              <a:rPr lang="zh-TW" altLang="en-US" sz="2400" dirty="0" smtClean="0"/>
              <a:t>一書在訴訟上可作以下之分類：</a:t>
            </a:r>
            <a:endParaRPr lang="en-US" altLang="zh-TW" sz="2400" dirty="0" smtClean="0"/>
          </a:p>
          <a:p>
            <a:pPr>
              <a:buNone/>
            </a:pPr>
            <a:r>
              <a:rPr lang="zh-TW" altLang="en-US" sz="2000" b="1" dirty="0" smtClean="0"/>
              <a:t>       原告方面：</a:t>
            </a:r>
            <a:endParaRPr lang="en-US" altLang="zh-TW" sz="2000" b="1" dirty="0" smtClean="0"/>
          </a:p>
          <a:p>
            <a:pPr>
              <a:buNone/>
            </a:pPr>
            <a:r>
              <a:rPr lang="zh-TW" altLang="en-US" sz="2000" dirty="0" smtClean="0"/>
              <a:t>     </a:t>
            </a:r>
            <a:r>
              <a:rPr lang="en-US" altLang="zh-TW" sz="2000" dirty="0" smtClean="0"/>
              <a:t>1.</a:t>
            </a:r>
            <a:r>
              <a:rPr lang="zh-TW" altLang="en-US" sz="2000" dirty="0" smtClean="0"/>
              <a:t>須有原告所主張之營業秘密存在</a:t>
            </a:r>
            <a:endParaRPr lang="en-US" altLang="zh-TW" sz="2000" dirty="0" smtClean="0"/>
          </a:p>
          <a:p>
            <a:pPr>
              <a:buNone/>
            </a:pPr>
            <a:r>
              <a:rPr lang="zh-TW" altLang="en-US" sz="2000" dirty="0" smtClean="0"/>
              <a:t>     </a:t>
            </a:r>
            <a:r>
              <a:rPr lang="en-US" altLang="zh-TW" sz="2000" dirty="0" smtClean="0"/>
              <a:t>2.</a:t>
            </a:r>
            <a:r>
              <a:rPr lang="zh-TW" altLang="en-US" sz="2000" dirty="0" smtClean="0"/>
              <a:t>原告對該營業秘密具有訴訟利益</a:t>
            </a:r>
            <a:endParaRPr lang="en-US" altLang="zh-TW" sz="2000" dirty="0" smtClean="0"/>
          </a:p>
          <a:p>
            <a:pPr>
              <a:buNone/>
            </a:pPr>
            <a:endParaRPr lang="en-US" altLang="zh-TW" sz="2400" dirty="0" smtClean="0"/>
          </a:p>
          <a:p>
            <a:pPr>
              <a:buNone/>
            </a:pPr>
            <a:endParaRPr lang="en-US" altLang="zh-TW" sz="2000" dirty="0" smtClean="0"/>
          </a:p>
          <a:p>
            <a:pPr>
              <a:buNone/>
            </a:pPr>
            <a:r>
              <a:rPr lang="zh-TW" altLang="en-US" sz="2000" b="1" dirty="0" smtClean="0"/>
              <a:t>      被告侵害之客觀行為方面：</a:t>
            </a:r>
            <a:endParaRPr lang="en-US" altLang="zh-TW" sz="2000" b="1" dirty="0" smtClean="0"/>
          </a:p>
          <a:p>
            <a:pPr>
              <a:buNone/>
            </a:pPr>
            <a:r>
              <a:rPr lang="zh-TW" altLang="en-US" sz="2000" dirty="0" smtClean="0"/>
              <a:t>    </a:t>
            </a:r>
            <a:r>
              <a:rPr lang="en-US" altLang="zh-TW" sz="2000" dirty="0" smtClean="0"/>
              <a:t>1.</a:t>
            </a:r>
            <a:r>
              <a:rPr lang="zh-TW" altLang="en-US" sz="2000" dirty="0" smtClean="0"/>
              <a:t>被告以不正當方法取得營業秘密，進而侵占或盜用</a:t>
            </a:r>
            <a:endParaRPr lang="en-US" altLang="zh-TW" sz="2000" dirty="0" smtClean="0"/>
          </a:p>
          <a:p>
            <a:pPr>
              <a:buNone/>
            </a:pPr>
            <a:r>
              <a:rPr lang="zh-TW" altLang="en-US" sz="2000" dirty="0" smtClean="0"/>
              <a:t>    </a:t>
            </a:r>
            <a:r>
              <a:rPr lang="en-US" altLang="zh-TW" sz="2000" dirty="0" smtClean="0"/>
              <a:t>2.</a:t>
            </a:r>
            <a:r>
              <a:rPr lang="zh-TW" altLang="en-US" sz="2000" dirty="0" smtClean="0"/>
              <a:t>被告未經同意揭露或使用營業秘密</a:t>
            </a:r>
            <a:endParaRPr lang="en-US" altLang="zh-TW" sz="2000" dirty="0" smtClean="0"/>
          </a:p>
          <a:p>
            <a:pPr>
              <a:buNone/>
            </a:pPr>
            <a:endParaRPr lang="en-US" altLang="zh-TW" sz="2400" dirty="0" smtClean="0"/>
          </a:p>
          <a:p>
            <a:pPr>
              <a:buNone/>
            </a:pPr>
            <a:endParaRPr lang="zh-TW" altLang="en-US" dirty="0"/>
          </a:p>
        </p:txBody>
      </p:sp>
      <p:sp>
        <p:nvSpPr>
          <p:cNvPr id="8" name="頁尾版面配置區 7"/>
          <p:cNvSpPr>
            <a:spLocks noGrp="1"/>
          </p:cNvSpPr>
          <p:nvPr>
            <p:ph type="ftr" sz="quarter" idx="11"/>
          </p:nvPr>
        </p:nvSpPr>
        <p:spPr/>
        <p:txBody>
          <a:bodyPr/>
          <a:lstStyle/>
          <a:p>
            <a:r>
              <a:rPr lang="en-US" altLang="zh-TW" smtClean="0"/>
              <a:t>57</a:t>
            </a:r>
            <a:endParaRPr lang="zh-TW"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67544" y="1556792"/>
            <a:ext cx="8136904" cy="280831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124744"/>
            <a:ext cx="8229600" cy="6093296"/>
          </a:xfrm>
        </p:spPr>
        <p:txBody>
          <a:bodyPr>
            <a:normAutofit fontScale="92500"/>
          </a:bodyPr>
          <a:lstStyle/>
          <a:p>
            <a:pPr>
              <a:buNone/>
            </a:pPr>
            <a:r>
              <a:rPr lang="zh-TW" altLang="en-US" sz="2400" b="1" dirty="0" smtClean="0"/>
              <a:t>被告侵害之主觀意思方面：</a:t>
            </a:r>
            <a:endParaRPr lang="en-US" altLang="zh-TW" sz="2400" b="1" dirty="0" smtClean="0"/>
          </a:p>
          <a:p>
            <a:pPr>
              <a:lnSpc>
                <a:spcPts val="2200"/>
              </a:lnSpc>
              <a:buNone/>
            </a:pPr>
            <a:r>
              <a:rPr lang="en-US" altLang="zh-TW" sz="2200" dirty="0" smtClean="0">
                <a:solidFill>
                  <a:schemeClr val="accent3">
                    <a:lumMod val="50000"/>
                  </a:schemeClr>
                </a:solidFill>
              </a:rPr>
              <a:t>1.</a:t>
            </a:r>
            <a:r>
              <a:rPr lang="zh-TW" altLang="en-US" sz="2200" dirty="0" smtClean="0">
                <a:solidFill>
                  <a:schemeClr val="accent3">
                    <a:lumMod val="50000"/>
                  </a:schemeClr>
                </a:solidFill>
              </a:rPr>
              <a:t>被告依保密義務而知悉營業秘密－如受委託處理特定工程知悉營業秘密而訂有不得洩露營業秘密之保密協議。</a:t>
            </a:r>
            <a:endParaRPr lang="en-US" altLang="zh-TW" sz="2200" dirty="0" smtClean="0">
              <a:solidFill>
                <a:schemeClr val="accent3">
                  <a:lumMod val="50000"/>
                </a:schemeClr>
              </a:solidFill>
            </a:endParaRPr>
          </a:p>
          <a:p>
            <a:pPr>
              <a:lnSpc>
                <a:spcPts val="2200"/>
              </a:lnSpc>
              <a:buNone/>
            </a:pPr>
            <a:r>
              <a:rPr lang="en-US" altLang="zh-TW" sz="2200" dirty="0" smtClean="0">
                <a:solidFill>
                  <a:schemeClr val="accent3">
                    <a:lumMod val="50000"/>
                  </a:schemeClr>
                </a:solidFill>
              </a:rPr>
              <a:t>2.</a:t>
            </a:r>
            <a:r>
              <a:rPr lang="zh-TW" altLang="en-US" sz="2200" dirty="0" smtClean="0">
                <a:solidFill>
                  <a:schemeClr val="accent3">
                    <a:lumMod val="50000"/>
                  </a:schemeClr>
                </a:solidFill>
              </a:rPr>
              <a:t>被告直接以不正當方法取得營業秘密－如工業間諜</a:t>
            </a:r>
            <a:r>
              <a:rPr lang="en-US" altLang="zh-TW" sz="2200" dirty="0" smtClean="0">
                <a:solidFill>
                  <a:schemeClr val="accent3">
                    <a:lumMod val="50000"/>
                  </a:schemeClr>
                </a:solidFill>
              </a:rPr>
              <a:t>(industrial espionage)</a:t>
            </a:r>
            <a:r>
              <a:rPr lang="zh-TW" altLang="en-US" sz="2200" dirty="0" smtClean="0">
                <a:solidFill>
                  <a:schemeClr val="accent3">
                    <a:lumMod val="50000"/>
                  </a:schemeClr>
                </a:solidFill>
              </a:rPr>
              <a:t>。</a:t>
            </a:r>
            <a:endParaRPr lang="en-US" altLang="zh-TW" sz="2200" dirty="0" smtClean="0">
              <a:solidFill>
                <a:schemeClr val="accent3">
                  <a:lumMod val="50000"/>
                </a:schemeClr>
              </a:solidFill>
            </a:endParaRPr>
          </a:p>
          <a:p>
            <a:pPr>
              <a:lnSpc>
                <a:spcPts val="2200"/>
              </a:lnSpc>
              <a:buNone/>
            </a:pPr>
            <a:r>
              <a:rPr lang="en-US" altLang="zh-TW" sz="2200" dirty="0" smtClean="0">
                <a:solidFill>
                  <a:schemeClr val="accent3">
                    <a:lumMod val="50000"/>
                  </a:schemeClr>
                </a:solidFill>
              </a:rPr>
              <a:t>3.</a:t>
            </a:r>
            <a:r>
              <a:rPr lang="zh-TW" altLang="en-US" sz="2200" dirty="0" smtClean="0">
                <a:solidFill>
                  <a:schemeClr val="accent3">
                    <a:lumMod val="50000"/>
                  </a:schemeClr>
                </a:solidFill>
              </a:rPr>
              <a:t>被告直接以不正當方法或違反保密契約－如引誘知悉營業秘密之受雇人離職後僱用</a:t>
            </a:r>
            <a:r>
              <a:rPr lang="en-US" altLang="zh-TW" sz="2200" dirty="0" smtClean="0">
                <a:solidFill>
                  <a:schemeClr val="accent3">
                    <a:lumMod val="50000"/>
                  </a:schemeClr>
                </a:solidFill>
              </a:rPr>
              <a:t>(raiding employees)</a:t>
            </a:r>
            <a:r>
              <a:rPr lang="zh-TW" altLang="en-US" sz="2200" dirty="0" smtClean="0">
                <a:solidFill>
                  <a:schemeClr val="accent3">
                    <a:lumMod val="50000"/>
                  </a:schemeClr>
                </a:solidFill>
              </a:rPr>
              <a:t>，並取得其原雇主之營業秘密。</a:t>
            </a:r>
            <a:endParaRPr lang="en-US" altLang="zh-TW" sz="2200" dirty="0" smtClean="0">
              <a:solidFill>
                <a:schemeClr val="accent3">
                  <a:lumMod val="50000"/>
                </a:schemeClr>
              </a:solidFill>
            </a:endParaRPr>
          </a:p>
          <a:p>
            <a:pPr>
              <a:lnSpc>
                <a:spcPts val="2200"/>
              </a:lnSpc>
              <a:buNone/>
            </a:pPr>
            <a:r>
              <a:rPr lang="en-US" altLang="zh-TW" sz="2200" dirty="0" smtClean="0">
                <a:solidFill>
                  <a:schemeClr val="accent3">
                    <a:lumMod val="50000"/>
                  </a:schemeClr>
                </a:solidFill>
              </a:rPr>
              <a:t>4.</a:t>
            </a:r>
            <a:r>
              <a:rPr lang="zh-TW" altLang="en-US" sz="2200" dirty="0" smtClean="0">
                <a:solidFill>
                  <a:schemeClr val="accent3">
                    <a:lumMod val="50000"/>
                  </a:schemeClr>
                </a:solidFill>
              </a:rPr>
              <a:t>被告因意外或錯誤而知悉營業秘密－第三人向他人取得營業秘密於自始不知，其後始知之情形，此之知悉包括推定知悉</a:t>
            </a:r>
            <a:r>
              <a:rPr lang="en-US" altLang="zh-TW" sz="2200" dirty="0" smtClean="0">
                <a:solidFill>
                  <a:schemeClr val="accent3">
                    <a:lumMod val="50000"/>
                  </a:schemeClr>
                </a:solidFill>
              </a:rPr>
              <a:t>(constructive notice)</a:t>
            </a:r>
            <a:r>
              <a:rPr lang="zh-TW" altLang="en-US" sz="2200" dirty="0" smtClean="0">
                <a:solidFill>
                  <a:schemeClr val="accent3">
                    <a:lumMod val="50000"/>
                  </a:schemeClr>
                </a:solidFill>
              </a:rPr>
              <a:t>。</a:t>
            </a:r>
            <a:endParaRPr lang="en-US" altLang="zh-TW" sz="2200" dirty="0" smtClean="0">
              <a:solidFill>
                <a:schemeClr val="accent3">
                  <a:lumMod val="50000"/>
                </a:schemeClr>
              </a:solidFill>
            </a:endParaRPr>
          </a:p>
          <a:p>
            <a:pPr>
              <a:lnSpc>
                <a:spcPts val="2200"/>
              </a:lnSpc>
              <a:buNone/>
            </a:pPr>
            <a:r>
              <a:rPr lang="zh-TW" altLang="en-US" sz="2200" dirty="0" smtClean="0"/>
              <a:t>在侵害人主觀方面作此區分，是對出於不同意思之人課以相異之賠償責</a:t>
            </a:r>
            <a:endParaRPr lang="en-US" altLang="zh-TW" sz="2200" dirty="0" smtClean="0"/>
          </a:p>
          <a:p>
            <a:pPr>
              <a:lnSpc>
                <a:spcPts val="2200"/>
              </a:lnSpc>
              <a:buNone/>
            </a:pPr>
            <a:r>
              <a:rPr lang="zh-TW" altLang="en-US" sz="2200" dirty="0" smtClean="0"/>
              <a:t>任，例如故意竊取競爭廠商營業秘密以作為自己營利之來源，就此行為</a:t>
            </a:r>
            <a:endParaRPr lang="en-US" altLang="zh-TW" sz="2200" dirty="0" smtClean="0"/>
          </a:p>
          <a:p>
            <a:pPr>
              <a:lnSpc>
                <a:spcPts val="2200"/>
              </a:lnSpc>
              <a:buNone/>
            </a:pPr>
            <a:r>
              <a:rPr lang="zh-TW" altLang="en-US" sz="2200" dirty="0" smtClean="0"/>
              <a:t>即勿須考量其所造成之損害，但對於因錯誤而使用到他人營業秘密，則</a:t>
            </a:r>
            <a:endParaRPr lang="en-US" altLang="zh-TW" sz="2200" dirty="0" smtClean="0"/>
          </a:p>
          <a:p>
            <a:pPr>
              <a:lnSpc>
                <a:spcPts val="2200"/>
              </a:lnSpc>
              <a:buNone/>
            </a:pPr>
            <a:r>
              <a:rPr lang="zh-TW" altLang="en-US" sz="2200" dirty="0" smtClean="0"/>
              <a:t>其可繼續使用，惟負擔由法院判定的授權金額。此因營業秘密法之目的，</a:t>
            </a:r>
            <a:endParaRPr lang="en-US" altLang="zh-TW" sz="2200" dirty="0" smtClean="0"/>
          </a:p>
          <a:p>
            <a:pPr>
              <a:lnSpc>
                <a:spcPts val="2200"/>
              </a:lnSpc>
              <a:buNone/>
            </a:pPr>
            <a:r>
              <a:rPr lang="zh-TW" altLang="en-US" sz="2200" dirty="0" smtClean="0"/>
              <a:t>除係加諸對違反商業道德之侵害人責任外，亦係在平衡雇主、受雇人與</a:t>
            </a:r>
            <a:endParaRPr lang="en-US" altLang="zh-TW" sz="2200" dirty="0" smtClean="0"/>
          </a:p>
          <a:p>
            <a:pPr>
              <a:lnSpc>
                <a:spcPts val="2200"/>
              </a:lnSpc>
              <a:buNone/>
            </a:pPr>
            <a:r>
              <a:rPr lang="zh-TW" altLang="en-US" sz="2200" dirty="0" smtClean="0"/>
              <a:t>公眾間之利益。</a:t>
            </a:r>
            <a:endParaRPr lang="en-US" altLang="zh-TW" sz="2200" dirty="0" smtClean="0"/>
          </a:p>
          <a:p>
            <a:pPr>
              <a:lnSpc>
                <a:spcPts val="2200"/>
              </a:lnSpc>
              <a:buNone/>
            </a:pPr>
            <a:endParaRPr lang="zh-TW" altLang="en-US" sz="2400" dirty="0"/>
          </a:p>
        </p:txBody>
      </p:sp>
      <p:sp>
        <p:nvSpPr>
          <p:cNvPr id="7" name="頁尾版面配置區 6"/>
          <p:cNvSpPr>
            <a:spLocks noGrp="1"/>
          </p:cNvSpPr>
          <p:nvPr>
            <p:ph type="ftr" sz="quarter" idx="11"/>
          </p:nvPr>
        </p:nvSpPr>
        <p:spPr/>
        <p:txBody>
          <a:bodyPr/>
          <a:lstStyle/>
          <a:p>
            <a:r>
              <a:rPr lang="en-US" altLang="zh-TW" smtClean="0"/>
              <a:t>58</a:t>
            </a:r>
            <a:endParaRPr lang="zh-TW"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2987824" y="188640"/>
            <a:ext cx="2304256" cy="923330"/>
          </a:xfrm>
          <a:prstGeom prst="rect">
            <a:avLst/>
          </a:prstGeom>
          <a:solidFill>
            <a:schemeClr val="tx2">
              <a:lumMod val="75000"/>
            </a:schemeClr>
          </a:solidFill>
          <a:ln w="28575">
            <a:noFill/>
          </a:ln>
          <a:scene3d>
            <a:camera prst="orthographicFront"/>
            <a:lightRig rig="threePt" dir="t"/>
          </a:scene3d>
          <a:sp3d>
            <a:bevelT w="165100" prst="coolSlant"/>
          </a:sp3d>
        </p:spPr>
        <p:txBody>
          <a:bodyPr wrap="square" rtlCol="0">
            <a:spAutoFit/>
          </a:bodyPr>
          <a:lstStyle/>
          <a:p>
            <a:pPr algn="ctr"/>
            <a:r>
              <a:rPr lang="zh-TW" altLang="en-US" dirty="0" smtClean="0">
                <a:solidFill>
                  <a:schemeClr val="bg1"/>
                </a:solidFill>
              </a:rPr>
              <a:t>營業秘密</a:t>
            </a:r>
            <a:endParaRPr lang="en-US" altLang="zh-TW" dirty="0" smtClean="0">
              <a:solidFill>
                <a:schemeClr val="bg1"/>
              </a:solidFill>
            </a:endParaRPr>
          </a:p>
          <a:p>
            <a:pPr algn="ctr"/>
            <a:r>
              <a:rPr lang="en-US" altLang="zh-TW" dirty="0" smtClean="0">
                <a:solidFill>
                  <a:schemeClr val="bg1"/>
                </a:solidFill>
              </a:rPr>
              <a:t>TRADE</a:t>
            </a:r>
            <a:r>
              <a:rPr lang="zh-TW" altLang="en-US" dirty="0" smtClean="0">
                <a:solidFill>
                  <a:schemeClr val="bg1"/>
                </a:solidFill>
              </a:rPr>
              <a:t>  </a:t>
            </a:r>
            <a:r>
              <a:rPr lang="en-US" altLang="zh-TW" dirty="0" smtClean="0">
                <a:solidFill>
                  <a:schemeClr val="bg1"/>
                </a:solidFill>
              </a:rPr>
              <a:t>SECRET</a:t>
            </a:r>
            <a:endParaRPr lang="en-US" altLang="zh-TW" dirty="0" smtClean="0">
              <a:solidFill>
                <a:schemeClr val="bg1"/>
              </a:solidFill>
            </a:endParaRPr>
          </a:p>
          <a:p>
            <a:endParaRPr lang="zh-TW" altLang="en-US" dirty="0">
              <a:solidFill>
                <a:schemeClr val="bg1"/>
              </a:solidFill>
            </a:endParaRPr>
          </a:p>
        </p:txBody>
      </p:sp>
      <p:sp>
        <p:nvSpPr>
          <p:cNvPr id="5" name="文字方塊 4"/>
          <p:cNvSpPr txBox="1"/>
          <p:nvPr/>
        </p:nvSpPr>
        <p:spPr>
          <a:xfrm>
            <a:off x="2987824" y="1052736"/>
            <a:ext cx="2304256" cy="1477328"/>
          </a:xfrm>
          <a:prstGeom prst="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zh-TW" altLang="en-US" dirty="0" smtClean="0">
                <a:solidFill>
                  <a:schemeClr val="bg1"/>
                </a:solidFill>
              </a:rPr>
              <a:t>原告對營業秘密具有</a:t>
            </a:r>
            <a:endParaRPr lang="en-US" altLang="zh-TW" dirty="0" smtClean="0">
              <a:solidFill>
                <a:schemeClr val="bg1"/>
              </a:solidFill>
            </a:endParaRPr>
          </a:p>
          <a:p>
            <a:pPr algn="ctr"/>
            <a:r>
              <a:rPr lang="zh-TW" altLang="en-US" dirty="0" smtClean="0">
                <a:solidFill>
                  <a:schemeClr val="bg1"/>
                </a:solidFill>
              </a:rPr>
              <a:t>利益</a:t>
            </a:r>
            <a:r>
              <a:rPr lang="en-US" altLang="zh-TW" dirty="0" smtClean="0">
                <a:solidFill>
                  <a:schemeClr val="bg1"/>
                </a:solidFill>
              </a:rPr>
              <a:t>PLANTIF</a:t>
            </a:r>
            <a:r>
              <a:rPr lang="zh-TW" altLang="en-US" dirty="0" smtClean="0">
                <a:solidFill>
                  <a:schemeClr val="bg1"/>
                </a:solidFill>
              </a:rPr>
              <a:t> </a:t>
            </a:r>
            <a:r>
              <a:rPr lang="en-US" altLang="zh-TW" dirty="0" smtClean="0">
                <a:solidFill>
                  <a:schemeClr val="bg1"/>
                </a:solidFill>
              </a:rPr>
              <a:t>HAS</a:t>
            </a:r>
            <a:r>
              <a:rPr lang="zh-TW" altLang="en-US" dirty="0" smtClean="0">
                <a:solidFill>
                  <a:schemeClr val="bg1"/>
                </a:solidFill>
              </a:rPr>
              <a:t> </a:t>
            </a:r>
            <a:r>
              <a:rPr lang="en-US" altLang="zh-TW" dirty="0" smtClean="0">
                <a:solidFill>
                  <a:schemeClr val="bg1"/>
                </a:solidFill>
              </a:rPr>
              <a:t>INTEREST</a:t>
            </a:r>
            <a:r>
              <a:rPr lang="zh-TW" altLang="en-US" dirty="0" smtClean="0">
                <a:solidFill>
                  <a:schemeClr val="bg1"/>
                </a:solidFill>
              </a:rPr>
              <a:t> </a:t>
            </a:r>
            <a:r>
              <a:rPr lang="en-US" altLang="zh-TW" dirty="0" smtClean="0">
                <a:solidFill>
                  <a:schemeClr val="bg1"/>
                </a:solidFill>
              </a:rPr>
              <a:t>IN</a:t>
            </a:r>
            <a:r>
              <a:rPr lang="zh-TW" altLang="en-US" dirty="0" smtClean="0">
                <a:solidFill>
                  <a:schemeClr val="bg1"/>
                </a:solidFill>
              </a:rPr>
              <a:t> </a:t>
            </a:r>
            <a:r>
              <a:rPr lang="en-US" altLang="zh-TW" dirty="0" smtClean="0">
                <a:solidFill>
                  <a:schemeClr val="bg1"/>
                </a:solidFill>
              </a:rPr>
              <a:t>TRADE</a:t>
            </a:r>
            <a:r>
              <a:rPr lang="zh-TW" altLang="en-US" dirty="0" smtClean="0">
                <a:solidFill>
                  <a:schemeClr val="bg1"/>
                </a:solidFill>
              </a:rPr>
              <a:t> </a:t>
            </a:r>
            <a:r>
              <a:rPr lang="en-US" altLang="zh-TW" dirty="0" smtClean="0">
                <a:solidFill>
                  <a:schemeClr val="bg1"/>
                </a:solidFill>
              </a:rPr>
              <a:t>SECRET</a:t>
            </a:r>
          </a:p>
          <a:p>
            <a:endParaRPr lang="zh-TW" altLang="en-US" dirty="0"/>
          </a:p>
        </p:txBody>
      </p:sp>
      <p:sp>
        <p:nvSpPr>
          <p:cNvPr id="6" name="文字方塊 5"/>
          <p:cNvSpPr txBox="1"/>
          <p:nvPr/>
        </p:nvSpPr>
        <p:spPr>
          <a:xfrm>
            <a:off x="473224" y="4099560"/>
            <a:ext cx="2304256" cy="646331"/>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zh-TW" altLang="en-US" b="1" dirty="0" smtClean="0">
                <a:solidFill>
                  <a:schemeClr val="bg1"/>
                </a:solidFill>
              </a:rPr>
              <a:t>盜用</a:t>
            </a:r>
            <a:r>
              <a:rPr lang="zh-TW" altLang="en-US" b="1" dirty="0" smtClean="0">
                <a:solidFill>
                  <a:schemeClr val="bg1"/>
                </a:solidFill>
              </a:rPr>
              <a:t>或侵占</a:t>
            </a:r>
            <a:endParaRPr lang="en-US" altLang="zh-TW" b="1" dirty="0" smtClean="0">
              <a:solidFill>
                <a:schemeClr val="bg1"/>
              </a:solidFill>
            </a:endParaRPr>
          </a:p>
          <a:p>
            <a:r>
              <a:rPr lang="en-US" altLang="zh-TW" b="1" dirty="0" smtClean="0">
                <a:solidFill>
                  <a:schemeClr val="bg1"/>
                </a:solidFill>
              </a:rPr>
              <a:t>MISAPPROPRIATION</a:t>
            </a:r>
            <a:endParaRPr lang="zh-TW" altLang="en-US" dirty="0"/>
          </a:p>
        </p:txBody>
      </p:sp>
      <p:sp>
        <p:nvSpPr>
          <p:cNvPr id="13" name="圓角矩形 12"/>
          <p:cNvSpPr/>
          <p:nvPr/>
        </p:nvSpPr>
        <p:spPr>
          <a:xfrm>
            <a:off x="6012160" y="188640"/>
            <a:ext cx="2664296" cy="1368152"/>
          </a:xfrm>
          <a:prstGeom prst="roundRect">
            <a:avLst>
              <a:gd name="adj" fmla="val 10000"/>
            </a:avLst>
          </a:prstGeom>
          <a:solidFill>
            <a:srgbClr val="5585BF"/>
          </a:solidFill>
        </p:spPr>
        <p:style>
          <a:lnRef idx="1">
            <a:schemeClr val="accent5"/>
          </a:lnRef>
          <a:fillRef idx="3">
            <a:schemeClr val="accent5"/>
          </a:fillRef>
          <a:effectRef idx="2">
            <a:schemeClr val="accent5"/>
          </a:effectRef>
          <a:fontRef idx="minor">
            <a:schemeClr val="lt1"/>
          </a:fontRef>
        </p:style>
        <p:txBody>
          <a:bodyPr/>
          <a:lstStyle/>
          <a:p>
            <a:pPr lvl="0"/>
            <a:r>
              <a:rPr lang="zh-TW" altLang="en-US" sz="1600" dirty="0" smtClean="0">
                <a:solidFill>
                  <a:schemeClr val="bg1"/>
                </a:solidFill>
              </a:rPr>
              <a:t>被告</a:t>
            </a:r>
            <a:r>
              <a:rPr lang="zh-TW" altLang="en-US" sz="1600" dirty="0" smtClean="0">
                <a:solidFill>
                  <a:schemeClr val="bg1"/>
                </a:solidFill>
              </a:rPr>
              <a:t>依保密義務知悉</a:t>
            </a:r>
            <a:r>
              <a:rPr lang="en-US" altLang="zh-TW" sz="1600" dirty="0" smtClean="0">
                <a:solidFill>
                  <a:schemeClr val="bg1"/>
                </a:solidFill>
              </a:rPr>
              <a:t>TS</a:t>
            </a:r>
          </a:p>
          <a:p>
            <a:pPr lvl="0"/>
            <a:r>
              <a:rPr lang="en-US" altLang="zh-TW" sz="1600" dirty="0" smtClean="0">
                <a:solidFill>
                  <a:schemeClr val="bg1"/>
                </a:solidFill>
              </a:rPr>
              <a:t>D</a:t>
            </a:r>
            <a:r>
              <a:rPr lang="en-US" altLang="zh-TW" sz="1600" dirty="0" smtClean="0">
                <a:solidFill>
                  <a:schemeClr val="bg1"/>
                </a:solidFill>
              </a:rPr>
              <a:t>efendant </a:t>
            </a:r>
            <a:r>
              <a:rPr lang="en-US" altLang="zh-TW" sz="1600" dirty="0" smtClean="0">
                <a:solidFill>
                  <a:schemeClr val="bg1"/>
                </a:solidFill>
              </a:rPr>
              <a:t>knows TS was acquired directly under duty of confidence</a:t>
            </a:r>
            <a:endParaRPr lang="zh-TW" altLang="en-US" sz="1600" dirty="0">
              <a:solidFill>
                <a:schemeClr val="bg1"/>
              </a:solidFill>
            </a:endParaRPr>
          </a:p>
        </p:txBody>
      </p:sp>
      <p:sp>
        <p:nvSpPr>
          <p:cNvPr id="16" name="圓角矩形 15"/>
          <p:cNvSpPr/>
          <p:nvPr/>
        </p:nvSpPr>
        <p:spPr>
          <a:xfrm>
            <a:off x="6027821" y="1700808"/>
            <a:ext cx="2490537" cy="1080120"/>
          </a:xfrm>
          <a:prstGeom prst="roundRect">
            <a:avLst>
              <a:gd name="adj" fmla="val 10000"/>
            </a:avLst>
          </a:prstGeom>
          <a:solidFill>
            <a:srgbClr val="5585BF"/>
          </a:solidFill>
        </p:spPr>
        <p:style>
          <a:lnRef idx="2">
            <a:schemeClr val="accent5">
              <a:shade val="50000"/>
            </a:schemeClr>
          </a:lnRef>
          <a:fillRef idx="1">
            <a:schemeClr val="accent5"/>
          </a:fillRef>
          <a:effectRef idx="0">
            <a:schemeClr val="accent5"/>
          </a:effectRef>
          <a:fontRef idx="minor">
            <a:schemeClr val="lt1"/>
          </a:fontRef>
        </p:style>
        <p:txBody>
          <a:bodyPr/>
          <a:lstStyle/>
          <a:p>
            <a:pPr lvl="0"/>
            <a:r>
              <a:rPr lang="zh-TW" altLang="en-US" sz="1400" dirty="0" smtClean="0"/>
              <a:t>被告</a:t>
            </a:r>
            <a:r>
              <a:rPr lang="zh-TW" altLang="en-US" sz="1400" dirty="0" smtClean="0"/>
              <a:t>逕自不當使用</a:t>
            </a:r>
            <a:r>
              <a:rPr lang="en-US" altLang="zh-TW" sz="1400" dirty="0" smtClean="0"/>
              <a:t>TS</a:t>
            </a:r>
          </a:p>
          <a:p>
            <a:r>
              <a:rPr lang="en-US" altLang="zh-TW" sz="1400" dirty="0" smtClean="0"/>
              <a:t>D</a:t>
            </a:r>
            <a:r>
              <a:rPr lang="en-US" altLang="zh-TW" sz="1400" dirty="0" smtClean="0"/>
              <a:t>efendant </a:t>
            </a:r>
            <a:r>
              <a:rPr lang="en-US" altLang="zh-TW" sz="1400" dirty="0" smtClean="0"/>
              <a:t>knows TS was acquired directly by improper </a:t>
            </a:r>
            <a:r>
              <a:rPr lang="en-US" altLang="zh-TW" sz="1200" dirty="0" smtClean="0"/>
              <a:t>means</a:t>
            </a:r>
          </a:p>
          <a:p>
            <a:pPr lvl="0"/>
            <a:endParaRPr lang="zh-TW" altLang="en-US" sz="1400" dirty="0" smtClean="0"/>
          </a:p>
          <a:p>
            <a:endParaRPr lang="zh-TW" altLang="en-US" sz="1400" dirty="0"/>
          </a:p>
        </p:txBody>
      </p:sp>
      <p:sp>
        <p:nvSpPr>
          <p:cNvPr id="19" name="圓角矩形 18"/>
          <p:cNvSpPr/>
          <p:nvPr/>
        </p:nvSpPr>
        <p:spPr>
          <a:xfrm>
            <a:off x="6084168" y="2924944"/>
            <a:ext cx="2517470" cy="1800200"/>
          </a:xfrm>
          <a:prstGeom prst="roundRect">
            <a:avLst>
              <a:gd name="adj" fmla="val 10000"/>
            </a:avLst>
          </a:prstGeom>
          <a:solidFill>
            <a:srgbClr val="5585BF"/>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lvl="0"/>
            <a:r>
              <a:rPr lang="zh-TW" altLang="en-US" sz="1600" dirty="0" smtClean="0"/>
              <a:t>被告</a:t>
            </a:r>
            <a:r>
              <a:rPr lang="zh-TW" altLang="en-US" sz="1600" dirty="0" smtClean="0"/>
              <a:t>不當</a:t>
            </a:r>
            <a:r>
              <a:rPr lang="zh-TW" altLang="en-US" sz="1600" dirty="0" smtClean="0"/>
              <a:t>使用</a:t>
            </a:r>
            <a:r>
              <a:rPr lang="en-US" altLang="zh-TW" sz="1600" dirty="0" smtClean="0"/>
              <a:t>TS</a:t>
            </a:r>
            <a:r>
              <a:rPr lang="zh-TW" altLang="en-US" sz="1600" dirty="0" smtClean="0"/>
              <a:t>或</a:t>
            </a:r>
            <a:r>
              <a:rPr lang="zh-TW" altLang="en-US" sz="1600" dirty="0" smtClean="0"/>
              <a:t>違反保密</a:t>
            </a:r>
            <a:r>
              <a:rPr lang="zh-TW" altLang="en-US" sz="1600" dirty="0" smtClean="0"/>
              <a:t>義務</a:t>
            </a:r>
            <a:endParaRPr lang="en-US" altLang="zh-TW" sz="1600" dirty="0" smtClean="0"/>
          </a:p>
          <a:p>
            <a:pPr lvl="0"/>
            <a:r>
              <a:rPr lang="en-US" altLang="zh-TW" sz="1600" dirty="0" smtClean="0"/>
              <a:t>D</a:t>
            </a:r>
            <a:r>
              <a:rPr lang="en-US" altLang="zh-TW" sz="1600" dirty="0" smtClean="0"/>
              <a:t>efendant </a:t>
            </a:r>
            <a:r>
              <a:rPr lang="en-US" altLang="zh-TW" sz="1600" dirty="0" smtClean="0"/>
              <a:t>knows TS was acquired directly by improper means or breech of duty of confidence</a:t>
            </a:r>
            <a:endParaRPr lang="zh-TW" altLang="en-US" sz="1600" dirty="0"/>
          </a:p>
        </p:txBody>
      </p:sp>
      <p:sp>
        <p:nvSpPr>
          <p:cNvPr id="22" name="圓角矩形 21"/>
          <p:cNvSpPr/>
          <p:nvPr/>
        </p:nvSpPr>
        <p:spPr>
          <a:xfrm>
            <a:off x="6012160" y="4797152"/>
            <a:ext cx="2664296" cy="1368152"/>
          </a:xfrm>
          <a:prstGeom prst="roundRect">
            <a:avLst>
              <a:gd name="adj" fmla="val 10000"/>
            </a:avLst>
          </a:prstGeom>
          <a:solidFill>
            <a:srgbClr val="5585BF"/>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lvl="0"/>
            <a:r>
              <a:rPr lang="zh-TW" altLang="en-US" sz="1600" dirty="0" smtClean="0"/>
              <a:t>被告</a:t>
            </a:r>
            <a:r>
              <a:rPr lang="zh-TW" altLang="en-US" sz="1600" dirty="0" smtClean="0"/>
              <a:t>因意外或錯誤而知悉</a:t>
            </a:r>
            <a:r>
              <a:rPr lang="en-US" altLang="zh-TW" sz="1600" dirty="0" smtClean="0"/>
              <a:t>TS</a:t>
            </a:r>
          </a:p>
          <a:p>
            <a:pPr lvl="0"/>
            <a:r>
              <a:rPr lang="en-US" altLang="zh-TW" sz="1600" dirty="0" smtClean="0"/>
              <a:t>Defendant knows TS was acquired by accident or mistake</a:t>
            </a:r>
            <a:endParaRPr lang="en-US" altLang="zh-TW" sz="1600" dirty="0" smtClean="0"/>
          </a:p>
          <a:p>
            <a:pPr lvl="0"/>
            <a:endParaRPr lang="zh-TW" altLang="en-US" sz="1600" dirty="0" smtClean="0"/>
          </a:p>
          <a:p>
            <a:endParaRPr lang="zh-TW" altLang="en-US" dirty="0"/>
          </a:p>
        </p:txBody>
      </p:sp>
      <p:sp>
        <p:nvSpPr>
          <p:cNvPr id="26" name="圓角矩形 25"/>
          <p:cNvSpPr/>
          <p:nvPr/>
        </p:nvSpPr>
        <p:spPr>
          <a:xfrm>
            <a:off x="2483768" y="5229201"/>
            <a:ext cx="2880320" cy="1628799"/>
          </a:xfrm>
          <a:prstGeom prst="roundRect">
            <a:avLst>
              <a:gd name="adj" fmla="val 10000"/>
            </a:avLst>
          </a:prstGeom>
        </p:spPr>
        <p:style>
          <a:lnRef idx="0">
            <a:schemeClr val="accent4"/>
          </a:lnRef>
          <a:fillRef idx="3">
            <a:schemeClr val="accent4"/>
          </a:fillRef>
          <a:effectRef idx="3">
            <a:schemeClr val="accent4"/>
          </a:effectRef>
          <a:fontRef idx="minor">
            <a:schemeClr val="lt1"/>
          </a:fontRef>
        </p:style>
        <p:txBody>
          <a:bodyPr/>
          <a:lstStyle/>
          <a:p>
            <a:r>
              <a:rPr lang="zh-TW" altLang="en-US" dirty="0" smtClean="0"/>
              <a:t>被告未經同意揭露或使用營業秘密</a:t>
            </a:r>
            <a:r>
              <a:rPr lang="en-US" altLang="zh-TW" dirty="0" smtClean="0"/>
              <a:t>DEFENDANT DISCLOSES OR USES TRADE SECRET WITHOUT AUTHORIZATION</a:t>
            </a:r>
            <a:endParaRPr lang="zh-TW" altLang="en-US" dirty="0"/>
          </a:p>
        </p:txBody>
      </p:sp>
      <p:sp>
        <p:nvSpPr>
          <p:cNvPr id="29" name="圓角矩形 28"/>
          <p:cNvSpPr/>
          <p:nvPr/>
        </p:nvSpPr>
        <p:spPr>
          <a:xfrm>
            <a:off x="395536" y="2060848"/>
            <a:ext cx="2448272" cy="1728192"/>
          </a:xfrm>
          <a:prstGeom prst="roundRect">
            <a:avLst>
              <a:gd name="adj" fmla="val 10000"/>
            </a:avLst>
          </a:prstGeom>
        </p:spPr>
        <p:style>
          <a:lnRef idx="0">
            <a:schemeClr val="accent4"/>
          </a:lnRef>
          <a:fillRef idx="3">
            <a:schemeClr val="accent4"/>
          </a:fillRef>
          <a:effectRef idx="3">
            <a:schemeClr val="accent4"/>
          </a:effectRef>
          <a:fontRef idx="minor">
            <a:schemeClr val="lt1"/>
          </a:fontRef>
        </p:style>
        <p:txBody>
          <a:bodyPr/>
          <a:lstStyle/>
          <a:p>
            <a:r>
              <a:rPr lang="zh-TW" altLang="en-US" sz="1600" dirty="0" smtClean="0"/>
              <a:t>被告知悉為營業而以不正當手段取得</a:t>
            </a:r>
            <a:r>
              <a:rPr lang="en-US" altLang="zh-TW" sz="1600" dirty="0" smtClean="0"/>
              <a:t>DEFENDANT AQUIRES INFORMATION BY IMPROPER MEANS AND </a:t>
            </a:r>
            <a:r>
              <a:rPr lang="en-US" altLang="zh-TW" sz="1600" dirty="0" smtClean="0">
                <a:solidFill>
                  <a:schemeClr val="bg1"/>
                </a:solidFill>
              </a:rPr>
              <a:t>KNOWS IT TO BE TRADE SECRET</a:t>
            </a:r>
            <a:endParaRPr lang="zh-TW" altLang="en-US" sz="1600" dirty="0">
              <a:solidFill>
                <a:schemeClr val="bg1"/>
              </a:solidFill>
            </a:endParaRPr>
          </a:p>
        </p:txBody>
      </p:sp>
      <p:sp>
        <p:nvSpPr>
          <p:cNvPr id="31" name="文字方塊 30"/>
          <p:cNvSpPr txBox="1"/>
          <p:nvPr/>
        </p:nvSpPr>
        <p:spPr>
          <a:xfrm>
            <a:off x="0" y="5534561"/>
            <a:ext cx="1865824" cy="1121076"/>
          </a:xfrm>
          <a:prstGeom prst="rect">
            <a:avLst/>
          </a:prstGeom>
          <a:solidFill>
            <a:srgbClr val="FFFF99"/>
          </a:solid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nSpc>
                <a:spcPts val="1600"/>
              </a:lnSpc>
            </a:pPr>
            <a:r>
              <a:rPr lang="zh-TW" altLang="en-US" sz="1600" dirty="0" smtClean="0"/>
              <a:t>知悉及推</a:t>
            </a:r>
            <a:r>
              <a:rPr lang="zh-TW" altLang="en-US" sz="1600" dirty="0" smtClean="0"/>
              <a:t>定</a:t>
            </a:r>
            <a:r>
              <a:rPr lang="zh-TW" altLang="en-US" sz="1600" dirty="0" smtClean="0"/>
              <a:t>知悉</a:t>
            </a:r>
            <a:r>
              <a:rPr lang="en-US" altLang="zh-TW" sz="1600" dirty="0" smtClean="0"/>
              <a:t>Knows includes constructive  knowledge, i.e. ”has reason to know”</a:t>
            </a:r>
            <a:endParaRPr lang="zh-TW" altLang="en-US" sz="1600" dirty="0"/>
          </a:p>
        </p:txBody>
      </p:sp>
      <p:cxnSp>
        <p:nvCxnSpPr>
          <p:cNvPr id="33" name="直線單箭頭接點 32"/>
          <p:cNvCxnSpPr>
            <a:stCxn id="4" idx="2"/>
            <a:endCxn id="5" idx="0"/>
          </p:cNvCxnSpPr>
          <p:nvPr/>
        </p:nvCxnSpPr>
        <p:spPr>
          <a:xfrm flipV="1">
            <a:off x="4139952" y="1052736"/>
            <a:ext cx="0" cy="5923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4" name="直線單箭頭接點 33"/>
          <p:cNvCxnSpPr>
            <a:stCxn id="29" idx="2"/>
          </p:cNvCxnSpPr>
          <p:nvPr/>
        </p:nvCxnSpPr>
        <p:spPr>
          <a:xfrm>
            <a:off x="1619672" y="3789040"/>
            <a:ext cx="0" cy="289773"/>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46" name="圖案 45"/>
          <p:cNvCxnSpPr>
            <a:stCxn id="5" idx="1"/>
            <a:endCxn id="29" idx="0"/>
          </p:cNvCxnSpPr>
          <p:nvPr/>
        </p:nvCxnSpPr>
        <p:spPr>
          <a:xfrm rot="10800000" flipV="1">
            <a:off x="1619672" y="1791400"/>
            <a:ext cx="1368152" cy="269448"/>
          </a:xfrm>
          <a:prstGeom prst="bentConnector2">
            <a:avLst/>
          </a:prstGeom>
          <a:ln>
            <a:tailEnd type="arrow"/>
          </a:ln>
        </p:spPr>
        <p:style>
          <a:lnRef idx="3">
            <a:schemeClr val="accent5"/>
          </a:lnRef>
          <a:fillRef idx="0">
            <a:schemeClr val="accent5"/>
          </a:fillRef>
          <a:effectRef idx="2">
            <a:schemeClr val="accent5"/>
          </a:effectRef>
          <a:fontRef idx="minor">
            <a:schemeClr val="tx1"/>
          </a:fontRef>
        </p:style>
      </p:cxnSp>
      <p:cxnSp>
        <p:nvCxnSpPr>
          <p:cNvPr id="51" name="直線接點 50"/>
          <p:cNvCxnSpPr/>
          <p:nvPr/>
        </p:nvCxnSpPr>
        <p:spPr>
          <a:xfrm>
            <a:off x="5652120" y="908720"/>
            <a:ext cx="0" cy="4464496"/>
          </a:xfrm>
          <a:prstGeom prst="line">
            <a:avLst/>
          </a:prstGeom>
        </p:spPr>
        <p:style>
          <a:lnRef idx="3">
            <a:schemeClr val="accent5"/>
          </a:lnRef>
          <a:fillRef idx="0">
            <a:schemeClr val="accent5"/>
          </a:fillRef>
          <a:effectRef idx="2">
            <a:schemeClr val="accent5"/>
          </a:effectRef>
          <a:fontRef idx="minor">
            <a:schemeClr val="tx1"/>
          </a:fontRef>
        </p:style>
      </p:cxnSp>
      <p:cxnSp>
        <p:nvCxnSpPr>
          <p:cNvPr id="53" name="直線接點 52"/>
          <p:cNvCxnSpPr>
            <a:stCxn id="5" idx="3"/>
          </p:cNvCxnSpPr>
          <p:nvPr/>
        </p:nvCxnSpPr>
        <p:spPr>
          <a:xfrm flipV="1">
            <a:off x="5292080" y="1377337"/>
            <a:ext cx="361960" cy="414063"/>
          </a:xfrm>
          <a:prstGeom prst="line">
            <a:avLst/>
          </a:prstGeom>
        </p:spPr>
        <p:style>
          <a:lnRef idx="2">
            <a:schemeClr val="accent5"/>
          </a:lnRef>
          <a:fillRef idx="0">
            <a:schemeClr val="accent5"/>
          </a:fillRef>
          <a:effectRef idx="1">
            <a:schemeClr val="accent5"/>
          </a:effectRef>
          <a:fontRef idx="minor">
            <a:schemeClr val="tx1"/>
          </a:fontRef>
        </p:style>
      </p:cxnSp>
      <p:cxnSp>
        <p:nvCxnSpPr>
          <p:cNvPr id="55" name="直線單箭頭接點 54"/>
          <p:cNvCxnSpPr/>
          <p:nvPr/>
        </p:nvCxnSpPr>
        <p:spPr>
          <a:xfrm>
            <a:off x="5652120" y="908720"/>
            <a:ext cx="36004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0" name="直線單箭頭接點 59"/>
          <p:cNvCxnSpPr/>
          <p:nvPr/>
        </p:nvCxnSpPr>
        <p:spPr>
          <a:xfrm>
            <a:off x="5652120" y="2564904"/>
            <a:ext cx="36004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1" name="直線單箭頭接點 60"/>
          <p:cNvCxnSpPr/>
          <p:nvPr/>
        </p:nvCxnSpPr>
        <p:spPr>
          <a:xfrm>
            <a:off x="5652120" y="3933056"/>
            <a:ext cx="36004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2" name="直線單箭頭接點 61"/>
          <p:cNvCxnSpPr/>
          <p:nvPr/>
        </p:nvCxnSpPr>
        <p:spPr>
          <a:xfrm>
            <a:off x="5652120" y="5373216"/>
            <a:ext cx="36004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6" name="直線接點 65"/>
          <p:cNvCxnSpPr/>
          <p:nvPr/>
        </p:nvCxnSpPr>
        <p:spPr>
          <a:xfrm flipV="1">
            <a:off x="8522413" y="975360"/>
            <a:ext cx="271067" cy="5822"/>
          </a:xfrm>
          <a:prstGeom prst="line">
            <a:avLst/>
          </a:prstGeom>
        </p:spPr>
        <p:style>
          <a:lnRef idx="3">
            <a:schemeClr val="accent5"/>
          </a:lnRef>
          <a:fillRef idx="0">
            <a:schemeClr val="accent5"/>
          </a:fillRef>
          <a:effectRef idx="2">
            <a:schemeClr val="accent5"/>
          </a:effectRef>
          <a:fontRef idx="minor">
            <a:schemeClr val="tx1"/>
          </a:fontRef>
        </p:style>
      </p:cxnSp>
      <p:cxnSp>
        <p:nvCxnSpPr>
          <p:cNvPr id="67" name="直線接點 66"/>
          <p:cNvCxnSpPr/>
          <p:nvPr/>
        </p:nvCxnSpPr>
        <p:spPr>
          <a:xfrm>
            <a:off x="8518358" y="2346158"/>
            <a:ext cx="259882" cy="2722"/>
          </a:xfrm>
          <a:prstGeom prst="line">
            <a:avLst/>
          </a:prstGeom>
        </p:spPr>
        <p:style>
          <a:lnRef idx="3">
            <a:schemeClr val="accent5"/>
          </a:lnRef>
          <a:fillRef idx="0">
            <a:schemeClr val="accent5"/>
          </a:fillRef>
          <a:effectRef idx="2">
            <a:schemeClr val="accent5"/>
          </a:effectRef>
          <a:fontRef idx="minor">
            <a:schemeClr val="tx1"/>
          </a:fontRef>
        </p:style>
      </p:cxnSp>
      <p:cxnSp>
        <p:nvCxnSpPr>
          <p:cNvPr id="68" name="直線接點 67"/>
          <p:cNvCxnSpPr/>
          <p:nvPr/>
        </p:nvCxnSpPr>
        <p:spPr>
          <a:xfrm>
            <a:off x="8507002" y="3857946"/>
            <a:ext cx="267128"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69" name="直線接點 68"/>
          <p:cNvCxnSpPr/>
          <p:nvPr/>
        </p:nvCxnSpPr>
        <p:spPr>
          <a:xfrm flipV="1">
            <a:off x="8517276" y="5364480"/>
            <a:ext cx="276204" cy="3767"/>
          </a:xfrm>
          <a:prstGeom prst="line">
            <a:avLst/>
          </a:prstGeom>
        </p:spPr>
        <p:style>
          <a:lnRef idx="3">
            <a:schemeClr val="accent5"/>
          </a:lnRef>
          <a:fillRef idx="0">
            <a:schemeClr val="accent5"/>
          </a:fillRef>
          <a:effectRef idx="2">
            <a:schemeClr val="accent5"/>
          </a:effectRef>
          <a:fontRef idx="minor">
            <a:schemeClr val="tx1"/>
          </a:fontRef>
        </p:style>
      </p:cxnSp>
      <p:cxnSp>
        <p:nvCxnSpPr>
          <p:cNvPr id="79" name="直線接點 78"/>
          <p:cNvCxnSpPr/>
          <p:nvPr/>
        </p:nvCxnSpPr>
        <p:spPr>
          <a:xfrm>
            <a:off x="8793480" y="960512"/>
            <a:ext cx="0" cy="5257408"/>
          </a:xfrm>
          <a:prstGeom prst="line">
            <a:avLst/>
          </a:prstGeom>
        </p:spPr>
        <p:style>
          <a:lnRef idx="3">
            <a:schemeClr val="accent5"/>
          </a:lnRef>
          <a:fillRef idx="0">
            <a:schemeClr val="accent5"/>
          </a:fillRef>
          <a:effectRef idx="2">
            <a:schemeClr val="accent5"/>
          </a:effectRef>
          <a:fontRef idx="minor">
            <a:schemeClr val="tx1"/>
          </a:fontRef>
        </p:style>
      </p:cxnSp>
      <p:cxnSp>
        <p:nvCxnSpPr>
          <p:cNvPr id="86" name="直線單箭頭接點 85"/>
          <p:cNvCxnSpPr/>
          <p:nvPr/>
        </p:nvCxnSpPr>
        <p:spPr>
          <a:xfrm flipH="1">
            <a:off x="5364088" y="6165304"/>
            <a:ext cx="3456384"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8" name="圖案 87"/>
          <p:cNvCxnSpPr>
            <a:stCxn id="26" idx="1"/>
            <a:endCxn id="6" idx="2"/>
          </p:cNvCxnSpPr>
          <p:nvPr/>
        </p:nvCxnSpPr>
        <p:spPr>
          <a:xfrm rot="10800000">
            <a:off x="1625352" y="4745891"/>
            <a:ext cx="858416" cy="1297710"/>
          </a:xfrm>
          <a:prstGeom prst="curvedConnector2">
            <a:avLst/>
          </a:prstGeom>
          <a:ln>
            <a:tailEnd type="arrow"/>
          </a:ln>
        </p:spPr>
        <p:style>
          <a:lnRef idx="3">
            <a:schemeClr val="accent5"/>
          </a:lnRef>
          <a:fillRef idx="0">
            <a:schemeClr val="accent5"/>
          </a:fillRef>
          <a:effectRef idx="2">
            <a:schemeClr val="accent5"/>
          </a:effectRef>
          <a:fontRef idx="minor">
            <a:schemeClr val="tx1"/>
          </a:fontRef>
        </p:style>
      </p:cxnSp>
      <p:grpSp>
        <p:nvGrpSpPr>
          <p:cNvPr id="2" name="群組 92"/>
          <p:cNvGrpSpPr/>
          <p:nvPr/>
        </p:nvGrpSpPr>
        <p:grpSpPr>
          <a:xfrm>
            <a:off x="5652120" y="1556792"/>
            <a:ext cx="504056" cy="432048"/>
            <a:chOff x="2488348" y="14594"/>
            <a:chExt cx="1119303" cy="1119303"/>
          </a:xfrm>
        </p:grpSpPr>
        <p:sp>
          <p:nvSpPr>
            <p:cNvPr id="94" name="橢圓 93"/>
            <p:cNvSpPr/>
            <p:nvPr/>
          </p:nvSpPr>
          <p:spPr>
            <a:xfrm>
              <a:off x="2488348" y="14594"/>
              <a:ext cx="1119303" cy="1119303"/>
            </a:xfrm>
            <a:prstGeom prst="ellipse">
              <a:avLst/>
            </a:prstGeom>
            <a:solidFill>
              <a:schemeClr val="accent5">
                <a:lumMod val="60000"/>
                <a:lumOff val="40000"/>
              </a:schemeClr>
            </a:solidFill>
          </p:spPr>
          <p:style>
            <a:lnRef idx="0">
              <a:schemeClr val="accent3"/>
            </a:lnRef>
            <a:fillRef idx="3">
              <a:schemeClr val="accent3"/>
            </a:fillRef>
            <a:effectRef idx="3">
              <a:schemeClr val="accent3"/>
            </a:effectRef>
            <a:fontRef idx="minor">
              <a:schemeClr val="lt1"/>
            </a:fontRef>
          </p:style>
        </p:sp>
        <p:sp>
          <p:nvSpPr>
            <p:cNvPr id="95" name="橢圓 4"/>
            <p:cNvSpPr/>
            <p:nvPr/>
          </p:nvSpPr>
          <p:spPr>
            <a:xfrm>
              <a:off x="2652266" y="178512"/>
              <a:ext cx="791467" cy="7914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altLang="zh-TW" sz="1600" kern="1200" dirty="0" smtClean="0">
                  <a:solidFill>
                    <a:schemeClr val="tx1">
                      <a:lumMod val="85000"/>
                      <a:lumOff val="15000"/>
                    </a:schemeClr>
                  </a:solidFill>
                </a:rPr>
                <a:t>or</a:t>
              </a:r>
              <a:endParaRPr lang="zh-TW" altLang="en-US" sz="1600" kern="1200" dirty="0">
                <a:solidFill>
                  <a:schemeClr val="tx1">
                    <a:lumMod val="85000"/>
                    <a:lumOff val="15000"/>
                  </a:schemeClr>
                </a:solidFill>
              </a:endParaRPr>
            </a:p>
          </p:txBody>
        </p:sp>
      </p:grpSp>
      <p:grpSp>
        <p:nvGrpSpPr>
          <p:cNvPr id="3" name="群組 95"/>
          <p:cNvGrpSpPr/>
          <p:nvPr/>
        </p:nvGrpSpPr>
        <p:grpSpPr>
          <a:xfrm>
            <a:off x="5652120" y="2924944"/>
            <a:ext cx="504056" cy="432048"/>
            <a:chOff x="2488348" y="14594"/>
            <a:chExt cx="1119303" cy="1119303"/>
          </a:xfrm>
        </p:grpSpPr>
        <p:sp>
          <p:nvSpPr>
            <p:cNvPr id="97" name="橢圓 96"/>
            <p:cNvSpPr/>
            <p:nvPr/>
          </p:nvSpPr>
          <p:spPr>
            <a:xfrm>
              <a:off x="2488348" y="14594"/>
              <a:ext cx="1119303" cy="1119303"/>
            </a:xfrm>
            <a:prstGeom prst="ellipse">
              <a:avLst/>
            </a:prstGeom>
            <a:solidFill>
              <a:schemeClr val="accent5">
                <a:lumMod val="60000"/>
                <a:lumOff val="40000"/>
              </a:schemeClr>
            </a:solidFill>
          </p:spPr>
          <p:style>
            <a:lnRef idx="0">
              <a:schemeClr val="accent3"/>
            </a:lnRef>
            <a:fillRef idx="3">
              <a:schemeClr val="accent3"/>
            </a:fillRef>
            <a:effectRef idx="3">
              <a:schemeClr val="accent3"/>
            </a:effectRef>
            <a:fontRef idx="minor">
              <a:schemeClr val="lt1"/>
            </a:fontRef>
          </p:style>
        </p:sp>
        <p:sp>
          <p:nvSpPr>
            <p:cNvPr id="98" name="橢圓 4"/>
            <p:cNvSpPr/>
            <p:nvPr/>
          </p:nvSpPr>
          <p:spPr>
            <a:xfrm>
              <a:off x="2652266" y="178512"/>
              <a:ext cx="791467" cy="7914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altLang="zh-TW" sz="1600" kern="1200" dirty="0" smtClean="0">
                  <a:solidFill>
                    <a:schemeClr val="tx1">
                      <a:lumMod val="85000"/>
                      <a:lumOff val="15000"/>
                    </a:schemeClr>
                  </a:solidFill>
                </a:rPr>
                <a:t>or</a:t>
              </a:r>
              <a:endParaRPr lang="zh-TW" altLang="en-US" sz="1600" kern="1200" dirty="0">
                <a:solidFill>
                  <a:schemeClr val="tx1">
                    <a:lumMod val="85000"/>
                    <a:lumOff val="15000"/>
                  </a:schemeClr>
                </a:solidFill>
              </a:endParaRPr>
            </a:p>
          </p:txBody>
        </p:sp>
      </p:grpSp>
      <p:grpSp>
        <p:nvGrpSpPr>
          <p:cNvPr id="7" name="群組 98"/>
          <p:cNvGrpSpPr/>
          <p:nvPr/>
        </p:nvGrpSpPr>
        <p:grpSpPr>
          <a:xfrm>
            <a:off x="5652120" y="4365104"/>
            <a:ext cx="504056" cy="432048"/>
            <a:chOff x="2488348" y="14594"/>
            <a:chExt cx="1119303" cy="1119303"/>
          </a:xfrm>
        </p:grpSpPr>
        <p:sp>
          <p:nvSpPr>
            <p:cNvPr id="100" name="橢圓 99"/>
            <p:cNvSpPr/>
            <p:nvPr/>
          </p:nvSpPr>
          <p:spPr>
            <a:xfrm>
              <a:off x="2488348" y="14594"/>
              <a:ext cx="1119303" cy="1119303"/>
            </a:xfrm>
            <a:prstGeom prst="ellipse">
              <a:avLst/>
            </a:prstGeom>
            <a:solidFill>
              <a:schemeClr val="accent5">
                <a:lumMod val="60000"/>
                <a:lumOff val="40000"/>
              </a:schemeClr>
            </a:solidFill>
          </p:spPr>
          <p:style>
            <a:lnRef idx="0">
              <a:schemeClr val="accent3"/>
            </a:lnRef>
            <a:fillRef idx="3">
              <a:schemeClr val="accent3"/>
            </a:fillRef>
            <a:effectRef idx="3">
              <a:schemeClr val="accent3"/>
            </a:effectRef>
            <a:fontRef idx="minor">
              <a:schemeClr val="lt1"/>
            </a:fontRef>
          </p:style>
        </p:sp>
        <p:sp>
          <p:nvSpPr>
            <p:cNvPr id="101" name="橢圓 4"/>
            <p:cNvSpPr/>
            <p:nvPr/>
          </p:nvSpPr>
          <p:spPr>
            <a:xfrm>
              <a:off x="2652266" y="178512"/>
              <a:ext cx="791467" cy="7914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altLang="zh-TW" sz="1600" kern="1200" dirty="0" smtClean="0">
                  <a:solidFill>
                    <a:schemeClr val="tx1">
                      <a:lumMod val="85000"/>
                      <a:lumOff val="15000"/>
                    </a:schemeClr>
                  </a:solidFill>
                </a:rPr>
                <a:t>or</a:t>
              </a:r>
              <a:endParaRPr lang="zh-TW" altLang="en-US" sz="1600" kern="1200" dirty="0">
                <a:solidFill>
                  <a:schemeClr val="tx1">
                    <a:lumMod val="85000"/>
                    <a:lumOff val="15000"/>
                  </a:schemeClr>
                </a:solidFill>
              </a:endParaRPr>
            </a:p>
          </p:txBody>
        </p:sp>
      </p:grpSp>
      <p:sp>
        <p:nvSpPr>
          <p:cNvPr id="39" name="頁尾版面配置區 38"/>
          <p:cNvSpPr>
            <a:spLocks noGrp="1"/>
          </p:cNvSpPr>
          <p:nvPr>
            <p:ph type="ftr" sz="quarter" idx="11"/>
          </p:nvPr>
        </p:nvSpPr>
        <p:spPr/>
        <p:txBody>
          <a:bodyPr/>
          <a:lstStyle/>
          <a:p>
            <a:r>
              <a:rPr lang="en-US" altLang="zh-TW" smtClean="0"/>
              <a:t>59</a:t>
            </a:r>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323528" y="1916832"/>
            <a:ext cx="8496944" cy="4680520"/>
          </a:xfrm>
          <a:prstGeom prst="roundRect">
            <a:avLst>
              <a:gd name="adj" fmla="val 9178"/>
            </a:avLst>
          </a:prstGeom>
          <a:solidFill>
            <a:schemeClr val="accent2">
              <a:lumMod val="20000"/>
              <a:lumOff val="80000"/>
            </a:schemeClr>
          </a:solidFill>
          <a:ln>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67544" y="260648"/>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611560" y="1196752"/>
            <a:ext cx="7920880" cy="6021288"/>
          </a:xfrm>
        </p:spPr>
        <p:txBody>
          <a:bodyPr>
            <a:normAutofit fontScale="62500" lnSpcReduction="20000"/>
          </a:bodyPr>
          <a:lstStyle/>
          <a:p>
            <a:pPr eaLnBrk="0" hangingPunct="0">
              <a:buNone/>
            </a:pPr>
            <a:r>
              <a:rPr lang="zh-TW" altLang="en-US" sz="4000" b="1" dirty="0" smtClean="0"/>
              <a:t>英美法系營業秘密法制</a:t>
            </a:r>
            <a:endParaRPr lang="en-US" altLang="zh-TW" sz="4000" b="1" dirty="0" smtClean="0"/>
          </a:p>
          <a:p>
            <a:pPr eaLnBrk="0" hangingPunct="0">
              <a:lnSpc>
                <a:spcPts val="3200"/>
              </a:lnSpc>
              <a:spcBef>
                <a:spcPts val="0"/>
              </a:spcBef>
              <a:buNone/>
            </a:pPr>
            <a:r>
              <a:rPr lang="zh-TW" altLang="en-US" sz="3200" b="1" dirty="0" smtClean="0">
                <a:solidFill>
                  <a:srgbClr val="FF3300"/>
                </a:solidFill>
              </a:rPr>
              <a:t>英國法</a:t>
            </a:r>
            <a:endParaRPr lang="en-US" altLang="zh-TW" sz="3200" b="1" dirty="0" smtClean="0">
              <a:solidFill>
                <a:srgbClr val="FF3300"/>
              </a:solidFill>
            </a:endParaRPr>
          </a:p>
          <a:p>
            <a:pPr eaLnBrk="0" hangingPunct="0">
              <a:lnSpc>
                <a:spcPts val="2600"/>
              </a:lnSpc>
              <a:spcBef>
                <a:spcPts val="0"/>
              </a:spcBef>
              <a:buNone/>
            </a:pPr>
            <a:r>
              <a:rPr lang="zh-TW" altLang="zh-TW" sz="3200" dirty="0" smtClean="0"/>
              <a:t>英國無營業秘密保護法律之制定，英國以傳統秘密保護法制</a:t>
            </a:r>
            <a:r>
              <a:rPr lang="en-US" altLang="zh-TW" sz="3200" dirty="0" smtClean="0"/>
              <a:t>(law of</a:t>
            </a:r>
            <a:r>
              <a:rPr lang="zh-TW" altLang="en-US" sz="3200" dirty="0" smtClean="0"/>
              <a:t> </a:t>
            </a:r>
            <a:endParaRPr lang="en-US" altLang="zh-TW" sz="3200" dirty="0" smtClean="0"/>
          </a:p>
          <a:p>
            <a:pPr eaLnBrk="0" hangingPunct="0">
              <a:lnSpc>
                <a:spcPts val="2600"/>
              </a:lnSpc>
              <a:spcBef>
                <a:spcPts val="0"/>
              </a:spcBef>
              <a:buNone/>
            </a:pPr>
            <a:r>
              <a:rPr lang="en-US" altLang="zh-TW" sz="3200" dirty="0" smtClean="0"/>
              <a:t>confidence)</a:t>
            </a:r>
            <a:r>
              <a:rPr lang="zh-TW" altLang="zh-TW" sz="3200" dirty="0" smtClean="0"/>
              <a:t>作為規範。</a:t>
            </a:r>
            <a:endParaRPr lang="en-US" altLang="zh-TW" sz="3200" dirty="0" smtClean="0"/>
          </a:p>
          <a:p>
            <a:pPr eaLnBrk="0" hangingPunct="0">
              <a:lnSpc>
                <a:spcPts val="2600"/>
              </a:lnSpc>
              <a:spcBef>
                <a:spcPts val="0"/>
              </a:spcBef>
              <a:buNone/>
            </a:pPr>
            <a:endParaRPr lang="en-US" altLang="zh-TW" sz="3200" dirty="0" smtClean="0"/>
          </a:p>
          <a:p>
            <a:pPr eaLnBrk="0" hangingPunct="0">
              <a:lnSpc>
                <a:spcPts val="2600"/>
              </a:lnSpc>
              <a:spcBef>
                <a:spcPts val="0"/>
              </a:spcBef>
              <a:buNone/>
            </a:pPr>
            <a:r>
              <a:rPr lang="zh-TW" altLang="zh-TW" sz="3200" dirty="0" smtClean="0"/>
              <a:t>對秘密</a:t>
            </a:r>
            <a:r>
              <a:rPr lang="en-US" altLang="zh-TW" sz="3200" dirty="0" smtClean="0"/>
              <a:t>(confidence)</a:t>
            </a:r>
            <a:r>
              <a:rPr lang="zh-TW" altLang="zh-TW" sz="3200" dirty="0" smtClean="0"/>
              <a:t>之定義，是指任何人對於資訊有利益而以保密方</a:t>
            </a:r>
            <a:endParaRPr lang="en-US" altLang="zh-TW" sz="3200" dirty="0" smtClean="0"/>
          </a:p>
          <a:p>
            <a:pPr eaLnBrk="0" hangingPunct="0">
              <a:lnSpc>
                <a:spcPts val="2600"/>
              </a:lnSpc>
              <a:spcBef>
                <a:spcPts val="0"/>
              </a:spcBef>
              <a:buNone/>
            </a:pPr>
            <a:r>
              <a:rPr lang="zh-TW" altLang="zh-TW" sz="3200" dirty="0" smtClean="0"/>
              <a:t>式處理，以防止他人取得或使用，該等資訊即屬秘密</a:t>
            </a:r>
            <a:r>
              <a:rPr lang="zh-TW" altLang="en-US" sz="3200" dirty="0" smtClean="0"/>
              <a:t>，</a:t>
            </a:r>
            <a:r>
              <a:rPr lang="zh-TW" altLang="zh-TW" sz="3200" dirty="0" smtClean="0"/>
              <a:t>其範圍包括個</a:t>
            </a:r>
            <a:endParaRPr lang="en-US" altLang="zh-TW" sz="3200" dirty="0" smtClean="0"/>
          </a:p>
          <a:p>
            <a:pPr eaLnBrk="0" hangingPunct="0">
              <a:lnSpc>
                <a:spcPts val="2600"/>
              </a:lnSpc>
              <a:spcBef>
                <a:spcPts val="0"/>
              </a:spcBef>
              <a:buNone/>
            </a:pPr>
            <a:r>
              <a:rPr lang="zh-TW" altLang="zh-TW" sz="3200" dirty="0" smtClean="0"/>
              <a:t>人資訊</a:t>
            </a:r>
            <a:r>
              <a:rPr lang="en-US" altLang="zh-TW" sz="3200" dirty="0" smtClean="0"/>
              <a:t>(personal information )</a:t>
            </a:r>
            <a:r>
              <a:rPr lang="zh-TW" altLang="zh-TW" sz="3200" dirty="0" smtClean="0"/>
              <a:t>及商業概念</a:t>
            </a:r>
            <a:r>
              <a:rPr lang="en-US" altLang="zh-TW" sz="3200" dirty="0" smtClean="0"/>
              <a:t>(commercial ideas)</a:t>
            </a:r>
            <a:r>
              <a:rPr lang="zh-TW" altLang="zh-TW" sz="3200" dirty="0" smtClean="0"/>
              <a:t>或</a:t>
            </a:r>
            <a:endParaRPr lang="en-US" altLang="zh-TW" sz="3200" dirty="0" smtClean="0"/>
          </a:p>
          <a:p>
            <a:pPr eaLnBrk="0" hangingPunct="0">
              <a:lnSpc>
                <a:spcPts val="2600"/>
              </a:lnSpc>
              <a:spcBef>
                <a:spcPts val="0"/>
              </a:spcBef>
              <a:buNone/>
            </a:pPr>
            <a:r>
              <a:rPr lang="zh-TW" altLang="zh-TW" sz="3200" dirty="0" smtClean="0"/>
              <a:t>營業秘密</a:t>
            </a:r>
            <a:r>
              <a:rPr lang="en-US" altLang="zh-TW" sz="3200" dirty="0" smtClean="0"/>
              <a:t>(trade secrets)</a:t>
            </a:r>
            <a:r>
              <a:rPr lang="zh-TW" altLang="zh-TW" sz="3200" dirty="0" smtClean="0"/>
              <a:t>，亦可自特定團體儀式</a:t>
            </a:r>
            <a:r>
              <a:rPr lang="en-US" altLang="zh-TW" sz="3200" dirty="0" smtClean="0"/>
              <a:t>(rituals)</a:t>
            </a:r>
            <a:r>
              <a:rPr lang="zh-TW" altLang="zh-TW" sz="3200" dirty="0" smtClean="0"/>
              <a:t>到國家機</a:t>
            </a:r>
            <a:endParaRPr lang="en-US" altLang="zh-TW" sz="3200" dirty="0" smtClean="0"/>
          </a:p>
          <a:p>
            <a:pPr eaLnBrk="0" hangingPunct="0">
              <a:lnSpc>
                <a:spcPts val="2600"/>
              </a:lnSpc>
              <a:spcBef>
                <a:spcPts val="0"/>
              </a:spcBef>
              <a:buNone/>
            </a:pPr>
            <a:r>
              <a:rPr lang="zh-TW" altLang="zh-TW" sz="3200" dirty="0" smtClean="0"/>
              <a:t>密</a:t>
            </a:r>
            <a:r>
              <a:rPr lang="en-US" altLang="zh-TW" sz="3200" dirty="0" smtClean="0"/>
              <a:t>(state secrets)</a:t>
            </a:r>
            <a:r>
              <a:rPr lang="zh-TW" altLang="zh-TW" sz="3200" dirty="0" smtClean="0"/>
              <a:t>。</a:t>
            </a:r>
            <a:endParaRPr lang="en-US" altLang="zh-TW" sz="3200" dirty="0" smtClean="0"/>
          </a:p>
          <a:p>
            <a:pPr eaLnBrk="0" hangingPunct="0">
              <a:lnSpc>
                <a:spcPts val="2600"/>
              </a:lnSpc>
              <a:spcBef>
                <a:spcPts val="0"/>
              </a:spcBef>
              <a:buNone/>
            </a:pPr>
            <a:r>
              <a:rPr lang="zh-TW" altLang="zh-TW" sz="3200" dirty="0" smtClean="0"/>
              <a:t>如違反</a:t>
            </a:r>
            <a:r>
              <a:rPr lang="zh-TW" altLang="en-US" sz="3200" dirty="0" smtClean="0"/>
              <a:t>秘</a:t>
            </a:r>
            <a:r>
              <a:rPr lang="zh-TW" altLang="zh-TW" sz="3200" dirty="0" smtClean="0"/>
              <a:t>密所有人之意思而揭露他人之秘密資訊，所有人即可以洩</a:t>
            </a:r>
            <a:endParaRPr lang="en-US" altLang="zh-TW" sz="3200" dirty="0" smtClean="0"/>
          </a:p>
          <a:p>
            <a:pPr eaLnBrk="0" hangingPunct="0">
              <a:lnSpc>
                <a:spcPts val="2600"/>
              </a:lnSpc>
              <a:spcBef>
                <a:spcPts val="0"/>
              </a:spcBef>
              <a:buNone/>
            </a:pPr>
            <a:r>
              <a:rPr lang="zh-TW" altLang="zh-TW" sz="3200" dirty="0" smtClean="0"/>
              <a:t>漏秘密或違反保密義務作為訴因</a:t>
            </a:r>
            <a:r>
              <a:rPr lang="en-US" altLang="zh-TW" sz="3200" dirty="0" smtClean="0"/>
              <a:t>(action for breach of confidence )</a:t>
            </a:r>
            <a:r>
              <a:rPr lang="zh-TW" altLang="en-US" sz="3200" dirty="0" smtClean="0"/>
              <a:t>。</a:t>
            </a:r>
            <a:endParaRPr lang="en-US" altLang="zh-TW" sz="3200" dirty="0" smtClean="0"/>
          </a:p>
          <a:p>
            <a:pPr eaLnBrk="0" hangingPunct="0">
              <a:lnSpc>
                <a:spcPts val="2600"/>
              </a:lnSpc>
              <a:spcBef>
                <a:spcPts val="0"/>
              </a:spcBef>
              <a:buNone/>
            </a:pPr>
            <a:r>
              <a:rPr lang="zh-TW" altLang="zh-TW" sz="3200" dirty="0" smtClean="0"/>
              <a:t>英國法對營業秘密保護著重於其為衡平法上權利</a:t>
            </a:r>
            <a:r>
              <a:rPr lang="en-US" altLang="zh-TW" sz="3200" dirty="0" smtClean="0"/>
              <a:t>(equitable right)</a:t>
            </a:r>
          </a:p>
          <a:p>
            <a:pPr eaLnBrk="0" hangingPunct="0">
              <a:lnSpc>
                <a:spcPts val="2600"/>
              </a:lnSpc>
              <a:spcBef>
                <a:spcPts val="0"/>
              </a:spcBef>
              <a:buNone/>
            </a:pPr>
            <a:r>
              <a:rPr lang="zh-TW" altLang="zh-TW" sz="3200" dirty="0" smtClean="0"/>
              <a:t>，</a:t>
            </a:r>
            <a:r>
              <a:rPr lang="zh-TW" altLang="en-US" sz="3200" dirty="0" smtClean="0"/>
              <a:t>藉</a:t>
            </a:r>
            <a:r>
              <a:rPr lang="zh-TW" altLang="zh-TW" sz="3200" dirty="0" smtClean="0"/>
              <a:t>由法官造法界定</a:t>
            </a:r>
            <a:r>
              <a:rPr lang="zh-TW" altLang="en-US" sz="3200" dirty="0" smtClean="0"/>
              <a:t>其</a:t>
            </a:r>
            <a:r>
              <a:rPr lang="zh-TW" altLang="zh-TW" sz="3200" dirty="0" smtClean="0"/>
              <a:t>內容，與美國由各州法或</a:t>
            </a:r>
            <a:r>
              <a:rPr lang="zh-TW" altLang="en-US" sz="3200" dirty="0" smtClean="0"/>
              <a:t> 制定模範</a:t>
            </a:r>
            <a:r>
              <a:rPr lang="zh-TW" altLang="zh-TW" sz="3200" dirty="0" smtClean="0"/>
              <a:t>法</a:t>
            </a:r>
            <a:r>
              <a:rPr lang="zh-TW" altLang="en-US" sz="3200" dirty="0" smtClean="0"/>
              <a:t>典</a:t>
            </a:r>
            <a:r>
              <a:rPr lang="zh-TW" altLang="zh-TW" sz="3200" dirty="0" smtClean="0"/>
              <a:t>不同</a:t>
            </a:r>
            <a:r>
              <a:rPr lang="zh-TW" altLang="en-US" sz="3200" dirty="0" smtClean="0"/>
              <a:t>。</a:t>
            </a:r>
            <a:endParaRPr lang="zh-TW" altLang="zh-TW" sz="3200" dirty="0" smtClean="0"/>
          </a:p>
          <a:p>
            <a:endParaRPr lang="zh-TW" altLang="en-US" dirty="0"/>
          </a:p>
        </p:txBody>
      </p:sp>
      <p:pic>
        <p:nvPicPr>
          <p:cNvPr id="4" name="Picture 2" descr="D:\ghost\我的文件\My Pictures\下載 (4).jpg"/>
          <p:cNvPicPr>
            <a:picLocks noChangeAspect="1" noChangeArrowheads="1"/>
          </p:cNvPicPr>
          <p:nvPr/>
        </p:nvPicPr>
        <p:blipFill>
          <a:blip r:embed="rId2" cstate="print"/>
          <a:srcRect/>
          <a:stretch>
            <a:fillRect/>
          </a:stretch>
        </p:blipFill>
        <p:spPr bwMode="auto">
          <a:xfrm>
            <a:off x="6524626" y="4"/>
            <a:ext cx="1935806" cy="1288191"/>
          </a:xfrm>
          <a:prstGeom prst="rect">
            <a:avLst/>
          </a:prstGeom>
          <a:noFill/>
        </p:spPr>
      </p:pic>
      <p:sp>
        <p:nvSpPr>
          <p:cNvPr id="8" name="頁尾版面配置區 7"/>
          <p:cNvSpPr>
            <a:spLocks noGrp="1"/>
          </p:cNvSpPr>
          <p:nvPr>
            <p:ph type="ftr" sz="quarter" idx="11"/>
          </p:nvPr>
        </p:nvSpPr>
        <p:spPr/>
        <p:txBody>
          <a:bodyPr/>
          <a:lstStyle/>
          <a:p>
            <a:r>
              <a:rPr lang="en-US" altLang="zh-TW" smtClean="0"/>
              <a:t>6</a:t>
            </a:r>
            <a:endParaRPr lang="zh-TW"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620688"/>
            <a:ext cx="8229600" cy="5949280"/>
          </a:xfrm>
        </p:spPr>
        <p:txBody>
          <a:bodyPr>
            <a:normAutofit fontScale="85000" lnSpcReduction="10000"/>
          </a:bodyPr>
          <a:lstStyle/>
          <a:p>
            <a:pPr>
              <a:lnSpc>
                <a:spcPts val="3600"/>
              </a:lnSpc>
              <a:spcBef>
                <a:spcPts val="0"/>
              </a:spcBef>
              <a:buNone/>
            </a:pPr>
            <a:r>
              <a:rPr lang="zh-TW" altLang="en-US" sz="2400" b="1" dirty="0" smtClean="0"/>
              <a:t>營業秘密法第</a:t>
            </a:r>
            <a:r>
              <a:rPr lang="en-US" altLang="zh-TW" sz="2400" b="1" dirty="0" smtClean="0"/>
              <a:t>10</a:t>
            </a:r>
            <a:r>
              <a:rPr lang="zh-TW" altLang="en-US" sz="2400" b="1" dirty="0" smtClean="0"/>
              <a:t>條所定之侵害態樣：</a:t>
            </a:r>
            <a:endParaRPr lang="en-US" altLang="zh-TW" sz="2400" b="1" dirty="0" smtClean="0"/>
          </a:p>
          <a:p>
            <a:pPr>
              <a:lnSpc>
                <a:spcPts val="3600"/>
              </a:lnSpc>
              <a:spcBef>
                <a:spcPts val="0"/>
              </a:spcBef>
              <a:buNone/>
            </a:pPr>
            <a:r>
              <a:rPr lang="en-US" altLang="zh-TW" sz="2400" b="1" dirty="0" smtClean="0">
                <a:solidFill>
                  <a:srgbClr val="C00000"/>
                </a:solidFill>
              </a:rPr>
              <a:t>1.</a:t>
            </a:r>
            <a:r>
              <a:rPr lang="zh-TW" altLang="en-US" sz="2400" b="1" dirty="0" smtClean="0">
                <a:solidFill>
                  <a:srgbClr val="C00000"/>
                </a:solidFill>
              </a:rPr>
              <a:t> 第</a:t>
            </a:r>
            <a:r>
              <a:rPr lang="en-US" altLang="zh-TW" sz="2400" b="1" dirty="0" smtClean="0">
                <a:solidFill>
                  <a:srgbClr val="C00000"/>
                </a:solidFill>
              </a:rPr>
              <a:t>10</a:t>
            </a:r>
            <a:r>
              <a:rPr lang="zh-TW" altLang="en-US" sz="2400" b="1" dirty="0" smtClean="0">
                <a:solidFill>
                  <a:srgbClr val="C00000"/>
                </a:solidFill>
              </a:rPr>
              <a:t>條第</a:t>
            </a:r>
            <a:r>
              <a:rPr lang="en-US" altLang="zh-TW" sz="2400" b="1" dirty="0" smtClean="0">
                <a:solidFill>
                  <a:srgbClr val="C00000"/>
                </a:solidFill>
              </a:rPr>
              <a:t>1</a:t>
            </a:r>
            <a:r>
              <a:rPr lang="zh-TW" altLang="en-US" sz="2400" b="1" dirty="0" smtClean="0">
                <a:solidFill>
                  <a:srgbClr val="C00000"/>
                </a:solidFill>
              </a:rPr>
              <a:t>款之不正當方法取得</a:t>
            </a:r>
            <a:r>
              <a:rPr lang="en-US" altLang="zh-TW" sz="2400" dirty="0" smtClean="0">
                <a:solidFill>
                  <a:srgbClr val="C00000"/>
                </a:solidFill>
              </a:rPr>
              <a:t>(improper means)</a:t>
            </a:r>
            <a:r>
              <a:rPr lang="zh-TW" altLang="en-US" sz="2400" dirty="0" smtClean="0">
                <a:solidFill>
                  <a:srgbClr val="C00000"/>
                </a:solidFill>
              </a:rPr>
              <a:t>－</a:t>
            </a:r>
            <a:endParaRPr lang="en-US" altLang="zh-TW" sz="2400" dirty="0" smtClean="0">
              <a:solidFill>
                <a:srgbClr val="C00000"/>
              </a:solidFill>
            </a:endParaRPr>
          </a:p>
          <a:p>
            <a:pPr>
              <a:lnSpc>
                <a:spcPts val="3600"/>
              </a:lnSpc>
              <a:spcBef>
                <a:spcPts val="0"/>
              </a:spcBef>
              <a:buNone/>
            </a:pPr>
            <a:r>
              <a:rPr lang="zh-TW" altLang="en-US" sz="2400" dirty="0" smtClean="0"/>
              <a:t>同條第</a:t>
            </a:r>
            <a:r>
              <a:rPr lang="en-US" altLang="zh-TW" sz="2400" dirty="0" smtClean="0"/>
              <a:t>2</a:t>
            </a:r>
            <a:r>
              <a:rPr lang="zh-TW" altLang="en-US" sz="2400" dirty="0" smtClean="0"/>
              <a:t> 項就此作成立法解釋，指竊盜、詐欺、脅迫、賄賂、擅自重製、</a:t>
            </a:r>
            <a:endParaRPr lang="en-US" altLang="zh-TW" sz="2400" dirty="0" smtClean="0"/>
          </a:p>
          <a:p>
            <a:pPr>
              <a:lnSpc>
                <a:spcPts val="3600"/>
              </a:lnSpc>
              <a:spcBef>
                <a:spcPts val="0"/>
              </a:spcBef>
              <a:buNone/>
            </a:pPr>
            <a:r>
              <a:rPr lang="zh-TW" altLang="en-US" sz="2400" dirty="0" smtClean="0"/>
              <a:t>違反 保密義務、引誘他人違反其保密義務或其他類似方法。</a:t>
            </a:r>
            <a:endParaRPr lang="en-US" altLang="zh-TW" sz="2400" dirty="0" smtClean="0"/>
          </a:p>
          <a:p>
            <a:pPr>
              <a:lnSpc>
                <a:spcPts val="3600"/>
              </a:lnSpc>
              <a:spcBef>
                <a:spcPts val="0"/>
              </a:spcBef>
              <a:buNone/>
            </a:pPr>
            <a:endParaRPr lang="en-US" altLang="zh-TW" sz="2400" dirty="0" smtClean="0"/>
          </a:p>
          <a:p>
            <a:pPr>
              <a:lnSpc>
                <a:spcPts val="2400"/>
              </a:lnSpc>
              <a:spcBef>
                <a:spcPts val="0"/>
              </a:spcBef>
              <a:buNone/>
            </a:pPr>
            <a:r>
              <a:rPr lang="zh-TW" altLang="en-US" sz="2400" dirty="0" smtClean="0"/>
              <a:t>此立法方式應係源自於美國統一營業秘密法第</a:t>
            </a:r>
            <a:r>
              <a:rPr lang="en-US" altLang="zh-TW" sz="2400" dirty="0" smtClean="0"/>
              <a:t>1</a:t>
            </a:r>
            <a:r>
              <a:rPr lang="zh-TW" altLang="en-US" sz="2400" dirty="0" smtClean="0"/>
              <a:t> 條</a:t>
            </a:r>
            <a:r>
              <a:rPr lang="en-US" altLang="zh-TW" sz="2400" dirty="0" smtClean="0"/>
              <a:t>(</a:t>
            </a:r>
            <a:r>
              <a:rPr lang="en-US" altLang="zh-TW" sz="2000" dirty="0" smtClean="0"/>
              <a:t>“Improper means” includes theft, bribery, misrepresentation, breach or inducement </a:t>
            </a:r>
          </a:p>
          <a:p>
            <a:pPr>
              <a:lnSpc>
                <a:spcPts val="2400"/>
              </a:lnSpc>
              <a:spcBef>
                <a:spcPts val="0"/>
              </a:spcBef>
              <a:buNone/>
            </a:pPr>
            <a:r>
              <a:rPr lang="en-US" altLang="zh-TW" sz="2000" dirty="0" smtClean="0"/>
              <a:t>of a breach of duty to maintain secrecy, or espionage through electronic </a:t>
            </a:r>
          </a:p>
          <a:p>
            <a:pPr>
              <a:lnSpc>
                <a:spcPts val="2400"/>
              </a:lnSpc>
              <a:spcBef>
                <a:spcPts val="0"/>
              </a:spcBef>
              <a:buNone/>
            </a:pPr>
            <a:r>
              <a:rPr lang="en-US" altLang="zh-TW" sz="2000" dirty="0" smtClean="0"/>
              <a:t>or other means)</a:t>
            </a:r>
            <a:r>
              <a:rPr lang="zh-TW" altLang="en-US" sz="2400" dirty="0" smtClean="0"/>
              <a:t>。其註釋說明：完全列出不正當方法為不可能，而先</a:t>
            </a:r>
            <a:endParaRPr lang="en-US" altLang="zh-TW" sz="2400" dirty="0" smtClean="0"/>
          </a:p>
          <a:p>
            <a:pPr>
              <a:lnSpc>
                <a:spcPts val="2800"/>
              </a:lnSpc>
              <a:spcBef>
                <a:spcPts val="0"/>
              </a:spcBef>
              <a:buNone/>
            </a:pPr>
            <a:r>
              <a:rPr lang="zh-TW" altLang="en-US" sz="2400" dirty="0" smtClean="0"/>
              <a:t>自合法之正當行為內容例示，</a:t>
            </a:r>
            <a:r>
              <a:rPr lang="en-US" altLang="zh-TW" sz="2400" dirty="0" smtClean="0"/>
              <a:t> </a:t>
            </a:r>
            <a:r>
              <a:rPr lang="zh-TW" altLang="en-US" sz="2400" dirty="0" smtClean="0"/>
              <a:t>此包括獨立發明</a:t>
            </a:r>
            <a:r>
              <a:rPr lang="en-US" altLang="zh-TW" sz="2000" dirty="0" smtClean="0"/>
              <a:t>(independent </a:t>
            </a:r>
            <a:r>
              <a:rPr lang="zh-TW" altLang="en-US" sz="2000" dirty="0" smtClean="0"/>
              <a:t> </a:t>
            </a:r>
            <a:r>
              <a:rPr lang="en-US" altLang="zh-TW" sz="2000" dirty="0" smtClean="0"/>
              <a:t>invention) </a:t>
            </a:r>
          </a:p>
          <a:p>
            <a:pPr>
              <a:lnSpc>
                <a:spcPts val="2800"/>
              </a:lnSpc>
              <a:spcBef>
                <a:spcPts val="0"/>
              </a:spcBef>
              <a:buNone/>
            </a:pPr>
            <a:r>
              <a:rPr lang="zh-TW" altLang="en-US" sz="2400" dirty="0" smtClean="0"/>
              <a:t>或還原工程 </a:t>
            </a:r>
            <a:r>
              <a:rPr lang="en-US" altLang="zh-TW" sz="2000" dirty="0" smtClean="0"/>
              <a:t>(reverse engineering)</a:t>
            </a:r>
            <a:r>
              <a:rPr lang="zh-TW" altLang="en-US" sz="2000" dirty="0" smtClean="0"/>
              <a:t> </a:t>
            </a:r>
            <a:r>
              <a:rPr lang="zh-TW" altLang="en-US" sz="2400" dirty="0" smtClean="0"/>
              <a:t>或檢索公開文獻</a:t>
            </a:r>
            <a:r>
              <a:rPr lang="en-US" altLang="zh-TW" sz="2000" dirty="0" smtClean="0"/>
              <a:t>(a search of public</a:t>
            </a:r>
            <a:r>
              <a:rPr lang="zh-TW" altLang="en-US" sz="2000" dirty="0" smtClean="0"/>
              <a:t> </a:t>
            </a:r>
            <a:endParaRPr lang="en-US" altLang="zh-TW" sz="2000" dirty="0" smtClean="0"/>
          </a:p>
          <a:p>
            <a:pPr>
              <a:lnSpc>
                <a:spcPts val="2800"/>
              </a:lnSpc>
              <a:spcBef>
                <a:spcPts val="0"/>
              </a:spcBef>
              <a:buNone/>
            </a:pPr>
            <a:r>
              <a:rPr lang="en-US" altLang="zh-TW" sz="2000" dirty="0" smtClean="0"/>
              <a:t>literature)</a:t>
            </a:r>
            <a:r>
              <a:rPr lang="zh-TW" altLang="en-US" sz="2400" dirty="0" smtClean="0"/>
              <a:t>，而不正當方法則指於特定情形下</a:t>
            </a:r>
            <a:r>
              <a:rPr lang="en-US" altLang="zh-TW" sz="2000" dirty="0" smtClean="0"/>
              <a:t>(under circumstances)</a:t>
            </a:r>
            <a:r>
              <a:rPr lang="zh-TW" altLang="en-US" sz="2400" dirty="0" smtClean="0"/>
              <a:t>，正當</a:t>
            </a:r>
            <a:endParaRPr lang="en-US" altLang="zh-TW" sz="2400" dirty="0" smtClean="0"/>
          </a:p>
          <a:p>
            <a:pPr>
              <a:lnSpc>
                <a:spcPts val="2800"/>
              </a:lnSpc>
              <a:spcBef>
                <a:spcPts val="0"/>
              </a:spcBef>
              <a:buNone/>
            </a:pPr>
            <a:r>
              <a:rPr lang="zh-TW" altLang="en-US" sz="2400" dirty="0" smtClean="0"/>
              <a:t>以外之方法，例如合以空中勘測方式</a:t>
            </a:r>
            <a:r>
              <a:rPr lang="en-US" altLang="zh-TW" sz="2000" dirty="0" smtClean="0"/>
              <a:t>(</a:t>
            </a:r>
            <a:r>
              <a:rPr lang="zh-TW" altLang="en-US" sz="2000" dirty="0" smtClean="0"/>
              <a:t> </a:t>
            </a:r>
            <a:r>
              <a:rPr lang="en-US" altLang="zh-TW" sz="2000" dirty="0" smtClean="0"/>
              <a:t>aerial reconnaissance.) </a:t>
            </a:r>
            <a:r>
              <a:rPr lang="zh-TW" altLang="en-US" sz="2000" dirty="0" smtClean="0"/>
              <a:t>。</a:t>
            </a:r>
            <a:endParaRPr lang="zh-TW" altLang="en-US" sz="2000" dirty="0"/>
          </a:p>
        </p:txBody>
      </p:sp>
      <p:sp>
        <p:nvSpPr>
          <p:cNvPr id="6" name="頁尾版面配置區 5"/>
          <p:cNvSpPr>
            <a:spLocks noGrp="1"/>
          </p:cNvSpPr>
          <p:nvPr>
            <p:ph type="ftr" sz="quarter" idx="11"/>
          </p:nvPr>
        </p:nvSpPr>
        <p:spPr/>
        <p:txBody>
          <a:bodyPr/>
          <a:lstStyle/>
          <a:p>
            <a:r>
              <a:rPr lang="en-US" altLang="zh-TW" smtClean="0"/>
              <a:t>60</a:t>
            </a:r>
            <a:endParaRPr lang="zh-TW"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39552" y="3717032"/>
            <a:ext cx="7704856" cy="1296144"/>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矩形 3"/>
          <p:cNvSpPr/>
          <p:nvPr/>
        </p:nvSpPr>
        <p:spPr>
          <a:xfrm>
            <a:off x="539552" y="1556792"/>
            <a:ext cx="7704856" cy="108012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980728"/>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484784"/>
            <a:ext cx="8229600" cy="5832648"/>
          </a:xfrm>
        </p:spPr>
        <p:txBody>
          <a:bodyPr>
            <a:normAutofit fontScale="85000" lnSpcReduction="10000"/>
          </a:bodyPr>
          <a:lstStyle/>
          <a:p>
            <a:pPr>
              <a:lnSpc>
                <a:spcPts val="3000"/>
              </a:lnSpc>
              <a:spcBef>
                <a:spcPts val="0"/>
              </a:spcBef>
              <a:buNone/>
            </a:pPr>
            <a:r>
              <a:rPr lang="zh-TW" altLang="en-US" sz="2400" dirty="0" smtClean="0"/>
              <a:t>惟</a:t>
            </a:r>
            <a:r>
              <a:rPr lang="en-US" altLang="zh-TW" sz="2400" dirty="0" smtClean="0"/>
              <a:t>1995</a:t>
            </a:r>
            <a:r>
              <a:rPr lang="zh-TW" altLang="en-US" sz="2400" dirty="0" smtClean="0"/>
              <a:t>年不正競爭法整編第三版就前述之情況，則指包括「</a:t>
            </a:r>
            <a:r>
              <a:rPr lang="zh-TW" altLang="en-US" sz="2400" dirty="0" smtClean="0">
                <a:solidFill>
                  <a:srgbClr val="0070C0"/>
                </a:solidFill>
              </a:rPr>
              <a:t>取</a:t>
            </a:r>
            <a:endParaRPr lang="en-US" altLang="zh-TW" sz="2400" dirty="0" smtClean="0">
              <a:solidFill>
                <a:srgbClr val="0070C0"/>
              </a:solidFill>
            </a:endParaRPr>
          </a:p>
          <a:p>
            <a:pPr>
              <a:lnSpc>
                <a:spcPts val="3000"/>
              </a:lnSpc>
              <a:spcBef>
                <a:spcPts val="0"/>
              </a:spcBef>
              <a:buNone/>
            </a:pPr>
            <a:r>
              <a:rPr lang="zh-TW" altLang="en-US" sz="2400" dirty="0" smtClean="0">
                <a:solidFill>
                  <a:srgbClr val="0070C0"/>
                </a:solidFill>
              </a:rPr>
              <a:t>得方式是否與公認的公共政策不一致及營業所有人所採取保密</a:t>
            </a:r>
            <a:endParaRPr lang="en-US" altLang="zh-TW" sz="2400" dirty="0" smtClean="0">
              <a:solidFill>
                <a:srgbClr val="0070C0"/>
              </a:solidFill>
            </a:endParaRPr>
          </a:p>
          <a:p>
            <a:pPr>
              <a:lnSpc>
                <a:spcPts val="3000"/>
              </a:lnSpc>
              <a:spcBef>
                <a:spcPts val="0"/>
              </a:spcBef>
              <a:buNone/>
            </a:pPr>
            <a:r>
              <a:rPr lang="zh-TW" altLang="en-US" sz="2400" dirty="0" smtClean="0">
                <a:solidFill>
                  <a:srgbClr val="0070C0"/>
                </a:solidFill>
              </a:rPr>
              <a:t>措施失當及取得人發現該秘密而涉及爭執手段彼此間之程度</a:t>
            </a:r>
            <a:r>
              <a:rPr lang="zh-TW" altLang="en-US" sz="2400" dirty="0" smtClean="0"/>
              <a:t>」</a:t>
            </a:r>
            <a:endParaRPr lang="en-US" altLang="zh-TW" sz="2400" dirty="0" smtClean="0"/>
          </a:p>
          <a:p>
            <a:pPr>
              <a:lnSpc>
                <a:spcPts val="1600"/>
              </a:lnSpc>
              <a:spcBef>
                <a:spcPts val="0"/>
              </a:spcBef>
              <a:buNone/>
            </a:pPr>
            <a:r>
              <a:rPr lang="en-US" altLang="zh-TW" sz="1900" dirty="0" smtClean="0"/>
              <a:t>(</a:t>
            </a:r>
            <a:r>
              <a:rPr lang="zh-TW" altLang="en-US" sz="1900" dirty="0" smtClean="0"/>
              <a:t> </a:t>
            </a:r>
            <a:r>
              <a:rPr lang="en-US" altLang="zh-TW" sz="1900" dirty="0" smtClean="0"/>
              <a:t>..the relevant</a:t>
            </a:r>
            <a:r>
              <a:rPr lang="zh-TW" altLang="en-US" sz="1900" dirty="0" smtClean="0"/>
              <a:t> </a:t>
            </a:r>
            <a:r>
              <a:rPr lang="en-US" altLang="zh-TW" sz="1900" dirty="0" smtClean="0"/>
              <a:t>“ circumstances” include “whether the means of acquisition</a:t>
            </a:r>
          </a:p>
          <a:p>
            <a:pPr>
              <a:lnSpc>
                <a:spcPts val="1600"/>
              </a:lnSpc>
              <a:spcBef>
                <a:spcPts val="0"/>
              </a:spcBef>
              <a:buNone/>
            </a:pPr>
            <a:r>
              <a:rPr lang="en-US" altLang="zh-TW" sz="1900" dirty="0" smtClean="0"/>
              <a:t>are inconsistent with accepted principle of public policy and the extent to </a:t>
            </a:r>
          </a:p>
          <a:p>
            <a:pPr>
              <a:lnSpc>
                <a:spcPts val="1600"/>
              </a:lnSpc>
              <a:spcBef>
                <a:spcPts val="0"/>
              </a:spcBef>
              <a:buNone/>
            </a:pPr>
            <a:r>
              <a:rPr lang="en-US" altLang="zh-TW" sz="1900" dirty="0" smtClean="0"/>
              <a:t>which the acquisition was facilitated by the trade secret owner’s failure to </a:t>
            </a:r>
          </a:p>
          <a:p>
            <a:pPr>
              <a:lnSpc>
                <a:spcPts val="1600"/>
              </a:lnSpc>
              <a:spcBef>
                <a:spcPts val="0"/>
              </a:spcBef>
              <a:buNone/>
            </a:pPr>
            <a:r>
              <a:rPr lang="en-US" altLang="zh-TW" sz="1900" dirty="0" smtClean="0"/>
              <a:t>take reasonable precautions against discovery of the secret by the means in </a:t>
            </a:r>
          </a:p>
          <a:p>
            <a:pPr>
              <a:lnSpc>
                <a:spcPts val="1600"/>
              </a:lnSpc>
              <a:spcBef>
                <a:spcPts val="0"/>
              </a:spcBef>
              <a:buNone/>
            </a:pPr>
            <a:r>
              <a:rPr lang="en-US" altLang="zh-TW" sz="1900" dirty="0" smtClean="0"/>
              <a:t>question.)</a:t>
            </a:r>
          </a:p>
          <a:p>
            <a:pPr>
              <a:lnSpc>
                <a:spcPts val="2800"/>
              </a:lnSpc>
              <a:spcBef>
                <a:spcPts val="0"/>
              </a:spcBef>
              <a:buNone/>
            </a:pPr>
            <a:r>
              <a:rPr lang="zh-TW" altLang="en-US" sz="2400" dirty="0" smtClean="0"/>
              <a:t>第五巡迴上訴法院於</a:t>
            </a:r>
            <a:r>
              <a:rPr lang="en-US" altLang="zh-TW" sz="2400" dirty="0" err="1" smtClean="0"/>
              <a:t>E.I.DuPont</a:t>
            </a:r>
            <a:r>
              <a:rPr lang="zh-TW" altLang="en-US" sz="2400" dirty="0" smtClean="0"/>
              <a:t>案中曾說明：「</a:t>
            </a:r>
            <a:r>
              <a:rPr lang="zh-TW" altLang="en-US" sz="2400" dirty="0" smtClean="0">
                <a:solidFill>
                  <a:srgbClr val="0070C0"/>
                </a:solidFill>
              </a:rPr>
              <a:t>不正當於意義上有</a:t>
            </a:r>
            <a:endParaRPr lang="en-US" altLang="zh-TW" sz="2400" dirty="0" smtClean="0">
              <a:solidFill>
                <a:srgbClr val="0070C0"/>
              </a:solidFill>
            </a:endParaRPr>
          </a:p>
          <a:p>
            <a:pPr>
              <a:lnSpc>
                <a:spcPts val="2800"/>
              </a:lnSpc>
              <a:spcBef>
                <a:spcPts val="0"/>
              </a:spcBef>
              <a:buNone/>
            </a:pPr>
            <a:r>
              <a:rPr lang="zh-TW" altLang="en-US" sz="2400" dirty="0" smtClean="0">
                <a:solidFill>
                  <a:srgbClr val="0070C0"/>
                </a:solidFill>
              </a:rPr>
              <a:t>許多細微差別，其內涵應視時間、地點與情境而定。法院毋需列</a:t>
            </a:r>
            <a:endParaRPr lang="en-US" altLang="zh-TW" sz="2400" dirty="0" smtClean="0">
              <a:solidFill>
                <a:srgbClr val="0070C0"/>
              </a:solidFill>
            </a:endParaRPr>
          </a:p>
          <a:p>
            <a:pPr>
              <a:lnSpc>
                <a:spcPts val="2800"/>
              </a:lnSpc>
              <a:spcBef>
                <a:spcPts val="0"/>
              </a:spcBef>
              <a:buNone/>
            </a:pPr>
            <a:r>
              <a:rPr lang="zh-TW" altLang="en-US" sz="2400" dirty="0" smtClean="0">
                <a:solidFill>
                  <a:srgbClr val="0070C0"/>
                </a:solidFill>
              </a:rPr>
              <a:t>表宣示商業上不當行為概況。然而法院可以清楚地要求：不得藉</a:t>
            </a:r>
            <a:endParaRPr lang="en-US" altLang="zh-TW" sz="2400" dirty="0" smtClean="0">
              <a:solidFill>
                <a:srgbClr val="0070C0"/>
              </a:solidFill>
            </a:endParaRPr>
          </a:p>
          <a:p>
            <a:pPr>
              <a:lnSpc>
                <a:spcPts val="2800"/>
              </a:lnSpc>
              <a:spcBef>
                <a:spcPts val="0"/>
              </a:spcBef>
              <a:buNone/>
            </a:pPr>
            <a:r>
              <a:rPr lang="zh-TW" altLang="en-US" sz="2400" dirty="0" smtClean="0">
                <a:solidFill>
                  <a:srgbClr val="0070C0"/>
                </a:solidFill>
              </a:rPr>
              <a:t>迂迴盜用營業秘密情況以對抗該方式屬不合理的防禦主張。</a:t>
            </a:r>
            <a:r>
              <a:rPr lang="zh-TW" altLang="en-US" sz="2400" dirty="0" smtClean="0">
                <a:solidFill>
                  <a:schemeClr val="tx2"/>
                </a:solidFill>
              </a:rPr>
              <a:t>」</a:t>
            </a:r>
            <a:endParaRPr lang="en-US" altLang="zh-TW" sz="2400" dirty="0" smtClean="0">
              <a:solidFill>
                <a:schemeClr val="tx2"/>
              </a:solidFill>
            </a:endParaRPr>
          </a:p>
          <a:p>
            <a:pPr>
              <a:lnSpc>
                <a:spcPts val="1600"/>
              </a:lnSpc>
              <a:spcBef>
                <a:spcPts val="0"/>
              </a:spcBef>
              <a:buNone/>
            </a:pPr>
            <a:r>
              <a:rPr lang="en-US" altLang="zh-TW" sz="1900" dirty="0" smtClean="0"/>
              <a:t>  (“Improper” will always be a word of many nuances, determined by time, </a:t>
            </a:r>
          </a:p>
          <a:p>
            <a:pPr>
              <a:lnSpc>
                <a:spcPts val="1600"/>
              </a:lnSpc>
              <a:spcBef>
                <a:spcPts val="0"/>
              </a:spcBef>
              <a:buNone/>
            </a:pPr>
            <a:r>
              <a:rPr lang="en-US" altLang="zh-TW" sz="1900" dirty="0" smtClean="0"/>
              <a:t>     place, and circumstances. We  therefore need not proclaim a catalogue of </a:t>
            </a:r>
          </a:p>
          <a:p>
            <a:pPr>
              <a:lnSpc>
                <a:spcPts val="1600"/>
              </a:lnSpc>
              <a:spcBef>
                <a:spcPts val="0"/>
              </a:spcBef>
              <a:buNone/>
            </a:pPr>
            <a:r>
              <a:rPr lang="en-US" altLang="zh-TW" sz="1900" dirty="0" smtClean="0"/>
              <a:t>     commercial improprieties. Clearly, however, one of its commandments </a:t>
            </a:r>
          </a:p>
          <a:p>
            <a:pPr>
              <a:lnSpc>
                <a:spcPts val="1600"/>
              </a:lnSpc>
              <a:spcBef>
                <a:spcPts val="0"/>
              </a:spcBef>
              <a:buNone/>
            </a:pPr>
            <a:r>
              <a:rPr lang="en-US" altLang="zh-TW" sz="1900" dirty="0" smtClean="0"/>
              <a:t>     does say “thou shall not appropriate a trade secret through deviousness </a:t>
            </a:r>
          </a:p>
          <a:p>
            <a:pPr>
              <a:lnSpc>
                <a:spcPts val="1600"/>
              </a:lnSpc>
              <a:spcBef>
                <a:spcPts val="0"/>
              </a:spcBef>
              <a:buNone/>
            </a:pPr>
            <a:r>
              <a:rPr lang="en-US" altLang="zh-TW" sz="1900" dirty="0" smtClean="0"/>
              <a:t>     under circumstances in which countervailing defenses are not reasonably </a:t>
            </a:r>
          </a:p>
          <a:p>
            <a:pPr>
              <a:lnSpc>
                <a:spcPts val="1600"/>
              </a:lnSpc>
              <a:spcBef>
                <a:spcPts val="0"/>
              </a:spcBef>
              <a:buNone/>
            </a:pPr>
            <a:r>
              <a:rPr lang="en-US" altLang="zh-TW" sz="1900" dirty="0" smtClean="0"/>
              <a:t>     available.  )</a:t>
            </a:r>
          </a:p>
          <a:p>
            <a:endParaRPr lang="zh-TW" altLang="en-US" dirty="0"/>
          </a:p>
        </p:txBody>
      </p:sp>
      <p:sp>
        <p:nvSpPr>
          <p:cNvPr id="8" name="頁尾版面配置區 7"/>
          <p:cNvSpPr>
            <a:spLocks noGrp="1"/>
          </p:cNvSpPr>
          <p:nvPr>
            <p:ph type="ftr" sz="quarter" idx="11"/>
          </p:nvPr>
        </p:nvSpPr>
        <p:spPr/>
        <p:txBody>
          <a:bodyPr/>
          <a:lstStyle/>
          <a:p>
            <a:r>
              <a:rPr lang="en-US" altLang="zh-TW" smtClean="0"/>
              <a:t>61</a:t>
            </a:r>
            <a:endParaRPr lang="zh-TW"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683568" y="764704"/>
            <a:ext cx="8229600" cy="5283968"/>
          </a:xfrm>
        </p:spPr>
        <p:txBody>
          <a:bodyPr>
            <a:normAutofit fontScale="92500" lnSpcReduction="20000"/>
          </a:bodyPr>
          <a:lstStyle/>
          <a:p>
            <a:pPr>
              <a:buNone/>
            </a:pPr>
            <a:r>
              <a:rPr lang="zh-TW" altLang="en-US" sz="2800" b="1" dirty="0" smtClean="0"/>
              <a:t>實例－</a:t>
            </a:r>
            <a:endParaRPr lang="en-US" altLang="zh-TW" sz="2800" b="1" dirty="0" smtClean="0"/>
          </a:p>
          <a:p>
            <a:pPr>
              <a:buNone/>
            </a:pPr>
            <a:r>
              <a:rPr lang="zh-TW" altLang="en-US" sz="2400" b="1" dirty="0" smtClean="0"/>
              <a:t>於垃圾中尋找營業秘密是否為不正當方法取得</a:t>
            </a:r>
            <a:r>
              <a:rPr lang="zh-TW" altLang="en-US" sz="2400" dirty="0" smtClean="0"/>
              <a:t>？</a:t>
            </a:r>
            <a:endParaRPr lang="en-US" altLang="zh-TW" sz="2400" dirty="0" smtClean="0"/>
          </a:p>
          <a:p>
            <a:pPr>
              <a:buNone/>
            </a:pPr>
            <a:endParaRPr lang="en-US" altLang="zh-TW" sz="2400" dirty="0" smtClean="0"/>
          </a:p>
          <a:p>
            <a:pPr>
              <a:buNone/>
            </a:pPr>
            <a:r>
              <a:rPr lang="zh-TW" altLang="en-US" sz="2400" dirty="0" smtClean="0"/>
              <a:t>美國聯邦最高法院對於偵辦刑事案件，無令狀搜索垃圾箱係</a:t>
            </a:r>
            <a:endParaRPr lang="en-US" altLang="zh-TW" sz="2400" dirty="0" smtClean="0"/>
          </a:p>
          <a:p>
            <a:pPr>
              <a:buNone/>
            </a:pPr>
            <a:r>
              <a:rPr lang="zh-TW" altLang="en-US" sz="2400" dirty="0" smtClean="0"/>
              <a:t>可接受的作法，因為丟棄在街道上的塑膠袋，讓動物、兒童、</a:t>
            </a:r>
            <a:endParaRPr lang="en-US" altLang="zh-TW" sz="2400" dirty="0" smtClean="0"/>
          </a:p>
          <a:p>
            <a:pPr>
              <a:buNone/>
            </a:pPr>
            <a:r>
              <a:rPr lang="zh-TW" altLang="en-US" sz="2400" dirty="0" smtClean="0"/>
              <a:t>清潔工、私家偵探及其他公務機關人員接近為普通常識 </a:t>
            </a:r>
            <a:r>
              <a:rPr lang="en-US" altLang="zh-TW" sz="2400" dirty="0" smtClean="0"/>
              <a:t>(California v. Greenwood, 486 U.S.35 )</a:t>
            </a:r>
            <a:r>
              <a:rPr lang="zh-TW" altLang="en-US" sz="2400" dirty="0" smtClean="0"/>
              <a:t>。</a:t>
            </a:r>
            <a:endParaRPr lang="en-US" altLang="zh-TW" sz="2400" dirty="0" smtClean="0"/>
          </a:p>
          <a:p>
            <a:pPr>
              <a:buNone/>
            </a:pPr>
            <a:endParaRPr lang="en-US" altLang="zh-TW" sz="2400" dirty="0" smtClean="0"/>
          </a:p>
          <a:p>
            <a:pPr>
              <a:buNone/>
            </a:pPr>
            <a:r>
              <a:rPr lang="zh-TW" altLang="en-US" sz="2400" dirty="0" smtClean="0"/>
              <a:t>惟就丟棄垃圾中藏有營業秘密，美國有些案例認為：雖為垃</a:t>
            </a:r>
            <a:endParaRPr lang="en-US" altLang="zh-TW" sz="2400" dirty="0" smtClean="0"/>
          </a:p>
          <a:p>
            <a:pPr>
              <a:buNone/>
            </a:pPr>
            <a:r>
              <a:rPr lang="zh-TW" altLang="en-US" sz="2400" dirty="0" smtClean="0"/>
              <a:t>圾，但丟棄該物之廠商仍有合理的隱私期待</a:t>
            </a:r>
            <a:r>
              <a:rPr lang="en-US" altLang="zh-TW" sz="2400" dirty="0" smtClean="0"/>
              <a:t>(reasonable </a:t>
            </a:r>
          </a:p>
          <a:p>
            <a:pPr>
              <a:buNone/>
            </a:pPr>
            <a:r>
              <a:rPr lang="en-US" altLang="zh-TW" sz="2400" dirty="0" smtClean="0"/>
              <a:t>expectation of privacy in trash)</a:t>
            </a:r>
            <a:r>
              <a:rPr lang="zh-TW" altLang="en-US" sz="2400" dirty="0" smtClean="0"/>
              <a:t>，競爭者在大型垃圾裝</a:t>
            </a:r>
            <a:endParaRPr lang="en-US" altLang="zh-TW" sz="2400" dirty="0" smtClean="0"/>
          </a:p>
          <a:p>
            <a:pPr>
              <a:buNone/>
            </a:pPr>
            <a:r>
              <a:rPr lang="zh-TW" altLang="en-US" sz="2400" dirty="0" smtClean="0"/>
              <a:t>卸車翻箱尋找</a:t>
            </a:r>
            <a:r>
              <a:rPr lang="en-US" altLang="zh-TW" sz="2400" dirty="0" smtClean="0"/>
              <a:t>(dumpster diving)</a:t>
            </a:r>
            <a:r>
              <a:rPr lang="zh-TW" altLang="en-US" sz="2400" dirty="0" smtClean="0"/>
              <a:t>，此之活動構成工業間諜</a:t>
            </a:r>
            <a:endParaRPr lang="en-US" altLang="zh-TW" sz="2400" dirty="0" smtClean="0"/>
          </a:p>
          <a:p>
            <a:pPr>
              <a:buNone/>
            </a:pPr>
            <a:r>
              <a:rPr lang="zh-TW" altLang="en-US" sz="2400" dirty="0" smtClean="0"/>
              <a:t>及侵占財產</a:t>
            </a:r>
            <a:r>
              <a:rPr lang="en-US" altLang="zh-TW" sz="2400" dirty="0" smtClean="0"/>
              <a:t>(conversion)</a:t>
            </a:r>
            <a:r>
              <a:rPr lang="zh-TW" altLang="en-US" sz="2400" dirty="0" smtClean="0"/>
              <a:t>，即非屬正當方法，如懷俄明州</a:t>
            </a:r>
            <a:r>
              <a:rPr lang="en-US" altLang="zh-TW" sz="2400" dirty="0" smtClean="0"/>
              <a:t> </a:t>
            </a:r>
          </a:p>
          <a:p>
            <a:pPr>
              <a:buNone/>
            </a:pPr>
            <a:r>
              <a:rPr lang="en-US" altLang="zh-TW" sz="2400" dirty="0" err="1" smtClean="0"/>
              <a:t>Barekman</a:t>
            </a:r>
            <a:r>
              <a:rPr lang="en-US" altLang="zh-TW" sz="2400" dirty="0" smtClean="0"/>
              <a:t> v.</a:t>
            </a:r>
            <a:r>
              <a:rPr lang="zh-TW" altLang="en-US" sz="2400" dirty="0" smtClean="0"/>
              <a:t> </a:t>
            </a:r>
            <a:r>
              <a:rPr lang="en-US" altLang="zh-TW" sz="2400" dirty="0" smtClean="0"/>
              <a:t>State, 200 P.3d 802,</a:t>
            </a:r>
            <a:r>
              <a:rPr lang="zh-TW" altLang="en-US" sz="2400" dirty="0" smtClean="0"/>
              <a:t> </a:t>
            </a:r>
            <a:r>
              <a:rPr lang="en-US" altLang="zh-TW" sz="2400" dirty="0" smtClean="0"/>
              <a:t>806 (</a:t>
            </a:r>
            <a:r>
              <a:rPr lang="en-US" altLang="zh-TW" sz="2400" dirty="0" err="1" smtClean="0"/>
              <a:t>Wyo</a:t>
            </a:r>
            <a:r>
              <a:rPr lang="en-US" altLang="zh-TW" sz="2400" dirty="0" smtClean="0"/>
              <a:t>, 2009)</a:t>
            </a:r>
            <a:r>
              <a:rPr lang="zh-TW" altLang="en-US" sz="2400" dirty="0" smtClean="0"/>
              <a:t>。</a:t>
            </a:r>
            <a:endParaRPr lang="en-US" altLang="zh-TW" sz="24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62</a:t>
            </a:r>
            <a:endParaRPr lang="zh-TW"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39552" y="1700808"/>
            <a:ext cx="7848872" cy="2016224"/>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124744"/>
            <a:ext cx="8229600" cy="6165304"/>
          </a:xfrm>
        </p:spPr>
        <p:txBody>
          <a:bodyPr>
            <a:normAutofit fontScale="25000" lnSpcReduction="20000"/>
          </a:bodyPr>
          <a:lstStyle/>
          <a:p>
            <a:pPr>
              <a:buNone/>
            </a:pPr>
            <a:r>
              <a:rPr lang="zh-TW" altLang="en-US" sz="8800" b="1" dirty="0" smtClean="0"/>
              <a:t>前受雇人以記憶方式取得雇主營業秘密是否為不正當方法取得</a:t>
            </a:r>
            <a:r>
              <a:rPr lang="zh-TW" altLang="en-US" sz="8800" dirty="0" smtClean="0"/>
              <a:t>？</a:t>
            </a:r>
            <a:endParaRPr lang="en-US" altLang="zh-TW" sz="8800" dirty="0" smtClean="0"/>
          </a:p>
          <a:p>
            <a:pPr>
              <a:buNone/>
            </a:pPr>
            <a:endParaRPr lang="en-US" altLang="zh-TW" sz="8800" dirty="0" smtClean="0"/>
          </a:p>
          <a:p>
            <a:pPr>
              <a:lnSpc>
                <a:spcPts val="2600"/>
              </a:lnSpc>
              <a:spcBef>
                <a:spcPts val="0"/>
              </a:spcBef>
              <a:buNone/>
            </a:pPr>
            <a:r>
              <a:rPr lang="zh-TW" altLang="en-US" sz="8800" dirty="0" smtClean="0"/>
              <a:t>美國法律整編代理章第二版</a:t>
            </a:r>
            <a:r>
              <a:rPr lang="en-US" altLang="zh-TW" sz="8800" dirty="0" smtClean="0"/>
              <a:t>(Restatement (second) of Agency)</a:t>
            </a:r>
          </a:p>
          <a:p>
            <a:pPr>
              <a:lnSpc>
                <a:spcPts val="2600"/>
              </a:lnSpc>
              <a:spcBef>
                <a:spcPts val="0"/>
              </a:spcBef>
              <a:buNone/>
            </a:pPr>
            <a:r>
              <a:rPr lang="zh-TW" altLang="en-US" sz="8800" dirty="0" smtClean="0"/>
              <a:t>第</a:t>
            </a:r>
            <a:r>
              <a:rPr lang="en-US" altLang="zh-TW" sz="8800" dirty="0" smtClean="0"/>
              <a:t>396</a:t>
            </a:r>
            <a:r>
              <a:rPr lang="zh-TW" altLang="en-US" sz="8800" dirty="0" smtClean="0"/>
              <a:t>條規定「除另有約定外，代理契約終止後，代理人</a:t>
            </a:r>
            <a:r>
              <a:rPr lang="en-US" altLang="zh-TW" sz="8800" dirty="0" smtClean="0"/>
              <a:t>..(b)</a:t>
            </a:r>
            <a:r>
              <a:rPr lang="zh-TW" altLang="en-US" sz="8800" dirty="0" smtClean="0"/>
              <a:t>因</a:t>
            </a:r>
            <a:endParaRPr lang="en-US" altLang="zh-TW" sz="8800" dirty="0" smtClean="0"/>
          </a:p>
          <a:p>
            <a:pPr>
              <a:lnSpc>
                <a:spcPts val="2600"/>
              </a:lnSpc>
              <a:spcBef>
                <a:spcPts val="0"/>
              </a:spcBef>
              <a:buNone/>
            </a:pPr>
            <a:r>
              <a:rPr lang="zh-TW" altLang="en-US" sz="8800" dirty="0" smtClean="0"/>
              <a:t>自己的原因或他人的原因，與本人競爭關係，對於本人有不得使</a:t>
            </a:r>
            <a:endParaRPr lang="en-US" altLang="zh-TW" sz="8800" dirty="0" smtClean="0"/>
          </a:p>
          <a:p>
            <a:pPr>
              <a:lnSpc>
                <a:spcPts val="2600"/>
              </a:lnSpc>
              <a:spcBef>
                <a:spcPts val="0"/>
              </a:spcBef>
              <a:buNone/>
            </a:pPr>
            <a:r>
              <a:rPr lang="zh-TW" altLang="en-US" sz="8800" dirty="0" smtClean="0"/>
              <a:t>用或揭露營業秘密、書面姓名名單或其他相類的秘密事件予第三</a:t>
            </a:r>
            <a:endParaRPr lang="en-US" altLang="zh-TW" sz="8800" dirty="0" smtClean="0"/>
          </a:p>
          <a:p>
            <a:pPr>
              <a:lnSpc>
                <a:spcPts val="2600"/>
              </a:lnSpc>
              <a:spcBef>
                <a:spcPts val="0"/>
              </a:spcBef>
              <a:buNone/>
            </a:pPr>
            <a:r>
              <a:rPr lang="zh-TW" altLang="en-US" sz="8800" dirty="0" smtClean="0"/>
              <a:t>人義務</a:t>
            </a:r>
            <a:r>
              <a:rPr lang="en-US" altLang="zh-TW" sz="8800" dirty="0" smtClean="0"/>
              <a:t>..</a:t>
            </a:r>
            <a:r>
              <a:rPr lang="zh-TW" altLang="en-US" sz="8800" dirty="0" smtClean="0"/>
              <a:t>。</a:t>
            </a:r>
            <a:r>
              <a:rPr lang="zh-TW" altLang="en-US" sz="8800" dirty="0" smtClean="0">
                <a:solidFill>
                  <a:srgbClr val="0070C0"/>
                </a:solidFill>
              </a:rPr>
              <a:t>代理人於通常情況下可以記憶方式使用關於本人之商</a:t>
            </a:r>
            <a:endParaRPr lang="en-US" altLang="zh-TW" sz="8800" dirty="0" smtClean="0">
              <a:solidFill>
                <a:srgbClr val="0070C0"/>
              </a:solidFill>
            </a:endParaRPr>
          </a:p>
          <a:p>
            <a:pPr>
              <a:lnSpc>
                <a:spcPts val="2600"/>
              </a:lnSpc>
              <a:spcBef>
                <a:spcPts val="0"/>
              </a:spcBef>
              <a:buNone/>
            </a:pPr>
            <a:r>
              <a:rPr lang="zh-TW" altLang="en-US" sz="8800" dirty="0" smtClean="0">
                <a:solidFill>
                  <a:srgbClr val="0070C0"/>
                </a:solidFill>
              </a:rPr>
              <a:t>業方法及客戶名單，但限於代理人之取得未違反其義務。</a:t>
            </a:r>
            <a:r>
              <a:rPr lang="zh-TW" altLang="en-US" sz="8800" dirty="0" smtClean="0"/>
              <a:t>」</a:t>
            </a:r>
            <a:endParaRPr lang="en-US" altLang="zh-TW" sz="5000" dirty="0" smtClean="0"/>
          </a:p>
          <a:p>
            <a:pPr>
              <a:lnSpc>
                <a:spcPts val="1800"/>
              </a:lnSpc>
              <a:spcBef>
                <a:spcPts val="0"/>
              </a:spcBef>
              <a:buNone/>
            </a:pPr>
            <a:r>
              <a:rPr lang="en-US" altLang="zh-TW" sz="7200" dirty="0" smtClean="0"/>
              <a:t>(§396</a:t>
            </a:r>
            <a:r>
              <a:rPr lang="zh-TW" altLang="en-US" sz="7200" dirty="0" smtClean="0"/>
              <a:t> </a:t>
            </a:r>
            <a:r>
              <a:rPr lang="en-US" altLang="zh-TW" sz="7200" dirty="0" smtClean="0"/>
              <a:t>Using Confidential Information After Termination of Agency</a:t>
            </a:r>
          </a:p>
          <a:p>
            <a:pPr>
              <a:lnSpc>
                <a:spcPts val="1800"/>
              </a:lnSpc>
              <a:spcBef>
                <a:spcPts val="0"/>
              </a:spcBef>
              <a:buNone/>
            </a:pPr>
            <a:r>
              <a:rPr lang="en-US" altLang="zh-TW" sz="7200" dirty="0" smtClean="0"/>
              <a:t>  Unless otherwise agreed, after the termination of the agency, the </a:t>
            </a:r>
          </a:p>
          <a:p>
            <a:pPr>
              <a:lnSpc>
                <a:spcPts val="1800"/>
              </a:lnSpc>
              <a:spcBef>
                <a:spcPts val="0"/>
              </a:spcBef>
              <a:buNone/>
            </a:pPr>
            <a:r>
              <a:rPr lang="en-US" altLang="zh-TW" sz="7200" dirty="0" smtClean="0"/>
              <a:t>agent: ..(b) has a duty to the principal not to use or to disclose to </a:t>
            </a:r>
          </a:p>
          <a:p>
            <a:pPr>
              <a:lnSpc>
                <a:spcPts val="1800"/>
              </a:lnSpc>
              <a:spcBef>
                <a:spcPts val="0"/>
              </a:spcBef>
              <a:buNone/>
            </a:pPr>
            <a:r>
              <a:rPr lang="en-US" altLang="zh-TW" sz="7200" dirty="0" smtClean="0"/>
              <a:t>third persons, on his own account or on account of others, in </a:t>
            </a:r>
          </a:p>
          <a:p>
            <a:pPr>
              <a:lnSpc>
                <a:spcPts val="1800"/>
              </a:lnSpc>
              <a:spcBef>
                <a:spcPts val="0"/>
              </a:spcBef>
              <a:buNone/>
            </a:pPr>
            <a:r>
              <a:rPr lang="en-US" altLang="zh-TW" sz="7200" dirty="0" smtClean="0"/>
              <a:t>competition with the principal or to his injury, trade secrets, </a:t>
            </a:r>
          </a:p>
          <a:p>
            <a:pPr>
              <a:lnSpc>
                <a:spcPts val="1800"/>
              </a:lnSpc>
              <a:spcBef>
                <a:spcPts val="0"/>
              </a:spcBef>
              <a:buNone/>
            </a:pPr>
            <a:r>
              <a:rPr lang="en-US" altLang="zh-TW" sz="7200" dirty="0" smtClean="0"/>
              <a:t>written lists of names, or other similar confidential matters given to </a:t>
            </a:r>
          </a:p>
          <a:p>
            <a:pPr>
              <a:lnSpc>
                <a:spcPts val="1800"/>
              </a:lnSpc>
              <a:spcBef>
                <a:spcPts val="0"/>
              </a:spcBef>
              <a:buNone/>
            </a:pPr>
            <a:r>
              <a:rPr lang="en-US" altLang="zh-TW" sz="7200" dirty="0" smtClean="0"/>
              <a:t>him only for the principal’s use or acquired by the agent in </a:t>
            </a:r>
          </a:p>
          <a:p>
            <a:pPr>
              <a:lnSpc>
                <a:spcPts val="1800"/>
              </a:lnSpc>
              <a:spcBef>
                <a:spcPts val="0"/>
              </a:spcBef>
              <a:buNone/>
            </a:pPr>
            <a:r>
              <a:rPr lang="en-US" altLang="zh-TW" sz="7200" dirty="0" smtClean="0"/>
              <a:t>violation of duty. The agent is entitled to use general information </a:t>
            </a:r>
          </a:p>
          <a:p>
            <a:pPr>
              <a:lnSpc>
                <a:spcPts val="1800"/>
              </a:lnSpc>
              <a:spcBef>
                <a:spcPts val="0"/>
              </a:spcBef>
              <a:buNone/>
            </a:pPr>
            <a:r>
              <a:rPr lang="en-US" altLang="zh-TW" sz="7200" dirty="0" smtClean="0"/>
              <a:t>concerning the method of business of the principal and the names of </a:t>
            </a:r>
          </a:p>
          <a:p>
            <a:pPr>
              <a:lnSpc>
                <a:spcPts val="1800"/>
              </a:lnSpc>
              <a:spcBef>
                <a:spcPts val="0"/>
              </a:spcBef>
              <a:buNone/>
            </a:pPr>
            <a:r>
              <a:rPr lang="en-US" altLang="zh-TW" sz="7200" dirty="0" smtClean="0"/>
              <a:t>the customers retained in his memory, if not acquired in violation of </a:t>
            </a:r>
          </a:p>
          <a:p>
            <a:pPr>
              <a:lnSpc>
                <a:spcPts val="1800"/>
              </a:lnSpc>
              <a:spcBef>
                <a:spcPts val="0"/>
              </a:spcBef>
              <a:buNone/>
            </a:pPr>
            <a:r>
              <a:rPr lang="en-US" altLang="zh-TW" sz="7200" dirty="0" smtClean="0"/>
              <a:t>his duty as agent; ..)</a:t>
            </a:r>
          </a:p>
          <a:p>
            <a:pPr>
              <a:lnSpc>
                <a:spcPts val="1800"/>
              </a:lnSpc>
              <a:spcBef>
                <a:spcPts val="0"/>
              </a:spcBef>
              <a:buNone/>
            </a:pPr>
            <a:endParaRPr lang="en-US" altLang="zh-TW" sz="5500" dirty="0" smtClean="0"/>
          </a:p>
          <a:p>
            <a:pPr>
              <a:buNone/>
            </a:pPr>
            <a:endParaRPr lang="en-US" altLang="zh-TW" sz="2400" dirty="0" smtClean="0"/>
          </a:p>
          <a:p>
            <a:pPr>
              <a:buNone/>
            </a:pPr>
            <a:endParaRPr lang="en-US" altLang="zh-TW" sz="2400" dirty="0" smtClean="0"/>
          </a:p>
          <a:p>
            <a:pPr>
              <a:buNone/>
            </a:pPr>
            <a:r>
              <a:rPr lang="zh-TW" altLang="en-US" dirty="0" smtClean="0"/>
              <a:t>，</a:t>
            </a:r>
            <a:endParaRPr lang="zh-TW" altLang="en-US" dirty="0"/>
          </a:p>
        </p:txBody>
      </p:sp>
      <p:sp>
        <p:nvSpPr>
          <p:cNvPr id="7" name="頁尾版面配置區 6"/>
          <p:cNvSpPr>
            <a:spLocks noGrp="1"/>
          </p:cNvSpPr>
          <p:nvPr>
            <p:ph type="ftr" sz="quarter" idx="11"/>
          </p:nvPr>
        </p:nvSpPr>
        <p:spPr/>
        <p:txBody>
          <a:bodyPr/>
          <a:lstStyle/>
          <a:p>
            <a:r>
              <a:rPr lang="en-US" altLang="zh-TW" smtClean="0"/>
              <a:t>63</a:t>
            </a:r>
            <a:endParaRPr lang="zh-TW"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8856" y="1557536"/>
            <a:ext cx="8419608" cy="2572504"/>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620688"/>
          </a:xfrm>
        </p:spPr>
        <p:txBody>
          <a:bodyPr>
            <a:normAutofit fontScale="90000"/>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323528" y="1484784"/>
            <a:ext cx="8435280" cy="5013176"/>
          </a:xfrm>
        </p:spPr>
        <p:txBody>
          <a:bodyPr>
            <a:noAutofit/>
          </a:bodyPr>
          <a:lstStyle/>
          <a:p>
            <a:pPr>
              <a:lnSpc>
                <a:spcPts val="2600"/>
              </a:lnSpc>
              <a:spcBef>
                <a:spcPts val="0"/>
              </a:spcBef>
              <a:buNone/>
            </a:pPr>
            <a:r>
              <a:rPr lang="zh-TW" altLang="en-US" sz="2000" dirty="0" smtClean="0">
                <a:latin typeface="微軟正黑體" pitchFamily="34" charset="-120"/>
                <a:ea typeface="微軟正黑體" pitchFamily="34" charset="-120"/>
              </a:rPr>
              <a:t>美國不公平競爭法整編第三版</a:t>
            </a:r>
            <a:r>
              <a:rPr lang="en-US" altLang="zh-TW" sz="2000" dirty="0" smtClean="0">
                <a:latin typeface="微軟正黑體" pitchFamily="34" charset="-120"/>
                <a:ea typeface="微軟正黑體" pitchFamily="34" charset="-120"/>
              </a:rPr>
              <a:t>(Restatement (Third) Unfair Competition)</a:t>
            </a:r>
          </a:p>
          <a:p>
            <a:pPr>
              <a:lnSpc>
                <a:spcPts val="2600"/>
              </a:lnSpc>
              <a:spcBef>
                <a:spcPts val="0"/>
              </a:spcBef>
              <a:buNone/>
            </a:pPr>
            <a:r>
              <a:rPr lang="zh-TW" altLang="en-US" sz="2000" dirty="0" smtClean="0">
                <a:latin typeface="微軟正黑體" pitchFamily="34" charset="-120"/>
                <a:ea typeface="微軟正黑體" pitchFamily="34" charset="-120"/>
              </a:rPr>
              <a:t>註釋</a:t>
            </a:r>
            <a:r>
              <a:rPr lang="en-US" altLang="zh-TW" sz="2000" dirty="0" smtClean="0">
                <a:latin typeface="微軟正黑體" pitchFamily="34" charset="-120"/>
                <a:ea typeface="微軟正黑體" pitchFamily="34" charset="-120"/>
              </a:rPr>
              <a:t>d</a:t>
            </a:r>
            <a:r>
              <a:rPr lang="zh-TW" altLang="en-US" sz="2000" dirty="0" smtClean="0">
                <a:latin typeface="微軟正黑體" pitchFamily="34" charset="-120"/>
                <a:ea typeface="微軟正黑體" pitchFamily="34" charset="-120"/>
              </a:rPr>
              <a:t> 說明：「如果受雇人於僱傭契約終止後侵占了雇主之書面配方、藍</a:t>
            </a:r>
            <a:endParaRPr lang="en-US" altLang="zh-TW" sz="2000" dirty="0" smtClean="0">
              <a:latin typeface="微軟正黑體" pitchFamily="34" charset="-120"/>
              <a:ea typeface="微軟正黑體" pitchFamily="34" charset="-120"/>
            </a:endParaRPr>
          </a:p>
          <a:p>
            <a:pPr>
              <a:lnSpc>
                <a:spcPts val="2600"/>
              </a:lnSpc>
              <a:spcBef>
                <a:spcPts val="0"/>
              </a:spcBef>
              <a:buNone/>
            </a:pPr>
            <a:r>
              <a:rPr lang="zh-TW" altLang="en-US" sz="2000" dirty="0" smtClean="0">
                <a:latin typeface="微軟正黑體" pitchFamily="34" charset="-120"/>
                <a:ea typeface="微軟正黑體" pitchFamily="34" charset="-120"/>
              </a:rPr>
              <a:t>圖或客戶名單等，法院對於特殊知識易於認定為營業秘密。</a:t>
            </a:r>
            <a:r>
              <a:rPr lang="zh-TW" altLang="en-US" sz="2000" dirty="0" smtClean="0">
                <a:solidFill>
                  <a:srgbClr val="0070C0"/>
                </a:solidFill>
                <a:latin typeface="微軟正黑體" pitchFamily="34" charset="-120"/>
                <a:ea typeface="微軟正黑體" pitchFamily="34" charset="-120"/>
              </a:rPr>
              <a:t>但是受雇人就</a:t>
            </a:r>
            <a:endParaRPr lang="en-US" altLang="zh-TW" sz="2000" dirty="0" smtClean="0">
              <a:solidFill>
                <a:srgbClr val="0070C0"/>
              </a:solidFill>
              <a:latin typeface="微軟正黑體" pitchFamily="34" charset="-120"/>
              <a:ea typeface="微軟正黑體" pitchFamily="34" charset="-120"/>
            </a:endParaRPr>
          </a:p>
          <a:p>
            <a:pPr>
              <a:lnSpc>
                <a:spcPts val="2600"/>
              </a:lnSpc>
              <a:spcBef>
                <a:spcPts val="0"/>
              </a:spcBef>
              <a:buNone/>
            </a:pPr>
            <a:r>
              <a:rPr lang="zh-TW" altLang="en-US" sz="2000" dirty="0" smtClean="0">
                <a:solidFill>
                  <a:srgbClr val="0070C0"/>
                </a:solidFill>
                <a:latin typeface="微軟正黑體" pitchFamily="34" charset="-120"/>
                <a:ea typeface="微軟正黑體" pitchFamily="34" charset="-120"/>
              </a:rPr>
              <a:t>該等資訊係保留在其記憶中時，亦無證據證明受雇人係故意將之記下，惟</a:t>
            </a:r>
            <a:endParaRPr lang="en-US" altLang="zh-TW" sz="2000" dirty="0" smtClean="0">
              <a:solidFill>
                <a:srgbClr val="0070C0"/>
              </a:solidFill>
              <a:latin typeface="微軟正黑體" pitchFamily="34" charset="-120"/>
              <a:ea typeface="微軟正黑體" pitchFamily="34" charset="-120"/>
            </a:endParaRPr>
          </a:p>
          <a:p>
            <a:pPr>
              <a:lnSpc>
                <a:spcPts val="2600"/>
              </a:lnSpc>
              <a:spcBef>
                <a:spcPts val="0"/>
              </a:spcBef>
              <a:buNone/>
            </a:pPr>
            <a:r>
              <a:rPr lang="zh-TW" altLang="en-US" sz="2000" dirty="0" smtClean="0">
                <a:solidFill>
                  <a:srgbClr val="0070C0"/>
                </a:solidFill>
                <a:latin typeface="微軟正黑體" pitchFamily="34" charset="-120"/>
                <a:ea typeface="微軟正黑體" pitchFamily="34" charset="-120"/>
              </a:rPr>
              <a:t>此推論非決定性的。</a:t>
            </a:r>
            <a:r>
              <a:rPr lang="zh-TW" altLang="en-US" sz="2000" dirty="0" smtClean="0">
                <a:latin typeface="微軟正黑體" pitchFamily="34" charset="-120"/>
                <a:ea typeface="微軟正黑體" pitchFamily="34" charset="-120"/>
              </a:rPr>
              <a:t>」「營業秘密與通常技術、知識、訓練及經驗間想要</a:t>
            </a:r>
            <a:endParaRPr lang="en-US" altLang="zh-TW" sz="2000" dirty="0" smtClean="0">
              <a:latin typeface="微軟正黑體" pitchFamily="34" charset="-120"/>
              <a:ea typeface="微軟正黑體" pitchFamily="34" charset="-120"/>
            </a:endParaRPr>
          </a:p>
          <a:p>
            <a:pPr>
              <a:lnSpc>
                <a:spcPts val="2600"/>
              </a:lnSpc>
              <a:spcBef>
                <a:spcPts val="0"/>
              </a:spcBef>
              <a:buNone/>
            </a:pPr>
            <a:r>
              <a:rPr lang="zh-TW" altLang="en-US" sz="2000" dirty="0" smtClean="0">
                <a:latin typeface="微軟正黑體" pitchFamily="34" charset="-120"/>
                <a:ea typeface="微軟正黑體" pitchFamily="34" charset="-120"/>
              </a:rPr>
              <a:t>在秘密性資訊保護與受雇人之流動間達到合理平衡。如果資訊是緊密地與</a:t>
            </a:r>
            <a:endParaRPr lang="en-US" altLang="zh-TW" sz="2000" dirty="0" smtClean="0">
              <a:latin typeface="微軟正黑體" pitchFamily="34" charset="-120"/>
              <a:ea typeface="微軟正黑體" pitchFamily="34" charset="-120"/>
            </a:endParaRPr>
          </a:p>
          <a:p>
            <a:pPr>
              <a:lnSpc>
                <a:spcPts val="2600"/>
              </a:lnSpc>
              <a:spcBef>
                <a:spcPts val="0"/>
              </a:spcBef>
              <a:buNone/>
            </a:pPr>
            <a:r>
              <a:rPr lang="zh-TW" altLang="en-US" sz="2000" dirty="0" smtClean="0">
                <a:latin typeface="微軟正黑體" pitchFamily="34" charset="-120"/>
                <a:ea typeface="微軟正黑體" pitchFamily="34" charset="-120"/>
              </a:rPr>
              <a:t>受雇人整體工作經驗結合，則對營業秘密保護會剝奪與該工作一般資格相</a:t>
            </a:r>
            <a:endParaRPr lang="en-US" altLang="zh-TW" sz="2000" dirty="0" smtClean="0">
              <a:latin typeface="微軟正黑體" pitchFamily="34" charset="-120"/>
              <a:ea typeface="微軟正黑體" pitchFamily="34" charset="-120"/>
            </a:endParaRPr>
          </a:p>
          <a:p>
            <a:pPr>
              <a:lnSpc>
                <a:spcPts val="2600"/>
              </a:lnSpc>
              <a:spcBef>
                <a:spcPts val="0"/>
              </a:spcBef>
              <a:buNone/>
            </a:pPr>
            <a:r>
              <a:rPr lang="zh-TW" altLang="en-US" sz="2000" dirty="0" smtClean="0">
                <a:latin typeface="微軟正黑體" pitchFamily="34" charset="-120"/>
                <a:ea typeface="微軟正黑體" pitchFamily="34" charset="-120"/>
              </a:rPr>
              <a:t>稱受雇人獲得該工作的能力，通常不會就此認係保護前雇主的營業秘密。」</a:t>
            </a:r>
            <a:endParaRPr lang="en-US" altLang="zh-TW" sz="2000" dirty="0" smtClean="0">
              <a:latin typeface="微軟正黑體" pitchFamily="34" charset="-120"/>
              <a:ea typeface="微軟正黑體" pitchFamily="34" charset="-120"/>
            </a:endParaRPr>
          </a:p>
          <a:p>
            <a:pPr>
              <a:lnSpc>
                <a:spcPts val="1200"/>
              </a:lnSpc>
              <a:buNone/>
            </a:pPr>
            <a:r>
              <a:rPr lang="en-US" altLang="zh-TW" sz="1400" dirty="0" smtClean="0">
                <a:latin typeface="微軟正黑體" pitchFamily="34" charset="-120"/>
                <a:ea typeface="微軟正黑體" pitchFamily="34" charset="-120"/>
              </a:rPr>
              <a:t>(Courts are also more likely to conclude that particular information is a trade secret if the employee </a:t>
            </a:r>
          </a:p>
          <a:p>
            <a:pPr>
              <a:lnSpc>
                <a:spcPts val="1200"/>
              </a:lnSpc>
              <a:buNone/>
            </a:pPr>
            <a:r>
              <a:rPr lang="en-US" altLang="zh-TW" sz="1400" dirty="0" smtClean="0">
                <a:latin typeface="微軟正黑體" pitchFamily="34" charset="-120"/>
                <a:ea typeface="微軟正黑體" pitchFamily="34" charset="-120"/>
              </a:rPr>
              <a:t>on termination of the employment appropriates some physical embodiment of the information </a:t>
            </a:r>
          </a:p>
          <a:p>
            <a:pPr>
              <a:lnSpc>
                <a:spcPts val="1200"/>
              </a:lnSpc>
              <a:buNone/>
            </a:pPr>
            <a:r>
              <a:rPr lang="en-US" altLang="zh-TW" sz="1400" dirty="0" smtClean="0">
                <a:latin typeface="微軟正黑體" pitchFamily="34" charset="-120"/>
                <a:ea typeface="微軟正黑體" pitchFamily="34" charset="-120"/>
              </a:rPr>
              <a:t>such as written formulas, blueprints, plans, or lists of customers. However, although information </a:t>
            </a:r>
          </a:p>
          <a:p>
            <a:pPr>
              <a:lnSpc>
                <a:spcPts val="1200"/>
              </a:lnSpc>
              <a:buNone/>
            </a:pPr>
            <a:r>
              <a:rPr lang="en-US" altLang="zh-TW" sz="1400" dirty="0" smtClean="0">
                <a:latin typeface="微軟正黑體" pitchFamily="34" charset="-120"/>
                <a:ea typeface="微軟正黑體" pitchFamily="34" charset="-120"/>
              </a:rPr>
              <a:t>that is retained in the employee's memory may be less likely to be regarded as a trade secret </a:t>
            </a:r>
          </a:p>
          <a:p>
            <a:pPr>
              <a:lnSpc>
                <a:spcPts val="1200"/>
              </a:lnSpc>
              <a:buNone/>
            </a:pPr>
            <a:r>
              <a:rPr lang="en-US" altLang="zh-TW" sz="1400" dirty="0" smtClean="0">
                <a:latin typeface="微軟正黑體" pitchFamily="34" charset="-120"/>
                <a:ea typeface="微軟正黑體" pitchFamily="34" charset="-120"/>
              </a:rPr>
              <a:t>absent evidence of intentional memorization, the inference is not conclusive. The distinction </a:t>
            </a:r>
          </a:p>
          <a:p>
            <a:pPr>
              <a:lnSpc>
                <a:spcPts val="1200"/>
              </a:lnSpc>
              <a:buNone/>
            </a:pPr>
            <a:r>
              <a:rPr lang="en-US" altLang="zh-TW" sz="1400" dirty="0" smtClean="0">
                <a:latin typeface="微軟正黑體" pitchFamily="34" charset="-120"/>
                <a:ea typeface="微軟正黑體" pitchFamily="34" charset="-120"/>
              </a:rPr>
              <a:t>between trade secrets and general skill, knowledge, training, and experience is intended to achieve </a:t>
            </a:r>
          </a:p>
          <a:p>
            <a:pPr>
              <a:lnSpc>
                <a:spcPts val="1200"/>
              </a:lnSpc>
              <a:buNone/>
            </a:pPr>
            <a:r>
              <a:rPr lang="en-US" altLang="zh-TW" sz="1400" dirty="0" smtClean="0">
                <a:latin typeface="微軟正黑體" pitchFamily="34" charset="-120"/>
                <a:ea typeface="微軟正黑體" pitchFamily="34" charset="-120"/>
              </a:rPr>
              <a:t>a reasonable balance between the protection of confidential information and the mobility of </a:t>
            </a:r>
          </a:p>
          <a:p>
            <a:pPr>
              <a:lnSpc>
                <a:spcPts val="1200"/>
              </a:lnSpc>
              <a:buNone/>
            </a:pPr>
            <a:r>
              <a:rPr lang="en-US" altLang="zh-TW" sz="1400" dirty="0" smtClean="0">
                <a:latin typeface="微軟正黑體" pitchFamily="34" charset="-120"/>
                <a:ea typeface="微軟正黑體" pitchFamily="34" charset="-120"/>
              </a:rPr>
              <a:t>employees. If the information is so closely integrated with the employee's overall employment </a:t>
            </a:r>
          </a:p>
          <a:p>
            <a:pPr>
              <a:lnSpc>
                <a:spcPts val="1200"/>
              </a:lnSpc>
              <a:buNone/>
            </a:pPr>
            <a:r>
              <a:rPr lang="en-US" altLang="zh-TW" sz="1400" dirty="0" smtClean="0">
                <a:latin typeface="微軟正黑體" pitchFamily="34" charset="-120"/>
                <a:ea typeface="微軟正黑體" pitchFamily="34" charset="-120"/>
              </a:rPr>
              <a:t>experience that protection would deprive the employee of the ability to obtain employment </a:t>
            </a:r>
          </a:p>
          <a:p>
            <a:pPr>
              <a:lnSpc>
                <a:spcPts val="1200"/>
              </a:lnSpc>
              <a:buNone/>
            </a:pPr>
            <a:r>
              <a:rPr lang="en-US" altLang="zh-TW" sz="1400" dirty="0" smtClean="0">
                <a:latin typeface="微軟正黑體" pitchFamily="34" charset="-120"/>
                <a:ea typeface="微軟正黑體" pitchFamily="34" charset="-120"/>
              </a:rPr>
              <a:t>commensurate with the employee's general qualifications, it will not ordinarily be  protected as a </a:t>
            </a:r>
          </a:p>
          <a:p>
            <a:pPr>
              <a:lnSpc>
                <a:spcPts val="1200"/>
              </a:lnSpc>
              <a:buNone/>
            </a:pPr>
            <a:r>
              <a:rPr lang="en-US" altLang="zh-TW" sz="1400" dirty="0" smtClean="0">
                <a:latin typeface="微軟正黑體" pitchFamily="34" charset="-120"/>
                <a:ea typeface="微軟正黑體" pitchFamily="34" charset="-120"/>
              </a:rPr>
              <a:t>trade secret of the former employer.)</a:t>
            </a:r>
          </a:p>
          <a:p>
            <a:pPr>
              <a:lnSpc>
                <a:spcPts val="1400"/>
              </a:lnSpc>
              <a:buNone/>
            </a:pPr>
            <a:r>
              <a:rPr lang="en-US" altLang="zh-TW" sz="1400" dirty="0" smtClean="0">
                <a:latin typeface="微軟正黑體" pitchFamily="34" charset="-120"/>
                <a:ea typeface="微軟正黑體" pitchFamily="34" charset="-120"/>
              </a:rPr>
              <a:t> </a:t>
            </a:r>
          </a:p>
          <a:p>
            <a:pPr>
              <a:lnSpc>
                <a:spcPts val="1400"/>
              </a:lnSpc>
            </a:pPr>
            <a:endParaRPr lang="zh-TW" altLang="en-US" sz="1400" dirty="0">
              <a:latin typeface="微軟正黑體" pitchFamily="34" charset="-120"/>
              <a:ea typeface="微軟正黑體" pitchFamily="34" charset="-120"/>
            </a:endParaRPr>
          </a:p>
        </p:txBody>
      </p:sp>
      <p:sp>
        <p:nvSpPr>
          <p:cNvPr id="7" name="頁尾版面配置區 6"/>
          <p:cNvSpPr>
            <a:spLocks noGrp="1"/>
          </p:cNvSpPr>
          <p:nvPr>
            <p:ph type="ftr" sz="quarter" idx="11"/>
          </p:nvPr>
        </p:nvSpPr>
        <p:spPr/>
        <p:txBody>
          <a:bodyPr/>
          <a:lstStyle/>
          <a:p>
            <a:r>
              <a:rPr lang="en-US" altLang="zh-TW" smtClean="0"/>
              <a:t>64</a:t>
            </a:r>
            <a:endParaRPr lang="zh-TW"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39552" y="1556792"/>
            <a:ext cx="7992888" cy="3384376"/>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556792"/>
            <a:ext cx="8229600" cy="5616624"/>
          </a:xfrm>
        </p:spPr>
        <p:txBody>
          <a:bodyPr>
            <a:normAutofit fontScale="92500"/>
          </a:bodyPr>
          <a:lstStyle/>
          <a:p>
            <a:pPr>
              <a:lnSpc>
                <a:spcPts val="2000"/>
              </a:lnSpc>
              <a:buNone/>
            </a:pPr>
            <a:r>
              <a:rPr lang="zh-TW" altLang="en-US" sz="2200" dirty="0" smtClean="0"/>
              <a:t>由上述可知，受雇人記憶之目的如係故意獲得營業秘密，即與盜用營業</a:t>
            </a:r>
            <a:endParaRPr lang="en-US" altLang="zh-TW" sz="2200" dirty="0" smtClean="0"/>
          </a:p>
          <a:p>
            <a:pPr>
              <a:lnSpc>
                <a:spcPts val="2000"/>
              </a:lnSpc>
              <a:buNone/>
            </a:pPr>
            <a:r>
              <a:rPr lang="zh-TW" altLang="en-US" sz="2200" dirty="0" smtClean="0"/>
              <a:t>秘密無異。康乃迪克聯邦地院在</a:t>
            </a:r>
            <a:r>
              <a:rPr lang="en-US" altLang="zh-TW" sz="2200" dirty="0" smtClean="0"/>
              <a:t>Sperry Rand Co. v. </a:t>
            </a:r>
            <a:r>
              <a:rPr lang="en-US" altLang="zh-TW" sz="2200" dirty="0" err="1" smtClean="0"/>
              <a:t>Rothlein</a:t>
            </a:r>
            <a:endParaRPr lang="en-US" altLang="zh-TW" sz="2200" dirty="0" smtClean="0"/>
          </a:p>
          <a:p>
            <a:pPr>
              <a:lnSpc>
                <a:spcPts val="2000"/>
              </a:lnSpc>
              <a:buNone/>
            </a:pPr>
            <a:r>
              <a:rPr lang="en-US" altLang="zh-TW" sz="2200" dirty="0" smtClean="0"/>
              <a:t>(241.F.Supp. 549, </a:t>
            </a:r>
            <a:r>
              <a:rPr lang="en-US" altLang="zh-TW" sz="2200" dirty="0" err="1" smtClean="0"/>
              <a:t>D.Conn</a:t>
            </a:r>
            <a:r>
              <a:rPr lang="en-US" altLang="zh-TW" sz="2200" dirty="0" smtClean="0"/>
              <a:t> 1964) </a:t>
            </a:r>
            <a:r>
              <a:rPr lang="zh-TW" altLang="en-US" sz="2200" dirty="0" smtClean="0"/>
              <a:t>案，被告</a:t>
            </a:r>
            <a:r>
              <a:rPr lang="en-US" altLang="zh-TW" sz="2200" dirty="0" err="1" smtClean="0"/>
              <a:t>Rothlein</a:t>
            </a:r>
            <a:r>
              <a:rPr lang="zh-TW" altLang="en-US" sz="2200" dirty="0" smtClean="0"/>
              <a:t>將繪圖予以記憶</a:t>
            </a:r>
            <a:endParaRPr lang="en-US" altLang="zh-TW" sz="2200" dirty="0" smtClean="0"/>
          </a:p>
          <a:p>
            <a:pPr>
              <a:lnSpc>
                <a:spcPts val="2000"/>
              </a:lnSpc>
              <a:buNone/>
            </a:pPr>
            <a:r>
              <a:rPr lang="zh-TW" altLang="en-US" sz="2200" dirty="0" smtClean="0"/>
              <a:t>至前雇主之競爭對手，法院於判決中表示：「</a:t>
            </a:r>
            <a:r>
              <a:rPr lang="zh-TW" altLang="en-US" sz="2200" dirty="0" smtClean="0">
                <a:solidFill>
                  <a:srgbClr val="0070C0"/>
                </a:solidFill>
              </a:rPr>
              <a:t>重製原告之繪圖係透過被</a:t>
            </a:r>
            <a:endParaRPr lang="en-US" altLang="zh-TW" sz="2200" dirty="0" smtClean="0">
              <a:solidFill>
                <a:srgbClr val="0070C0"/>
              </a:solidFill>
            </a:endParaRPr>
          </a:p>
          <a:p>
            <a:pPr>
              <a:lnSpc>
                <a:spcPts val="2000"/>
              </a:lnSpc>
              <a:buNone/>
            </a:pPr>
            <a:r>
              <a:rPr lang="zh-TW" altLang="en-US" sz="2200" dirty="0" smtClean="0">
                <a:solidFill>
                  <a:srgbClr val="0070C0"/>
                </a:solidFill>
              </a:rPr>
              <a:t>告之手或其頭腦中之記憶，已無區別之必要。</a:t>
            </a:r>
            <a:r>
              <a:rPr lang="zh-TW" altLang="en-US" sz="2200" dirty="0" smtClean="0"/>
              <a:t>」</a:t>
            </a:r>
            <a:r>
              <a:rPr lang="en-US" altLang="zh-TW" sz="2200" dirty="0" smtClean="0"/>
              <a:t>(It does not matter </a:t>
            </a:r>
          </a:p>
          <a:p>
            <a:pPr>
              <a:lnSpc>
                <a:spcPts val="2000"/>
              </a:lnSpc>
              <a:buNone/>
            </a:pPr>
            <a:r>
              <a:rPr lang="en-US" altLang="zh-TW" sz="2200" dirty="0" smtClean="0"/>
              <a:t>whether a copy of plaintiff’s drawing came out in a </a:t>
            </a:r>
          </a:p>
          <a:p>
            <a:pPr>
              <a:lnSpc>
                <a:spcPts val="2000"/>
              </a:lnSpc>
              <a:buNone/>
            </a:pPr>
            <a:r>
              <a:rPr lang="en-US" altLang="zh-TW" sz="2200" dirty="0" smtClean="0"/>
              <a:t>defendant’s hand or in his head.)</a:t>
            </a:r>
            <a:r>
              <a:rPr lang="zh-TW" altLang="en-US" sz="2200" dirty="0" smtClean="0"/>
              <a:t>；而不正競爭法第</a:t>
            </a:r>
            <a:r>
              <a:rPr lang="en-US" altLang="zh-TW" sz="2200" dirty="0" smtClean="0"/>
              <a:t>42</a:t>
            </a:r>
            <a:r>
              <a:rPr lang="zh-TW" altLang="en-US" sz="2200" dirty="0" smtClean="0"/>
              <a:t>條註釋</a:t>
            </a:r>
            <a:r>
              <a:rPr lang="en-US" altLang="zh-TW" sz="2200" dirty="0" smtClean="0"/>
              <a:t>f </a:t>
            </a:r>
            <a:r>
              <a:rPr lang="zh-TW" altLang="en-US" sz="2200" dirty="0" smtClean="0"/>
              <a:t>亦</a:t>
            </a:r>
            <a:endParaRPr lang="en-US" altLang="zh-TW" sz="2200" dirty="0" smtClean="0"/>
          </a:p>
          <a:p>
            <a:pPr>
              <a:lnSpc>
                <a:spcPts val="2000"/>
              </a:lnSpc>
              <a:buNone/>
            </a:pPr>
            <a:r>
              <a:rPr lang="zh-TW" altLang="en-US" sz="2200" dirty="0" smtClean="0"/>
              <a:t>說明：「</a:t>
            </a:r>
            <a:r>
              <a:rPr lang="zh-TW" altLang="en-US" sz="2200" dirty="0" smtClean="0">
                <a:solidFill>
                  <a:srgbClr val="0070C0"/>
                </a:solidFill>
              </a:rPr>
              <a:t>客戶名單並非營業秘密保護標的，除非其有相當價值並足夠提</a:t>
            </a:r>
            <a:endParaRPr lang="en-US" altLang="zh-TW" sz="2200" dirty="0" smtClean="0">
              <a:solidFill>
                <a:srgbClr val="0070C0"/>
              </a:solidFill>
            </a:endParaRPr>
          </a:p>
          <a:p>
            <a:pPr>
              <a:lnSpc>
                <a:spcPts val="2000"/>
              </a:lnSpc>
              <a:buNone/>
            </a:pPr>
            <a:r>
              <a:rPr lang="zh-TW" altLang="en-US" sz="2200" dirty="0" smtClean="0">
                <a:solidFill>
                  <a:srgbClr val="0070C0"/>
                </a:solidFill>
              </a:rPr>
              <a:t>供經濟上利益。受雇人於離職前記憶前雇主特殊知識，得推論該資訊具</a:t>
            </a:r>
            <a:endParaRPr lang="en-US" altLang="zh-TW" sz="2200" dirty="0" smtClean="0">
              <a:solidFill>
                <a:srgbClr val="0070C0"/>
              </a:solidFill>
            </a:endParaRPr>
          </a:p>
          <a:p>
            <a:pPr>
              <a:lnSpc>
                <a:spcPts val="2000"/>
              </a:lnSpc>
              <a:buNone/>
            </a:pPr>
            <a:r>
              <a:rPr lang="zh-TW" altLang="en-US" sz="2200" dirty="0" smtClean="0">
                <a:solidFill>
                  <a:srgbClr val="0070C0"/>
                </a:solidFill>
              </a:rPr>
              <a:t>有價值且以正當方法是難以輕易得知者。</a:t>
            </a:r>
            <a:r>
              <a:rPr lang="zh-TW" altLang="en-US" sz="2200" dirty="0" smtClean="0"/>
              <a:t>」</a:t>
            </a:r>
            <a:endParaRPr lang="en-US" altLang="zh-TW" sz="2200" dirty="0" smtClean="0"/>
          </a:p>
          <a:p>
            <a:pPr>
              <a:lnSpc>
                <a:spcPts val="2000"/>
              </a:lnSpc>
              <a:buNone/>
            </a:pPr>
            <a:r>
              <a:rPr lang="zh-TW" altLang="en-US" sz="2200" dirty="0" smtClean="0"/>
              <a:t>  </a:t>
            </a:r>
            <a:r>
              <a:rPr lang="en-US" altLang="zh-TW" sz="2000" dirty="0" smtClean="0"/>
              <a:t>(</a:t>
            </a:r>
            <a:r>
              <a:rPr lang="en-US" altLang="zh-TW" sz="1800" dirty="0" smtClean="0"/>
              <a:t>A customer list is not protectable as a trade secret … unless it is sufficiently valuable and secret to afford an economic advantage.… [A] written list or … an attempt to memorize customer information prior to terminating the employment may justify an inference that the information is valuable and not readily ascertainable by proper means. )</a:t>
            </a:r>
          </a:p>
          <a:p>
            <a:pPr>
              <a:buNone/>
            </a:pPr>
            <a:endParaRPr lang="zh-TW" altLang="en-US" sz="2000" dirty="0"/>
          </a:p>
        </p:txBody>
      </p:sp>
      <p:sp>
        <p:nvSpPr>
          <p:cNvPr id="7" name="頁尾版面配置區 6"/>
          <p:cNvSpPr>
            <a:spLocks noGrp="1"/>
          </p:cNvSpPr>
          <p:nvPr>
            <p:ph type="ftr" sz="quarter" idx="11"/>
          </p:nvPr>
        </p:nvSpPr>
        <p:spPr/>
        <p:txBody>
          <a:bodyPr/>
          <a:lstStyle/>
          <a:p>
            <a:r>
              <a:rPr lang="en-US" altLang="zh-TW" smtClean="0"/>
              <a:t>65</a:t>
            </a:r>
            <a:endParaRPr lang="zh-TW"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417638"/>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052736"/>
            <a:ext cx="8229600" cy="5805264"/>
          </a:xfrm>
        </p:spPr>
        <p:txBody>
          <a:bodyPr>
            <a:normAutofit/>
          </a:bodyPr>
          <a:lstStyle/>
          <a:p>
            <a:pPr>
              <a:lnSpc>
                <a:spcPts val="3200"/>
              </a:lnSpc>
              <a:spcBef>
                <a:spcPts val="0"/>
              </a:spcBef>
              <a:buNone/>
            </a:pPr>
            <a:r>
              <a:rPr lang="en-US" altLang="zh-TW" sz="2000" b="1" dirty="0" smtClean="0">
                <a:solidFill>
                  <a:srgbClr val="C00000"/>
                </a:solidFill>
              </a:rPr>
              <a:t>2.</a:t>
            </a:r>
            <a:r>
              <a:rPr lang="zh-TW" altLang="en-US" sz="2000" b="1" dirty="0" smtClean="0">
                <a:solidFill>
                  <a:srgbClr val="C00000"/>
                </a:solidFill>
              </a:rPr>
              <a:t> 第</a:t>
            </a:r>
            <a:r>
              <a:rPr lang="en-US" altLang="zh-TW" sz="2000" b="1" dirty="0" smtClean="0">
                <a:solidFill>
                  <a:srgbClr val="C00000"/>
                </a:solidFill>
              </a:rPr>
              <a:t>10</a:t>
            </a:r>
            <a:r>
              <a:rPr lang="zh-TW" altLang="en-US" sz="2000" b="1" dirty="0" smtClean="0">
                <a:solidFill>
                  <a:srgbClr val="C00000"/>
                </a:solidFill>
              </a:rPr>
              <a:t>條第</a:t>
            </a:r>
            <a:r>
              <a:rPr lang="en-US" altLang="zh-TW" sz="2000" b="1" dirty="0" smtClean="0">
                <a:solidFill>
                  <a:srgbClr val="C00000"/>
                </a:solidFill>
              </a:rPr>
              <a:t>1</a:t>
            </a:r>
            <a:r>
              <a:rPr lang="zh-TW" altLang="en-US" sz="2000" b="1" dirty="0" smtClean="0">
                <a:solidFill>
                  <a:srgbClr val="C00000"/>
                </a:solidFill>
              </a:rPr>
              <a:t>項第</a:t>
            </a:r>
            <a:r>
              <a:rPr lang="en-US" altLang="zh-TW" sz="2000" b="1" dirty="0" smtClean="0">
                <a:solidFill>
                  <a:srgbClr val="C00000"/>
                </a:solidFill>
              </a:rPr>
              <a:t>2</a:t>
            </a:r>
            <a:r>
              <a:rPr lang="zh-TW" altLang="en-US" sz="2000" b="1" dirty="0" smtClean="0">
                <a:solidFill>
                  <a:srgbClr val="C00000"/>
                </a:solidFill>
              </a:rPr>
              <a:t>款轉得人轉得時之惡意侵害－</a:t>
            </a:r>
            <a:endParaRPr lang="en-US" altLang="zh-TW" sz="2000" b="1" dirty="0" smtClean="0">
              <a:solidFill>
                <a:srgbClr val="C00000"/>
              </a:solidFill>
            </a:endParaRPr>
          </a:p>
          <a:p>
            <a:pPr>
              <a:lnSpc>
                <a:spcPts val="3200"/>
              </a:lnSpc>
              <a:spcBef>
                <a:spcPts val="0"/>
              </a:spcBef>
              <a:buNone/>
            </a:pPr>
            <a:r>
              <a:rPr lang="zh-TW" altLang="en-US" sz="2000" dirty="0" smtClean="0"/>
              <a:t>　「</a:t>
            </a:r>
            <a:r>
              <a:rPr lang="zh-TW" altLang="en-US" sz="2000" dirty="0" smtClean="0">
                <a:solidFill>
                  <a:srgbClr val="0070C0"/>
                </a:solidFill>
              </a:rPr>
              <a:t>知悉或因重大過失而不知其為前款之營業秘密，而</a:t>
            </a:r>
            <a:r>
              <a:rPr lang="zh-TW" altLang="en-US" sz="2000" b="1" dirty="0" smtClean="0">
                <a:solidFill>
                  <a:srgbClr val="0070C0"/>
                </a:solidFill>
              </a:rPr>
              <a:t>取得　</a:t>
            </a:r>
            <a:endParaRPr lang="en-US" altLang="zh-TW" sz="2000" b="1" dirty="0" smtClean="0">
              <a:solidFill>
                <a:srgbClr val="0070C0"/>
              </a:solidFill>
            </a:endParaRPr>
          </a:p>
          <a:p>
            <a:pPr>
              <a:lnSpc>
                <a:spcPts val="3200"/>
              </a:lnSpc>
              <a:spcBef>
                <a:spcPts val="0"/>
              </a:spcBef>
              <a:buNone/>
            </a:pPr>
            <a:r>
              <a:rPr lang="zh-TW" altLang="en-US" sz="2000" b="1" dirty="0" smtClean="0">
                <a:solidFill>
                  <a:srgbClr val="0070C0"/>
                </a:solidFill>
              </a:rPr>
              <a:t>　　 、使用或洩漏</a:t>
            </a:r>
            <a:r>
              <a:rPr lang="zh-TW" altLang="en-US" sz="2000" dirty="0" smtClean="0">
                <a:solidFill>
                  <a:srgbClr val="0070C0"/>
                </a:solidFill>
              </a:rPr>
              <a:t>者。</a:t>
            </a:r>
            <a:r>
              <a:rPr lang="zh-TW" altLang="en-US" sz="2000" dirty="0" smtClean="0"/>
              <a:t>」</a:t>
            </a:r>
            <a:endParaRPr lang="en-US" altLang="zh-TW" sz="2000" dirty="0" smtClean="0"/>
          </a:p>
          <a:p>
            <a:pPr>
              <a:buNone/>
            </a:pPr>
            <a:r>
              <a:rPr lang="zh-TW" altLang="en-US" sz="2000" dirty="0" smtClean="0"/>
              <a:t>　本款係因營業秘密轉得人本身雖無直接以不正當方法取得他人營業秘密，</a:t>
            </a:r>
            <a:r>
              <a:rPr lang="zh-TW" altLang="en-US" sz="2000" dirty="0" smtClean="0">
                <a:solidFill>
                  <a:srgbClr val="0070C0"/>
                </a:solidFill>
              </a:rPr>
              <a:t>惟轉得人其前手係以不正當方法取得，轉得人知悉前手以不正當方法取得，或完全不探究前手取得營業秘密原因，卻仍自前手取得該營業秘密，該轉得人視為侵害營業秘密。</a:t>
            </a:r>
            <a:endParaRPr lang="en-US" altLang="zh-TW" sz="2000" dirty="0" smtClean="0">
              <a:solidFill>
                <a:srgbClr val="0070C0"/>
              </a:solidFill>
            </a:endParaRPr>
          </a:p>
          <a:p>
            <a:pPr>
              <a:buNone/>
            </a:pPr>
            <a:r>
              <a:rPr lang="zh-TW" altLang="en-US" sz="2000" dirty="0" smtClean="0"/>
              <a:t>　美侵權行為法整編第</a:t>
            </a:r>
            <a:r>
              <a:rPr lang="en-US" altLang="zh-TW" sz="2000" dirty="0" smtClean="0"/>
              <a:t>757</a:t>
            </a:r>
            <a:r>
              <a:rPr lang="zh-TW" altLang="en-US" sz="2000" dirty="0" smtClean="0"/>
              <a:t>條</a:t>
            </a:r>
            <a:r>
              <a:rPr lang="en-US" altLang="zh-TW" sz="2000" dirty="0" smtClean="0"/>
              <a:t>c</a:t>
            </a:r>
            <a:r>
              <a:rPr lang="zh-TW" altLang="en-US" sz="2000" dirty="0" smtClean="0"/>
              <a:t>款、統一營業秘密法第</a:t>
            </a:r>
            <a:r>
              <a:rPr lang="en-US" altLang="zh-TW" sz="2000" dirty="0" smtClean="0"/>
              <a:t>1</a:t>
            </a:r>
            <a:r>
              <a:rPr lang="zh-TW" altLang="en-US" sz="2000" dirty="0" smtClean="0"/>
              <a:t>條第</a:t>
            </a:r>
            <a:r>
              <a:rPr lang="en-US" altLang="zh-TW" sz="2000" dirty="0" smtClean="0"/>
              <a:t>2</a:t>
            </a:r>
          </a:p>
          <a:p>
            <a:pPr>
              <a:buNone/>
            </a:pPr>
            <a:r>
              <a:rPr lang="zh-TW" altLang="en-US" sz="2000" dirty="0" smtClean="0"/>
              <a:t>  項、不公平競爭法整編第</a:t>
            </a:r>
            <a:r>
              <a:rPr lang="en-US" altLang="zh-TW" sz="2000" dirty="0" smtClean="0"/>
              <a:t>40</a:t>
            </a:r>
            <a:r>
              <a:rPr lang="zh-TW" altLang="en-US" sz="2000" dirty="0" smtClean="0"/>
              <a:t>條</a:t>
            </a:r>
            <a:r>
              <a:rPr lang="en-US" altLang="zh-TW" sz="2000" dirty="0" smtClean="0"/>
              <a:t>a</a:t>
            </a:r>
            <a:r>
              <a:rPr lang="zh-TW" altLang="en-US" sz="2000" dirty="0" smtClean="0"/>
              <a:t>項及</a:t>
            </a:r>
            <a:r>
              <a:rPr lang="en-US" altLang="zh-TW" sz="2000" dirty="0" smtClean="0"/>
              <a:t>2016</a:t>
            </a:r>
            <a:r>
              <a:rPr lang="zh-TW" altLang="en-US" sz="2000" dirty="0" smtClean="0"/>
              <a:t>年營業秘密防衛</a:t>
            </a:r>
            <a:endParaRPr lang="en-US" altLang="zh-TW" sz="2000" dirty="0" smtClean="0"/>
          </a:p>
          <a:p>
            <a:pPr>
              <a:buNone/>
            </a:pPr>
            <a:r>
              <a:rPr lang="zh-TW" altLang="en-US" sz="2000" dirty="0" smtClean="0"/>
              <a:t>　法第</a:t>
            </a:r>
            <a:r>
              <a:rPr lang="en-US" altLang="zh-TW" sz="2000" dirty="0" smtClean="0"/>
              <a:t>2</a:t>
            </a:r>
            <a:r>
              <a:rPr lang="zh-TW" altLang="en-US" sz="2000" dirty="0" smtClean="0"/>
              <a:t>條第</a:t>
            </a:r>
            <a:r>
              <a:rPr lang="en-US" altLang="zh-TW" sz="2000" dirty="0" smtClean="0"/>
              <a:t>5</a:t>
            </a:r>
            <a:r>
              <a:rPr lang="zh-TW" altLang="en-US" sz="2000" dirty="0" smtClean="0"/>
              <a:t>項</a:t>
            </a:r>
            <a:r>
              <a:rPr lang="en-US" altLang="zh-TW" sz="2000" dirty="0" smtClean="0"/>
              <a:t>a</a:t>
            </a:r>
            <a:r>
              <a:rPr lang="zh-TW" altLang="en-US" sz="2000" dirty="0" smtClean="0"/>
              <a:t>款</a:t>
            </a:r>
            <a:r>
              <a:rPr lang="en-US" altLang="zh-TW" sz="2000" dirty="0" smtClean="0"/>
              <a:t>(the term “misappropriation” means- (A) acquisition  of a trade secret of another by a person who knows or has reason to know that the trade secret was acquired by improper means. )</a:t>
            </a:r>
            <a:r>
              <a:rPr lang="zh-TW" altLang="en-US" sz="2000" dirty="0" smtClean="0"/>
              <a:t>等，均有相類之規定。</a:t>
            </a:r>
            <a:endParaRPr lang="zh-TW" altLang="en-US" sz="2000" dirty="0"/>
          </a:p>
        </p:txBody>
      </p:sp>
      <p:sp>
        <p:nvSpPr>
          <p:cNvPr id="6" name="頁尾版面配置區 5"/>
          <p:cNvSpPr>
            <a:spLocks noGrp="1"/>
          </p:cNvSpPr>
          <p:nvPr>
            <p:ph type="ftr" sz="quarter" idx="11"/>
          </p:nvPr>
        </p:nvSpPr>
        <p:spPr/>
        <p:txBody>
          <a:bodyPr/>
          <a:lstStyle/>
          <a:p>
            <a:r>
              <a:rPr lang="en-US" altLang="zh-TW" smtClean="0"/>
              <a:t>66</a:t>
            </a:r>
            <a:endParaRPr lang="zh-TW" alt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052736"/>
            <a:ext cx="8229600" cy="5361459"/>
          </a:xfrm>
        </p:spPr>
        <p:txBody>
          <a:bodyPr>
            <a:normAutofit/>
          </a:bodyPr>
          <a:lstStyle/>
          <a:p>
            <a:pPr>
              <a:lnSpc>
                <a:spcPts val="3000"/>
              </a:lnSpc>
              <a:spcBef>
                <a:spcPts val="0"/>
              </a:spcBef>
              <a:buNone/>
            </a:pPr>
            <a:r>
              <a:rPr lang="zh-TW" altLang="en-US" sz="2000" dirty="0" smtClean="0"/>
              <a:t> </a:t>
            </a:r>
            <a:r>
              <a:rPr lang="en-US" altLang="zh-TW" sz="2000" dirty="0" smtClean="0">
                <a:solidFill>
                  <a:srgbClr val="C00000"/>
                </a:solidFill>
              </a:rPr>
              <a:t>3</a:t>
            </a:r>
            <a:r>
              <a:rPr lang="en-US" altLang="zh-TW" sz="2000" b="1" dirty="0" smtClean="0">
                <a:solidFill>
                  <a:srgbClr val="C00000"/>
                </a:solidFill>
              </a:rPr>
              <a:t>.</a:t>
            </a:r>
            <a:r>
              <a:rPr lang="zh-TW" altLang="en-US" sz="2000" b="1" dirty="0" smtClean="0">
                <a:solidFill>
                  <a:srgbClr val="C00000"/>
                </a:solidFill>
              </a:rPr>
              <a:t> 第</a:t>
            </a:r>
            <a:r>
              <a:rPr lang="en-US" altLang="zh-TW" sz="2000" b="1" dirty="0" smtClean="0">
                <a:solidFill>
                  <a:srgbClr val="C00000"/>
                </a:solidFill>
              </a:rPr>
              <a:t>10</a:t>
            </a:r>
            <a:r>
              <a:rPr lang="zh-TW" altLang="en-US" sz="2000" b="1" dirty="0" smtClean="0">
                <a:solidFill>
                  <a:srgbClr val="C00000"/>
                </a:solidFill>
              </a:rPr>
              <a:t>條第</a:t>
            </a:r>
            <a:r>
              <a:rPr lang="en-US" altLang="zh-TW" sz="2000" b="1" dirty="0" smtClean="0">
                <a:solidFill>
                  <a:srgbClr val="C00000"/>
                </a:solidFill>
              </a:rPr>
              <a:t>1</a:t>
            </a:r>
            <a:r>
              <a:rPr lang="zh-TW" altLang="en-US" sz="2000" b="1" dirty="0" smtClean="0">
                <a:solidFill>
                  <a:srgbClr val="C00000"/>
                </a:solidFill>
              </a:rPr>
              <a:t>項第</a:t>
            </a:r>
            <a:r>
              <a:rPr lang="en-US" altLang="zh-TW" sz="2000" b="1" dirty="0" smtClean="0">
                <a:solidFill>
                  <a:srgbClr val="C00000"/>
                </a:solidFill>
              </a:rPr>
              <a:t>3</a:t>
            </a:r>
            <a:r>
              <a:rPr lang="zh-TW" altLang="en-US" sz="2000" b="1" dirty="0" smtClean="0">
                <a:solidFill>
                  <a:srgbClr val="C00000"/>
                </a:solidFill>
              </a:rPr>
              <a:t>款轉得人轉得後之惡意侵害－</a:t>
            </a:r>
            <a:endParaRPr lang="en-US" altLang="zh-TW" sz="2000" b="1" dirty="0" smtClean="0">
              <a:solidFill>
                <a:srgbClr val="C00000"/>
              </a:solidFill>
            </a:endParaRPr>
          </a:p>
          <a:p>
            <a:pPr>
              <a:lnSpc>
                <a:spcPts val="3000"/>
              </a:lnSpc>
              <a:spcBef>
                <a:spcPts val="0"/>
              </a:spcBef>
              <a:buNone/>
            </a:pPr>
            <a:r>
              <a:rPr lang="zh-TW" altLang="en-US" sz="2000" dirty="0" smtClean="0">
                <a:solidFill>
                  <a:srgbClr val="0070C0"/>
                </a:solidFill>
              </a:rPr>
              <a:t>「取得營業秘密後，知悉或因重大過失而不知其為第一款之營業秘密， 而</a:t>
            </a:r>
            <a:r>
              <a:rPr lang="zh-TW" altLang="en-US" sz="2000" b="1" dirty="0" smtClean="0">
                <a:solidFill>
                  <a:srgbClr val="0070C0"/>
                </a:solidFill>
              </a:rPr>
              <a:t>使用或洩漏</a:t>
            </a:r>
            <a:r>
              <a:rPr lang="zh-TW" altLang="en-US" sz="2000" dirty="0" smtClean="0">
                <a:solidFill>
                  <a:srgbClr val="0070C0"/>
                </a:solidFill>
              </a:rPr>
              <a:t>者。 」</a:t>
            </a:r>
            <a:endParaRPr lang="en-US" altLang="zh-TW" sz="2000" dirty="0" smtClean="0">
              <a:solidFill>
                <a:srgbClr val="0070C0"/>
              </a:solidFill>
            </a:endParaRPr>
          </a:p>
          <a:p>
            <a:pPr>
              <a:buNone/>
            </a:pPr>
            <a:r>
              <a:rPr lang="zh-TW" altLang="en-US" sz="2000" dirty="0" smtClean="0"/>
              <a:t>      本款在於轉得人於取得該營業秘密之初，並不知情亦無重大過失不知（即善意）他人以正當方法取得營業秘密，而於取得後才知前手係以不正當方法取得營業秘密。本款與前款「轉得人轉得時知悉或重大過失而不知」不同。</a:t>
            </a:r>
            <a:endParaRPr lang="en-US" altLang="zh-TW" sz="2000" dirty="0" smtClean="0"/>
          </a:p>
          <a:p>
            <a:pPr>
              <a:buNone/>
            </a:pPr>
            <a:r>
              <a:rPr lang="zh-TW" altLang="en-US" sz="2000" dirty="0" smtClean="0"/>
              <a:t>　美侵權行為法整編第</a:t>
            </a:r>
            <a:r>
              <a:rPr lang="en-US" altLang="zh-TW" sz="2000" dirty="0" smtClean="0"/>
              <a:t>757</a:t>
            </a:r>
            <a:r>
              <a:rPr lang="zh-TW" altLang="en-US" sz="2000" dirty="0" smtClean="0"/>
              <a:t>條</a:t>
            </a:r>
            <a:r>
              <a:rPr lang="en-US" altLang="zh-TW" sz="2000" dirty="0" smtClean="0"/>
              <a:t>d</a:t>
            </a:r>
            <a:r>
              <a:rPr lang="zh-TW" altLang="en-US" sz="2000" dirty="0" smtClean="0"/>
              <a:t>款、統一營業秘密法第</a:t>
            </a:r>
            <a:r>
              <a:rPr lang="en-US" altLang="zh-TW" sz="2000" dirty="0" smtClean="0"/>
              <a:t>1</a:t>
            </a:r>
            <a:r>
              <a:rPr lang="zh-TW" altLang="en-US" sz="2000" dirty="0" smtClean="0"/>
              <a:t>條第</a:t>
            </a:r>
            <a:r>
              <a:rPr lang="en-US" altLang="zh-TW" sz="2000" dirty="0" smtClean="0"/>
              <a:t>2</a:t>
            </a:r>
            <a:r>
              <a:rPr lang="zh-TW" altLang="en-US" sz="2000" dirty="0" smtClean="0"/>
              <a:t>項、不公平競爭法整編第</a:t>
            </a:r>
            <a:r>
              <a:rPr lang="en-US" altLang="zh-TW" sz="2000" dirty="0" smtClean="0"/>
              <a:t>40</a:t>
            </a:r>
            <a:r>
              <a:rPr lang="zh-TW" altLang="en-US" sz="2000" dirty="0" smtClean="0"/>
              <a:t>條</a:t>
            </a:r>
            <a:r>
              <a:rPr lang="en-US" altLang="zh-TW" sz="2000" dirty="0" smtClean="0"/>
              <a:t>b</a:t>
            </a:r>
            <a:r>
              <a:rPr lang="zh-TW" altLang="en-US" sz="2000" dirty="0" smtClean="0"/>
              <a:t>項及</a:t>
            </a:r>
            <a:r>
              <a:rPr lang="en-US" altLang="zh-TW" sz="2000" dirty="0" smtClean="0"/>
              <a:t>2016</a:t>
            </a:r>
            <a:r>
              <a:rPr lang="zh-TW" altLang="en-US" sz="2000" dirty="0" smtClean="0"/>
              <a:t>年營業秘密防衛　法第</a:t>
            </a:r>
            <a:r>
              <a:rPr lang="en-US" altLang="zh-TW" sz="2000" dirty="0" smtClean="0"/>
              <a:t>2</a:t>
            </a:r>
            <a:r>
              <a:rPr lang="zh-TW" altLang="en-US" sz="2000" dirty="0" smtClean="0"/>
              <a:t>條第</a:t>
            </a:r>
            <a:r>
              <a:rPr lang="en-US" altLang="zh-TW" sz="2000" dirty="0" smtClean="0"/>
              <a:t>5</a:t>
            </a:r>
            <a:r>
              <a:rPr lang="zh-TW" altLang="en-US" sz="2000" dirty="0" smtClean="0"/>
              <a:t>項</a:t>
            </a:r>
            <a:r>
              <a:rPr lang="en-US" altLang="zh-TW" sz="2000" dirty="0" smtClean="0"/>
              <a:t>B</a:t>
            </a:r>
            <a:r>
              <a:rPr lang="zh-TW" altLang="en-US" sz="2000" dirty="0" smtClean="0"/>
              <a:t>款</a:t>
            </a:r>
            <a:r>
              <a:rPr lang="en-US" altLang="zh-TW" sz="2000" dirty="0" smtClean="0"/>
              <a:t>(disclosure or use of a trade secret of another without express or implied consent by a person who- (</a:t>
            </a:r>
            <a:r>
              <a:rPr lang="en-US" altLang="zh-TW" sz="2000" dirty="0" err="1" smtClean="0"/>
              <a:t>i</a:t>
            </a:r>
            <a:r>
              <a:rPr lang="en-US" altLang="zh-TW" sz="2000" dirty="0" smtClean="0"/>
              <a:t>) used improper means to acquire knowledge of the trade secret; (ii) a the time of disclosure or use , knew or had reason to know that the knowledge of the trade secret was…)</a:t>
            </a:r>
            <a:r>
              <a:rPr lang="zh-TW" altLang="en-US" sz="2000" dirty="0" smtClean="0"/>
              <a:t>等，均有相類之規定。</a:t>
            </a:r>
          </a:p>
          <a:p>
            <a:pPr>
              <a:buNone/>
            </a:pPr>
            <a:endParaRPr lang="en-US" altLang="zh-TW" sz="2400" dirty="0" smtClean="0"/>
          </a:p>
          <a:p>
            <a:pPr>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67</a:t>
            </a:r>
            <a:endParaRPr lang="zh-TW" alt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39552" y="1556792"/>
            <a:ext cx="8208912" cy="252028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611560" y="1124744"/>
            <a:ext cx="8229600" cy="6093296"/>
          </a:xfrm>
        </p:spPr>
        <p:txBody>
          <a:bodyPr>
            <a:noAutofit/>
          </a:bodyPr>
          <a:lstStyle/>
          <a:p>
            <a:pPr>
              <a:buNone/>
            </a:pPr>
            <a:r>
              <a:rPr lang="en-US" altLang="zh-TW" sz="2000" dirty="0" smtClean="0"/>
              <a:t> </a:t>
            </a:r>
            <a:r>
              <a:rPr lang="zh-TW" altLang="en-US" sz="2000" b="1" dirty="0" smtClean="0"/>
              <a:t>實例－</a:t>
            </a:r>
            <a:endParaRPr lang="en-US" altLang="zh-TW" sz="2000" b="1" dirty="0" smtClean="0"/>
          </a:p>
          <a:p>
            <a:pPr>
              <a:lnSpc>
                <a:spcPts val="2200"/>
              </a:lnSpc>
              <a:buNone/>
            </a:pPr>
            <a:r>
              <a:rPr lang="zh-TW" altLang="en-US" sz="2000" dirty="0" smtClean="0"/>
              <a:t>美第三巡迴上訴法院</a:t>
            </a:r>
            <a:r>
              <a:rPr lang="en-US" altLang="zh-TW" sz="2000" dirty="0" smtClean="0"/>
              <a:t>Rohm and Hass Co. v. </a:t>
            </a:r>
            <a:r>
              <a:rPr lang="en-US" altLang="zh-TW" sz="2000" dirty="0" err="1" smtClean="0"/>
              <a:t>Adco</a:t>
            </a:r>
            <a:r>
              <a:rPr lang="en-US" altLang="zh-TW" sz="2000" dirty="0" smtClean="0"/>
              <a:t> Chemical. Co.</a:t>
            </a:r>
            <a:r>
              <a:rPr lang="zh-TW" altLang="en-US" sz="2000" dirty="0" smtClean="0"/>
              <a:t>案</a:t>
            </a:r>
            <a:endParaRPr lang="en-US" altLang="zh-TW" sz="2000" dirty="0" smtClean="0"/>
          </a:p>
          <a:p>
            <a:pPr>
              <a:lnSpc>
                <a:spcPts val="2200"/>
              </a:lnSpc>
              <a:buNone/>
            </a:pPr>
            <a:r>
              <a:rPr lang="en-US" altLang="zh-TW" sz="2000" dirty="0" smtClean="0"/>
              <a:t>( 689 F.2d.424 (3</a:t>
            </a:r>
            <a:r>
              <a:rPr lang="en-US" altLang="zh-TW" sz="2000" baseline="30000" dirty="0" smtClean="0"/>
              <a:t>rd</a:t>
            </a:r>
            <a:r>
              <a:rPr lang="en-US" altLang="zh-TW" sz="2000" dirty="0" smtClean="0"/>
              <a:t> Cir. 1982)) </a:t>
            </a:r>
            <a:r>
              <a:rPr lang="zh-TW" altLang="en-US" sz="2000" dirty="0" smtClean="0"/>
              <a:t>關於具營業秘密性質之塗料配</a:t>
            </a:r>
            <a:endParaRPr lang="en-US" altLang="zh-TW" sz="2000" dirty="0" smtClean="0"/>
          </a:p>
          <a:p>
            <a:pPr>
              <a:lnSpc>
                <a:spcPts val="2200"/>
              </a:lnSpc>
              <a:buNone/>
            </a:pPr>
            <a:r>
              <a:rPr lang="zh-TW" altLang="en-US" sz="2000" dirty="0" smtClean="0"/>
              <a:t>方，被告</a:t>
            </a:r>
            <a:r>
              <a:rPr lang="en-US" altLang="zh-TW" sz="2000" dirty="0" err="1" smtClean="0"/>
              <a:t>Adco</a:t>
            </a:r>
            <a:r>
              <a:rPr lang="en-US" altLang="zh-TW" sz="2000" dirty="0" smtClean="0"/>
              <a:t> </a:t>
            </a:r>
            <a:r>
              <a:rPr lang="zh-TW" altLang="en-US" sz="2000" dirty="0" smtClean="0"/>
              <a:t>公司抗辯其不知原告前員工</a:t>
            </a:r>
            <a:r>
              <a:rPr lang="en-US" altLang="zh-TW" sz="2000" dirty="0" smtClean="0"/>
              <a:t>Joseph Harvey</a:t>
            </a:r>
            <a:r>
              <a:rPr lang="zh-TW" altLang="en-US" sz="2000" dirty="0" smtClean="0"/>
              <a:t>係以不正當方</a:t>
            </a:r>
            <a:endParaRPr lang="en-US" altLang="zh-TW" sz="2000" dirty="0" smtClean="0"/>
          </a:p>
          <a:p>
            <a:pPr>
              <a:lnSpc>
                <a:spcPts val="2200"/>
              </a:lnSpc>
              <a:buNone/>
            </a:pPr>
            <a:r>
              <a:rPr lang="zh-TW" altLang="en-US" sz="2000" dirty="0" smtClean="0"/>
              <a:t>法提供該配方等情，判決表示：「</a:t>
            </a:r>
            <a:r>
              <a:rPr lang="zh-TW" altLang="en-US" sz="2000" dirty="0" smtClean="0">
                <a:solidFill>
                  <a:srgbClr val="0070C0"/>
                </a:solidFill>
              </a:rPr>
              <a:t>被告</a:t>
            </a:r>
            <a:r>
              <a:rPr lang="en-US" altLang="zh-TW" sz="2000" dirty="0" err="1" smtClean="0">
                <a:solidFill>
                  <a:srgbClr val="0070C0"/>
                </a:solidFill>
              </a:rPr>
              <a:t>Adco</a:t>
            </a:r>
            <a:r>
              <a:rPr lang="zh-TW" altLang="en-US" sz="2000" dirty="0" smtClean="0">
                <a:solidFill>
                  <a:srgbClr val="0070C0"/>
                </a:solidFill>
              </a:rPr>
              <a:t>公司不可能迴避其不知悉</a:t>
            </a:r>
            <a:endParaRPr lang="en-US" altLang="zh-TW" sz="2000" dirty="0" smtClean="0">
              <a:solidFill>
                <a:srgbClr val="0070C0"/>
              </a:solidFill>
            </a:endParaRPr>
          </a:p>
          <a:p>
            <a:pPr>
              <a:lnSpc>
                <a:spcPts val="2200"/>
              </a:lnSpc>
              <a:buNone/>
            </a:pPr>
            <a:r>
              <a:rPr lang="en-US" altLang="zh-TW" sz="2000" dirty="0" smtClean="0">
                <a:solidFill>
                  <a:srgbClr val="0070C0"/>
                </a:solidFill>
              </a:rPr>
              <a:t>Harvey</a:t>
            </a:r>
            <a:r>
              <a:rPr lang="zh-TW" altLang="en-US" sz="2000" dirty="0" smtClean="0">
                <a:solidFill>
                  <a:srgbClr val="0070C0"/>
                </a:solidFill>
              </a:rPr>
              <a:t>所提供資訊僅有原告</a:t>
            </a:r>
            <a:r>
              <a:rPr lang="en-US" altLang="zh-TW" sz="2000" dirty="0" smtClean="0">
                <a:solidFill>
                  <a:srgbClr val="0070C0"/>
                </a:solidFill>
              </a:rPr>
              <a:t>Rohm</a:t>
            </a:r>
            <a:r>
              <a:rPr lang="zh-TW" altLang="en-US" sz="2000" dirty="0" smtClean="0">
                <a:solidFill>
                  <a:srgbClr val="0070C0"/>
                </a:solidFill>
              </a:rPr>
              <a:t>公司始努力維持其秘密性，被告至少</a:t>
            </a:r>
            <a:endParaRPr lang="en-US" altLang="zh-TW" sz="2000" dirty="0" smtClean="0">
              <a:solidFill>
                <a:srgbClr val="0070C0"/>
              </a:solidFill>
            </a:endParaRPr>
          </a:p>
          <a:p>
            <a:pPr>
              <a:lnSpc>
                <a:spcPts val="2200"/>
              </a:lnSpc>
              <a:buNone/>
            </a:pPr>
            <a:r>
              <a:rPr lang="zh-TW" altLang="en-US" sz="2000" dirty="0" smtClean="0">
                <a:solidFill>
                  <a:srgbClr val="0070C0"/>
                </a:solidFill>
              </a:rPr>
              <a:t>應為調查，而其未曾詢問</a:t>
            </a:r>
            <a:r>
              <a:rPr lang="en-US" altLang="zh-TW" sz="2000" dirty="0" smtClean="0">
                <a:solidFill>
                  <a:srgbClr val="0070C0"/>
                </a:solidFill>
              </a:rPr>
              <a:t>Harvey</a:t>
            </a:r>
            <a:r>
              <a:rPr lang="zh-TW" altLang="en-US" sz="2000" dirty="0" smtClean="0">
                <a:solidFill>
                  <a:srgbClr val="0070C0"/>
                </a:solidFill>
              </a:rPr>
              <a:t>關於配方過程來源，因此，被告就指控</a:t>
            </a:r>
            <a:endParaRPr lang="en-US" altLang="zh-TW" sz="2000" dirty="0" smtClean="0">
              <a:solidFill>
                <a:srgbClr val="0070C0"/>
              </a:solidFill>
            </a:endParaRPr>
          </a:p>
          <a:p>
            <a:pPr>
              <a:lnSpc>
                <a:spcPts val="2200"/>
              </a:lnSpc>
              <a:buNone/>
            </a:pPr>
            <a:r>
              <a:rPr lang="zh-TW" altLang="en-US" sz="2000" dirty="0" smtClean="0">
                <a:solidFill>
                  <a:srgbClr val="0070C0"/>
                </a:solidFill>
              </a:rPr>
              <a:t>者為其應為如此調查即可引導出之資訊。</a:t>
            </a:r>
            <a:r>
              <a:rPr lang="zh-TW" altLang="en-US" sz="2000" dirty="0" smtClean="0"/>
              <a:t>」</a:t>
            </a:r>
            <a:endParaRPr lang="en-US" altLang="zh-TW" sz="2000" dirty="0" smtClean="0"/>
          </a:p>
          <a:p>
            <a:pPr>
              <a:lnSpc>
                <a:spcPts val="1600"/>
              </a:lnSpc>
              <a:buNone/>
            </a:pPr>
            <a:r>
              <a:rPr lang="en-US" altLang="zh-TW" sz="2000" dirty="0" smtClean="0"/>
              <a:t>(it was impossible to avoid </a:t>
            </a:r>
          </a:p>
          <a:p>
            <a:pPr>
              <a:lnSpc>
                <a:spcPts val="1600"/>
              </a:lnSpc>
              <a:buNone/>
            </a:pPr>
            <a:r>
              <a:rPr lang="en-US" altLang="zh-TW" sz="2000" dirty="0" smtClean="0"/>
              <a:t>the conclusion that defendants knew Harvey had revealed to them </a:t>
            </a:r>
          </a:p>
          <a:p>
            <a:pPr>
              <a:lnSpc>
                <a:spcPts val="1600"/>
              </a:lnSpc>
              <a:buNone/>
            </a:pPr>
            <a:r>
              <a:rPr lang="en-US" altLang="zh-TW" sz="2000" dirty="0" smtClean="0"/>
              <a:t>Something that plaintiff had tried very hard to keep secret. At </a:t>
            </a:r>
          </a:p>
          <a:p>
            <a:pPr>
              <a:lnSpc>
                <a:spcPts val="1600"/>
              </a:lnSpc>
              <a:buNone/>
            </a:pPr>
            <a:r>
              <a:rPr lang="en-US" altLang="zh-TW" sz="2000" dirty="0" smtClean="0"/>
              <a:t>the very least, The circumstances should have put defendants </a:t>
            </a:r>
          </a:p>
          <a:p>
            <a:pPr>
              <a:lnSpc>
                <a:spcPts val="1600"/>
              </a:lnSpc>
              <a:buNone/>
            </a:pPr>
            <a:r>
              <a:rPr lang="en-US" altLang="zh-TW" sz="2000" dirty="0" smtClean="0"/>
              <a:t>upon inquiry. Defendant never asked where the Harvey process </a:t>
            </a:r>
          </a:p>
          <a:p>
            <a:pPr>
              <a:lnSpc>
                <a:spcPts val="1600"/>
              </a:lnSpc>
              <a:buNone/>
            </a:pPr>
            <a:r>
              <a:rPr lang="en-US" altLang="zh-TW" sz="2000" dirty="0" smtClean="0"/>
              <a:t>had come from. Defendants therefore were charged with whatever </a:t>
            </a:r>
          </a:p>
          <a:p>
            <a:pPr>
              <a:lnSpc>
                <a:spcPts val="1600"/>
              </a:lnSpc>
              <a:buNone/>
            </a:pPr>
            <a:r>
              <a:rPr lang="en-US" altLang="zh-TW" sz="2000" dirty="0" smtClean="0"/>
              <a:t>knowledge such inquiry would have led to. )</a:t>
            </a:r>
            <a:r>
              <a:rPr lang="zh-TW" altLang="en-US" sz="2000" dirty="0" smtClean="0"/>
              <a:t>。</a:t>
            </a:r>
            <a:endParaRPr lang="en-US" altLang="zh-TW" sz="2000" dirty="0" smtClean="0"/>
          </a:p>
          <a:p>
            <a:pPr>
              <a:lnSpc>
                <a:spcPts val="1600"/>
              </a:lnSpc>
              <a:buNone/>
            </a:pPr>
            <a:endParaRPr lang="en-US" altLang="zh-TW" sz="2000" dirty="0" smtClean="0"/>
          </a:p>
          <a:p>
            <a:pPr>
              <a:lnSpc>
                <a:spcPts val="1600"/>
              </a:lnSpc>
              <a:buNone/>
            </a:pPr>
            <a:r>
              <a:rPr lang="zh-TW" altLang="en-US" sz="2000" dirty="0" smtClean="0"/>
              <a:t>其以間接推論方式導出轉得人轉得時之惡意侵害。</a:t>
            </a:r>
            <a:endParaRPr lang="zh-TW" altLang="en-US" sz="2000" dirty="0"/>
          </a:p>
        </p:txBody>
      </p:sp>
      <p:sp>
        <p:nvSpPr>
          <p:cNvPr id="7" name="頁尾版面配置區 6"/>
          <p:cNvSpPr>
            <a:spLocks noGrp="1"/>
          </p:cNvSpPr>
          <p:nvPr>
            <p:ph type="ftr" sz="quarter" idx="11"/>
          </p:nvPr>
        </p:nvSpPr>
        <p:spPr/>
        <p:txBody>
          <a:bodyPr/>
          <a:lstStyle/>
          <a:p>
            <a:r>
              <a:rPr lang="en-US" altLang="zh-TW" smtClean="0"/>
              <a:t>68</a:t>
            </a:r>
            <a:endParaRPr lang="zh-TW"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539552" y="4581128"/>
            <a:ext cx="8136904" cy="1224136"/>
          </a:xfrm>
          <a:prstGeom prst="rect">
            <a:avLst/>
          </a:prstGeom>
          <a:solidFill>
            <a:srgbClr val="FFFF99"/>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zh-TW" altLang="en-US"/>
          </a:p>
        </p:txBody>
      </p:sp>
      <p:sp>
        <p:nvSpPr>
          <p:cNvPr id="5" name="矩形 4"/>
          <p:cNvSpPr/>
          <p:nvPr/>
        </p:nvSpPr>
        <p:spPr>
          <a:xfrm>
            <a:off x="539552" y="2852936"/>
            <a:ext cx="8136904" cy="1656184"/>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TW" altLang="en-US"/>
          </a:p>
        </p:txBody>
      </p:sp>
      <p:sp>
        <p:nvSpPr>
          <p:cNvPr id="4" name="矩形 3"/>
          <p:cNvSpPr/>
          <p:nvPr/>
        </p:nvSpPr>
        <p:spPr>
          <a:xfrm>
            <a:off x="539552" y="1556792"/>
            <a:ext cx="8136904" cy="1224136"/>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395536" y="1124744"/>
            <a:ext cx="8229600" cy="5361459"/>
          </a:xfrm>
        </p:spPr>
        <p:txBody>
          <a:bodyPr>
            <a:normAutofit/>
          </a:bodyPr>
          <a:lstStyle/>
          <a:p>
            <a:pPr>
              <a:lnSpc>
                <a:spcPts val="3300"/>
              </a:lnSpc>
              <a:spcBef>
                <a:spcPts val="0"/>
              </a:spcBef>
              <a:buNone/>
            </a:pPr>
            <a:r>
              <a:rPr lang="zh-TW" altLang="en-US" sz="2400" b="1" dirty="0" smtClean="0"/>
              <a:t>其他證明知悉或可得知悉之參考因素</a:t>
            </a:r>
            <a:r>
              <a:rPr lang="zh-TW" altLang="en-US" sz="2400" dirty="0" smtClean="0"/>
              <a:t>：</a:t>
            </a:r>
            <a:endParaRPr lang="en-US" altLang="zh-TW" sz="2400" dirty="0" smtClean="0"/>
          </a:p>
          <a:p>
            <a:pPr>
              <a:lnSpc>
                <a:spcPts val="3300"/>
              </a:lnSpc>
              <a:spcBef>
                <a:spcPts val="0"/>
              </a:spcBef>
              <a:buNone/>
            </a:pPr>
            <a:r>
              <a:rPr lang="zh-TW" altLang="en-US" sz="2400" dirty="0" smtClean="0"/>
              <a:t>－新雇如果給予新雇員工較高報酬，將其置於實驗室以解決一般不認為能在短期內能夠解決之問題，可推認新雇主實際知悉。</a:t>
            </a:r>
            <a:endParaRPr lang="en-US" altLang="zh-TW" sz="2400" dirty="0" smtClean="0"/>
          </a:p>
          <a:p>
            <a:pPr>
              <a:lnSpc>
                <a:spcPts val="3300"/>
              </a:lnSpc>
              <a:spcBef>
                <a:spcPts val="0"/>
              </a:spcBef>
              <a:buNone/>
            </a:pPr>
            <a:r>
              <a:rPr lang="zh-TW" altLang="en-US" sz="2400" dirty="0" smtClean="0"/>
              <a:t>－被告依工業慣例，瞭解秘密所有人與資訊來源間之關係及秘密所有人對於維持秘密性之努力，可推認其可得而知該等資訊為營業秘密</a:t>
            </a:r>
            <a:r>
              <a:rPr lang="en-US" altLang="zh-TW" sz="2400" dirty="0" smtClean="0"/>
              <a:t>(</a:t>
            </a:r>
            <a:r>
              <a:rPr lang="zh-TW" altLang="en-US" sz="2400" dirty="0" smtClean="0"/>
              <a:t> </a:t>
            </a:r>
            <a:r>
              <a:rPr lang="en-US" altLang="zh-TW" sz="2400" dirty="0" smtClean="0"/>
              <a:t>Restatement of Unfair</a:t>
            </a:r>
            <a:r>
              <a:rPr lang="zh-TW" altLang="en-US" sz="2400" dirty="0" smtClean="0"/>
              <a:t> </a:t>
            </a:r>
            <a:r>
              <a:rPr lang="en-US" altLang="zh-TW" sz="2400" dirty="0" smtClean="0"/>
              <a:t>Competition §40</a:t>
            </a:r>
            <a:r>
              <a:rPr lang="zh-TW" altLang="en-US" sz="2400" dirty="0" smtClean="0"/>
              <a:t> </a:t>
            </a:r>
            <a:r>
              <a:rPr lang="en-US" altLang="zh-TW" sz="2400" dirty="0" smtClean="0"/>
              <a:t>comment d.)</a:t>
            </a:r>
            <a:r>
              <a:rPr lang="zh-TW" altLang="en-US" sz="2400" dirty="0" smtClean="0"/>
              <a:t>。</a:t>
            </a:r>
            <a:endParaRPr lang="en-US" altLang="zh-TW" sz="2400" dirty="0" smtClean="0"/>
          </a:p>
          <a:p>
            <a:pPr>
              <a:lnSpc>
                <a:spcPts val="3300"/>
              </a:lnSpc>
              <a:spcBef>
                <a:spcPts val="0"/>
              </a:spcBef>
              <a:buNone/>
            </a:pPr>
            <a:r>
              <a:rPr lang="zh-TW" altLang="en-US" sz="2400" dirty="0" smtClean="0"/>
              <a:t>－員工於離職前嘗試銷毀任何下載資料，可推認其知悉及有此意圖，而非不知情占用</a:t>
            </a:r>
            <a:r>
              <a:rPr lang="en-US" altLang="zh-TW" sz="2400" dirty="0" smtClean="0"/>
              <a:t>(innocent </a:t>
            </a:r>
            <a:r>
              <a:rPr lang="en-US" altLang="zh-TW" sz="2400" dirty="0" err="1" smtClean="0"/>
              <a:t>isappropriation</a:t>
            </a:r>
            <a:r>
              <a:rPr lang="en-US" altLang="zh-TW" sz="2400" dirty="0" smtClean="0"/>
              <a:t>)(</a:t>
            </a:r>
          </a:p>
          <a:p>
            <a:pPr>
              <a:lnSpc>
                <a:spcPts val="3300"/>
              </a:lnSpc>
              <a:spcBef>
                <a:spcPts val="0"/>
              </a:spcBef>
              <a:buNone/>
            </a:pPr>
            <a:r>
              <a:rPr lang="en-US" altLang="zh-TW" sz="2400" dirty="0" smtClean="0"/>
              <a:t>      </a:t>
            </a:r>
            <a:r>
              <a:rPr lang="en-US" altLang="zh-TW" sz="2400" dirty="0" err="1" smtClean="0"/>
              <a:t>Liebert</a:t>
            </a:r>
            <a:r>
              <a:rPr lang="en-US" altLang="zh-TW" sz="2400" dirty="0" smtClean="0"/>
              <a:t> Co. v. Mazur 357 </a:t>
            </a:r>
            <a:r>
              <a:rPr lang="en-US" altLang="zh-TW" sz="2400" dirty="0" smtClean="0">
                <a:latin typeface="新細明體"/>
                <a:ea typeface="新細明體"/>
              </a:rPr>
              <a:t>Ⅲ. </a:t>
            </a:r>
            <a:r>
              <a:rPr lang="en-US" altLang="zh-TW" sz="2400" dirty="0" smtClean="0">
                <a:ea typeface="新細明體"/>
              </a:rPr>
              <a:t>App.3d. 265)</a:t>
            </a:r>
            <a:r>
              <a:rPr lang="zh-TW" altLang="en-US" sz="2400" dirty="0" smtClean="0">
                <a:latin typeface="新細明體"/>
                <a:ea typeface="新細明體"/>
              </a:rPr>
              <a:t>。</a:t>
            </a:r>
            <a:endParaRPr lang="en-US" altLang="zh-TW" sz="2400" dirty="0" smtClean="0"/>
          </a:p>
          <a:p>
            <a:pPr>
              <a:lnSpc>
                <a:spcPts val="3300"/>
              </a:lnSpc>
              <a:spcBef>
                <a:spcPts val="0"/>
              </a:spcBef>
              <a:buNone/>
            </a:pPr>
            <a:endParaRPr lang="zh-TW" altLang="en-US" sz="2400" dirty="0"/>
          </a:p>
        </p:txBody>
      </p:sp>
      <p:sp>
        <p:nvSpPr>
          <p:cNvPr id="7" name="橢圓 6"/>
          <p:cNvSpPr/>
          <p:nvPr/>
        </p:nvSpPr>
        <p:spPr>
          <a:xfrm>
            <a:off x="395536" y="1628800"/>
            <a:ext cx="288032" cy="2880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TW" altLang="en-US"/>
          </a:p>
        </p:txBody>
      </p:sp>
      <p:sp>
        <p:nvSpPr>
          <p:cNvPr id="8" name="橢圓 7"/>
          <p:cNvSpPr/>
          <p:nvPr/>
        </p:nvSpPr>
        <p:spPr>
          <a:xfrm>
            <a:off x="395536" y="2996952"/>
            <a:ext cx="288032" cy="2880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TW" altLang="en-US"/>
          </a:p>
        </p:txBody>
      </p:sp>
      <p:sp>
        <p:nvSpPr>
          <p:cNvPr id="9" name="橢圓 8"/>
          <p:cNvSpPr/>
          <p:nvPr/>
        </p:nvSpPr>
        <p:spPr>
          <a:xfrm>
            <a:off x="467544" y="4653136"/>
            <a:ext cx="288032" cy="2880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TW" altLang="en-US"/>
          </a:p>
        </p:txBody>
      </p:sp>
      <p:sp>
        <p:nvSpPr>
          <p:cNvPr id="12" name="頁尾版面配置區 11"/>
          <p:cNvSpPr>
            <a:spLocks noGrp="1"/>
          </p:cNvSpPr>
          <p:nvPr>
            <p:ph type="ftr" sz="quarter" idx="11"/>
          </p:nvPr>
        </p:nvSpPr>
        <p:spPr/>
        <p:txBody>
          <a:bodyPr/>
          <a:lstStyle/>
          <a:p>
            <a:r>
              <a:rPr lang="en-US" altLang="zh-TW" smtClean="0"/>
              <a:t>69</a:t>
            </a:r>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467544" y="1052736"/>
            <a:ext cx="8229600" cy="6237312"/>
          </a:xfrm>
        </p:spPr>
        <p:txBody>
          <a:bodyPr>
            <a:normAutofit fontScale="25000" lnSpcReduction="20000"/>
          </a:bodyPr>
          <a:lstStyle/>
          <a:p>
            <a:pPr eaLnBrk="0" hangingPunct="0">
              <a:lnSpc>
                <a:spcPts val="3300"/>
              </a:lnSpc>
              <a:spcBef>
                <a:spcPts val="0"/>
              </a:spcBef>
              <a:buNone/>
            </a:pPr>
            <a:r>
              <a:rPr lang="zh-TW" altLang="en-US" sz="9600" b="1" dirty="0" smtClean="0"/>
              <a:t>英美法系對營業秘密法制</a:t>
            </a:r>
            <a:endParaRPr lang="en-US" altLang="zh-TW" sz="9600" b="1" dirty="0" smtClean="0"/>
          </a:p>
          <a:p>
            <a:pPr eaLnBrk="0" hangingPunct="0">
              <a:lnSpc>
                <a:spcPts val="3300"/>
              </a:lnSpc>
              <a:spcBef>
                <a:spcPts val="0"/>
              </a:spcBef>
              <a:buNone/>
            </a:pPr>
            <a:r>
              <a:rPr lang="zh-TW" altLang="en-US" sz="8000" b="1" dirty="0" smtClean="0">
                <a:solidFill>
                  <a:srgbClr val="FF3300"/>
                </a:solidFill>
              </a:rPr>
              <a:t>美國法</a:t>
            </a:r>
            <a:endParaRPr lang="en-US" altLang="zh-TW" sz="8000" b="1" dirty="0" smtClean="0">
              <a:solidFill>
                <a:srgbClr val="FF3300"/>
              </a:solidFill>
            </a:endParaRPr>
          </a:p>
          <a:p>
            <a:pPr>
              <a:lnSpc>
                <a:spcPts val="2600"/>
              </a:lnSpc>
              <a:spcBef>
                <a:spcPts val="0"/>
              </a:spcBef>
              <a:buNone/>
            </a:pPr>
            <a:r>
              <a:rPr lang="zh-TW" altLang="en-US" sz="8000" dirty="0" smtClean="0"/>
              <a:t>美國對於營業秘密保護由各州制定法律與執行，美國法律協會分別訂定</a:t>
            </a:r>
            <a:endParaRPr lang="en-US" altLang="zh-TW" sz="8000" dirty="0" smtClean="0"/>
          </a:p>
          <a:p>
            <a:pPr>
              <a:lnSpc>
                <a:spcPts val="2600"/>
              </a:lnSpc>
              <a:spcBef>
                <a:spcPts val="0"/>
              </a:spcBef>
              <a:buNone/>
            </a:pPr>
            <a:r>
              <a:rPr lang="zh-TW" altLang="en-US" sz="8000" dirty="0" smtClean="0"/>
              <a:t>下列模範法典供各州參考</a:t>
            </a:r>
            <a:endParaRPr lang="en-US" altLang="zh-TW" sz="8000" dirty="0" smtClean="0"/>
          </a:p>
          <a:p>
            <a:pPr marL="742950" indent="-742950">
              <a:lnSpc>
                <a:spcPts val="2600"/>
              </a:lnSpc>
              <a:spcBef>
                <a:spcPts val="0"/>
              </a:spcBef>
              <a:buNone/>
            </a:pPr>
            <a:r>
              <a:rPr lang="en-US" altLang="zh-TW" sz="8000" dirty="0" smtClean="0"/>
              <a:t>1.</a:t>
            </a:r>
            <a:r>
              <a:rPr lang="zh-TW" altLang="en-US" sz="8000" dirty="0" smtClean="0"/>
              <a:t> </a:t>
            </a:r>
            <a:r>
              <a:rPr lang="en-US" altLang="zh-TW" sz="8000" dirty="0" smtClean="0"/>
              <a:t>1939</a:t>
            </a:r>
            <a:r>
              <a:rPr lang="zh-TW" altLang="zh-TW" sz="8000" dirty="0" smtClean="0"/>
              <a:t>年美國侵權行為法整編第一版（</a:t>
            </a:r>
            <a:r>
              <a:rPr lang="en-US" altLang="zh-TW" sz="8000" dirty="0" smtClean="0"/>
              <a:t>Restatement of Torts 1st</a:t>
            </a:r>
            <a:r>
              <a:rPr lang="zh-TW" altLang="zh-TW" sz="8000" dirty="0" smtClean="0"/>
              <a:t>）</a:t>
            </a:r>
            <a:endParaRPr lang="en-US" altLang="zh-TW" sz="8000" dirty="0" smtClean="0"/>
          </a:p>
          <a:p>
            <a:pPr marL="742950" indent="-742950">
              <a:lnSpc>
                <a:spcPts val="2600"/>
              </a:lnSpc>
              <a:spcBef>
                <a:spcPts val="0"/>
              </a:spcBef>
              <a:buNone/>
            </a:pPr>
            <a:r>
              <a:rPr lang="en-US" altLang="zh-TW" sz="8000" dirty="0" smtClean="0"/>
              <a:t>2.</a:t>
            </a:r>
            <a:r>
              <a:rPr lang="zh-TW" altLang="en-US" sz="8000" dirty="0" smtClean="0"/>
              <a:t> </a:t>
            </a:r>
            <a:r>
              <a:rPr lang="en-US" altLang="zh-TW" sz="8000" dirty="0" smtClean="0"/>
              <a:t>1979</a:t>
            </a:r>
            <a:r>
              <a:rPr lang="zh-TW" altLang="zh-TW" sz="8000" dirty="0" smtClean="0"/>
              <a:t>年</a:t>
            </a:r>
            <a:r>
              <a:rPr lang="zh-TW" altLang="en-US" sz="8000" dirty="0" smtClean="0"/>
              <a:t>制定</a:t>
            </a:r>
            <a:r>
              <a:rPr lang="zh-TW" altLang="zh-TW" sz="8000" dirty="0" smtClean="0"/>
              <a:t>美國統一營業秘密法（</a:t>
            </a:r>
            <a:r>
              <a:rPr lang="en-US" altLang="zh-TW" sz="8000" dirty="0" smtClean="0"/>
              <a:t>Uniform Trade Secret Act</a:t>
            </a:r>
            <a:r>
              <a:rPr lang="zh-TW" altLang="en-US" sz="8000" dirty="0" smtClean="0"/>
              <a:t>）</a:t>
            </a:r>
            <a:endParaRPr lang="en-US" altLang="zh-TW" sz="8000" dirty="0" smtClean="0"/>
          </a:p>
          <a:p>
            <a:pPr>
              <a:lnSpc>
                <a:spcPts val="2600"/>
              </a:lnSpc>
              <a:spcBef>
                <a:spcPts val="0"/>
              </a:spcBef>
              <a:buNone/>
            </a:pPr>
            <a:r>
              <a:rPr lang="en-US" altLang="zh-TW" sz="8000" dirty="0" smtClean="0"/>
              <a:t>3.</a:t>
            </a:r>
            <a:r>
              <a:rPr lang="zh-TW" altLang="en-US" sz="8000" dirty="0" smtClean="0"/>
              <a:t> </a:t>
            </a:r>
            <a:r>
              <a:rPr lang="en-US" altLang="zh-TW" sz="8000" dirty="0" smtClean="0"/>
              <a:t>1995</a:t>
            </a:r>
            <a:r>
              <a:rPr lang="zh-TW" altLang="zh-TW" sz="8000" dirty="0" smtClean="0"/>
              <a:t>年</a:t>
            </a:r>
            <a:r>
              <a:rPr lang="zh-TW" altLang="en-US" sz="8000" dirty="0" smtClean="0"/>
              <a:t>制定</a:t>
            </a:r>
            <a:r>
              <a:rPr lang="zh-TW" altLang="zh-TW" sz="8000" dirty="0" smtClean="0"/>
              <a:t>美國反不正競爭法整編（</a:t>
            </a:r>
            <a:r>
              <a:rPr lang="en-US" altLang="zh-TW" sz="8000" dirty="0" smtClean="0"/>
              <a:t>Restatement of Unfair Competition Law</a:t>
            </a:r>
            <a:r>
              <a:rPr lang="zh-TW" altLang="zh-TW" sz="8000" dirty="0" smtClean="0"/>
              <a:t>）</a:t>
            </a:r>
            <a:endParaRPr lang="en-US" altLang="zh-TW" sz="8000" dirty="0" smtClean="0"/>
          </a:p>
          <a:p>
            <a:pPr>
              <a:lnSpc>
                <a:spcPts val="2600"/>
              </a:lnSpc>
              <a:spcBef>
                <a:spcPts val="0"/>
              </a:spcBef>
              <a:buNone/>
            </a:pPr>
            <a:r>
              <a:rPr lang="zh-TW" altLang="en-US" sz="8000" dirty="0" smtClean="0"/>
              <a:t>美國對於營業秘密採例示與概括立法方式，例如營業秘密定義以</a:t>
            </a:r>
            <a:r>
              <a:rPr lang="en-US" altLang="zh-TW" sz="8000" dirty="0" smtClean="0"/>
              <a:t>1979</a:t>
            </a:r>
            <a:r>
              <a:rPr lang="zh-TW" altLang="en-US" sz="8000" dirty="0" smtClean="0"/>
              <a:t>年</a:t>
            </a:r>
            <a:endParaRPr lang="en-US" altLang="zh-TW" sz="8000" dirty="0" smtClean="0"/>
          </a:p>
          <a:p>
            <a:pPr>
              <a:lnSpc>
                <a:spcPts val="2600"/>
              </a:lnSpc>
              <a:spcBef>
                <a:spcPts val="0"/>
              </a:spcBef>
              <a:buNone/>
            </a:pPr>
            <a:r>
              <a:rPr lang="zh-TW" altLang="en-US" sz="8000" dirty="0" smtClean="0"/>
              <a:t>統一營業秘密法為例，其第</a:t>
            </a:r>
            <a:r>
              <a:rPr lang="en-US" altLang="zh-TW" sz="8000" dirty="0" smtClean="0"/>
              <a:t>1</a:t>
            </a:r>
            <a:r>
              <a:rPr lang="zh-TW" altLang="en-US" sz="8000" dirty="0" smtClean="0"/>
              <a:t>條第</a:t>
            </a:r>
            <a:r>
              <a:rPr lang="en-US" altLang="zh-TW" sz="8000" dirty="0" smtClean="0"/>
              <a:t>4</a:t>
            </a:r>
            <a:r>
              <a:rPr lang="zh-TW" altLang="en-US" sz="8000" dirty="0" smtClean="0"/>
              <a:t>款規定：</a:t>
            </a:r>
            <a:endParaRPr lang="en-US" altLang="zh-TW" sz="8000" dirty="0" smtClean="0"/>
          </a:p>
          <a:p>
            <a:pPr>
              <a:lnSpc>
                <a:spcPts val="2600"/>
              </a:lnSpc>
              <a:spcBef>
                <a:spcPts val="0"/>
              </a:spcBef>
              <a:buNone/>
            </a:pPr>
            <a:r>
              <a:rPr lang="zh-TW" altLang="en-US" sz="8000" dirty="0" smtClean="0"/>
              <a:t>「</a:t>
            </a:r>
            <a:r>
              <a:rPr lang="zh-TW" altLang="en-US" sz="8000" dirty="0" smtClean="0">
                <a:solidFill>
                  <a:srgbClr val="0070C0"/>
                </a:solidFill>
              </a:rPr>
              <a:t>營業秘密指情報，包括處方、模型 、編纂 、程式、設計 、方法 、技術 或過程的資訊，且</a:t>
            </a:r>
            <a:endParaRPr lang="en-US" altLang="zh-TW" sz="8000" dirty="0" smtClean="0">
              <a:solidFill>
                <a:srgbClr val="0070C0"/>
              </a:solidFill>
            </a:endParaRPr>
          </a:p>
          <a:p>
            <a:pPr>
              <a:lnSpc>
                <a:spcPts val="2600"/>
              </a:lnSpc>
              <a:spcBef>
                <a:spcPts val="0"/>
              </a:spcBef>
              <a:buNone/>
            </a:pPr>
            <a:r>
              <a:rPr lang="zh-TW" altLang="en-US" sz="8000" dirty="0" smtClean="0">
                <a:solidFill>
                  <a:srgbClr val="0070C0"/>
                </a:solidFill>
              </a:rPr>
              <a:t>　</a:t>
            </a:r>
            <a:r>
              <a:rPr lang="en-US" altLang="zh-TW" sz="8000" dirty="0" smtClean="0">
                <a:solidFill>
                  <a:srgbClr val="0070C0"/>
                </a:solidFill>
              </a:rPr>
              <a:t>1.</a:t>
            </a:r>
            <a:r>
              <a:rPr lang="zh-TW" altLang="en-US" sz="8000" dirty="0" smtClean="0">
                <a:solidFill>
                  <a:srgbClr val="0070C0"/>
                </a:solidFill>
              </a:rPr>
              <a:t> 其獨立之實質或潛在之經濟價值來自於非他人所公知，且他人無法　</a:t>
            </a:r>
            <a:endParaRPr lang="en-US" altLang="zh-TW" sz="8000" dirty="0" smtClean="0">
              <a:solidFill>
                <a:srgbClr val="0070C0"/>
              </a:solidFill>
            </a:endParaRPr>
          </a:p>
          <a:p>
            <a:pPr>
              <a:lnSpc>
                <a:spcPts val="2600"/>
              </a:lnSpc>
              <a:spcBef>
                <a:spcPts val="0"/>
              </a:spcBef>
              <a:buNone/>
            </a:pPr>
            <a:r>
              <a:rPr lang="zh-TW" altLang="en-US" sz="8000" dirty="0" smtClean="0">
                <a:solidFill>
                  <a:srgbClr val="0070C0"/>
                </a:solidFill>
              </a:rPr>
              <a:t>　　以正當方法輕易確知，而其透露或使用可使他人獲得經濟上價值者。</a:t>
            </a:r>
            <a:endParaRPr lang="en-US" altLang="zh-TW" sz="8000" dirty="0" smtClean="0">
              <a:solidFill>
                <a:srgbClr val="0070C0"/>
              </a:solidFill>
            </a:endParaRPr>
          </a:p>
          <a:p>
            <a:pPr>
              <a:lnSpc>
                <a:spcPts val="2600"/>
              </a:lnSpc>
              <a:spcBef>
                <a:spcPts val="0"/>
              </a:spcBef>
              <a:buNone/>
            </a:pPr>
            <a:r>
              <a:rPr lang="zh-TW" altLang="en-US" sz="8000" dirty="0" smtClean="0">
                <a:solidFill>
                  <a:srgbClr val="0070C0"/>
                </a:solidFill>
              </a:rPr>
              <a:t>　</a:t>
            </a:r>
            <a:r>
              <a:rPr lang="en-US" altLang="zh-TW" sz="8000" dirty="0" smtClean="0">
                <a:solidFill>
                  <a:srgbClr val="0070C0"/>
                </a:solidFill>
              </a:rPr>
              <a:t>2.</a:t>
            </a:r>
            <a:r>
              <a:rPr lang="zh-TW" altLang="en-US" sz="8000" dirty="0" smtClean="0">
                <a:solidFill>
                  <a:srgbClr val="0070C0"/>
                </a:solidFill>
              </a:rPr>
              <a:t> 係保密努力之目標，依其情形係屬合理者。</a:t>
            </a:r>
            <a:r>
              <a:rPr lang="zh-TW" altLang="en-US" sz="8000" dirty="0" smtClean="0"/>
              <a:t>」。</a:t>
            </a:r>
            <a:endParaRPr lang="en-US" altLang="zh-TW" sz="8000" dirty="0" smtClean="0"/>
          </a:p>
          <a:p>
            <a:endParaRPr lang="zh-TW" altLang="en-US" sz="5100" dirty="0"/>
          </a:p>
        </p:txBody>
      </p:sp>
      <p:pic>
        <p:nvPicPr>
          <p:cNvPr id="4" name="Picture 2" descr="D:\ghost\我的文件\My Pictures\images (2).jpg"/>
          <p:cNvPicPr>
            <a:picLocks noChangeAspect="1" noChangeArrowheads="1"/>
          </p:cNvPicPr>
          <p:nvPr/>
        </p:nvPicPr>
        <p:blipFill>
          <a:blip r:embed="rId2" cstate="print"/>
          <a:srcRect/>
          <a:stretch>
            <a:fillRect/>
          </a:stretch>
        </p:blipFill>
        <p:spPr bwMode="auto">
          <a:xfrm>
            <a:off x="7017314" y="125814"/>
            <a:ext cx="1656184" cy="1142718"/>
          </a:xfrm>
          <a:prstGeom prst="rect">
            <a:avLst/>
          </a:prstGeom>
          <a:noFill/>
        </p:spPr>
      </p:pic>
      <p:sp>
        <p:nvSpPr>
          <p:cNvPr id="7" name="頁尾版面配置區 6"/>
          <p:cNvSpPr>
            <a:spLocks noGrp="1"/>
          </p:cNvSpPr>
          <p:nvPr>
            <p:ph type="ftr" sz="quarter" idx="11"/>
          </p:nvPr>
        </p:nvSpPr>
        <p:spPr/>
        <p:txBody>
          <a:bodyPr/>
          <a:lstStyle/>
          <a:p>
            <a:r>
              <a:rPr lang="en-US" altLang="zh-TW" smtClean="0"/>
              <a:t>7</a:t>
            </a:r>
            <a:endParaRPr lang="zh-TW"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647056" y="1052736"/>
            <a:ext cx="8496944" cy="5361459"/>
          </a:xfrm>
        </p:spPr>
        <p:txBody>
          <a:bodyPr/>
          <a:lstStyle/>
          <a:p>
            <a:pPr>
              <a:lnSpc>
                <a:spcPts val="3000"/>
              </a:lnSpc>
              <a:spcBef>
                <a:spcPts val="0"/>
              </a:spcBef>
              <a:buNone/>
            </a:pPr>
            <a:r>
              <a:rPr lang="en-US" altLang="zh-TW" sz="2400" b="1" dirty="0" smtClean="0">
                <a:solidFill>
                  <a:srgbClr val="C00000"/>
                </a:solidFill>
              </a:rPr>
              <a:t>4.</a:t>
            </a:r>
            <a:r>
              <a:rPr lang="zh-TW" altLang="en-US" sz="2400" b="1" dirty="0" smtClean="0">
                <a:solidFill>
                  <a:srgbClr val="C00000"/>
                </a:solidFill>
              </a:rPr>
              <a:t>第</a:t>
            </a:r>
            <a:r>
              <a:rPr lang="en-US" altLang="zh-TW" sz="2400" b="1" dirty="0" smtClean="0">
                <a:solidFill>
                  <a:srgbClr val="C00000"/>
                </a:solidFill>
              </a:rPr>
              <a:t>10</a:t>
            </a:r>
            <a:r>
              <a:rPr lang="zh-TW" altLang="en-US" sz="2400" b="1" dirty="0" smtClean="0">
                <a:solidFill>
                  <a:srgbClr val="C00000"/>
                </a:solidFill>
              </a:rPr>
              <a:t>條第</a:t>
            </a:r>
            <a:r>
              <a:rPr lang="en-US" altLang="zh-TW" sz="2400" b="1" dirty="0" smtClean="0">
                <a:solidFill>
                  <a:srgbClr val="C00000"/>
                </a:solidFill>
              </a:rPr>
              <a:t>1</a:t>
            </a:r>
            <a:r>
              <a:rPr lang="zh-TW" altLang="en-US" sz="2400" b="1" dirty="0" smtClean="0">
                <a:solidFill>
                  <a:srgbClr val="C00000"/>
                </a:solidFill>
              </a:rPr>
              <a:t>項第</a:t>
            </a:r>
            <a:r>
              <a:rPr lang="en-US" altLang="zh-TW" sz="2400" b="1" dirty="0" smtClean="0">
                <a:solidFill>
                  <a:srgbClr val="C00000"/>
                </a:solidFill>
              </a:rPr>
              <a:t>4</a:t>
            </a:r>
            <a:r>
              <a:rPr lang="zh-TW" altLang="en-US" sz="2400" b="1" dirty="0" smtClean="0">
                <a:solidFill>
                  <a:srgbClr val="C00000"/>
                </a:solidFill>
              </a:rPr>
              <a:t>款因法律行為取得後之不正當使用或洩漏－</a:t>
            </a:r>
            <a:endParaRPr lang="en-US" altLang="zh-TW" sz="2400" b="1" dirty="0" smtClean="0">
              <a:solidFill>
                <a:srgbClr val="C00000"/>
              </a:solidFill>
            </a:endParaRPr>
          </a:p>
          <a:p>
            <a:pPr>
              <a:lnSpc>
                <a:spcPts val="3600"/>
              </a:lnSpc>
              <a:spcBef>
                <a:spcPts val="0"/>
              </a:spcBef>
              <a:buNone/>
            </a:pPr>
            <a:r>
              <a:rPr lang="zh-TW" altLang="en-US" sz="2400" b="1" dirty="0" smtClean="0">
                <a:solidFill>
                  <a:srgbClr val="0070C0"/>
                </a:solidFill>
              </a:rPr>
              <a:t>　</a:t>
            </a:r>
            <a:endParaRPr lang="en-US" altLang="zh-TW" sz="2400" b="1" dirty="0" smtClean="0">
              <a:solidFill>
                <a:srgbClr val="0070C0"/>
              </a:solidFill>
            </a:endParaRPr>
          </a:p>
          <a:p>
            <a:pPr>
              <a:lnSpc>
                <a:spcPts val="3600"/>
              </a:lnSpc>
              <a:spcBef>
                <a:spcPts val="0"/>
              </a:spcBef>
              <a:buNone/>
            </a:pPr>
            <a:r>
              <a:rPr lang="en-US" altLang="zh-TW" sz="2400" b="1" dirty="0" smtClean="0">
                <a:solidFill>
                  <a:srgbClr val="0070C0"/>
                </a:solidFill>
              </a:rPr>
              <a:t> </a:t>
            </a:r>
            <a:r>
              <a:rPr lang="zh-TW" altLang="en-US" sz="2400" b="1" dirty="0" smtClean="0">
                <a:solidFill>
                  <a:srgbClr val="0070C0"/>
                </a:solidFill>
              </a:rPr>
              <a:t>「因法律行為</a:t>
            </a:r>
            <a:r>
              <a:rPr lang="zh-TW" altLang="en-US" sz="2400" dirty="0" smtClean="0">
                <a:solidFill>
                  <a:srgbClr val="0070C0"/>
                </a:solidFill>
              </a:rPr>
              <a:t>取得營業秘密，而以不正當方法使用或洩漏者</a:t>
            </a:r>
            <a:r>
              <a:rPr lang="zh-TW" altLang="en-US" dirty="0" smtClean="0">
                <a:solidFill>
                  <a:srgbClr val="0070C0"/>
                </a:solidFill>
              </a:rPr>
              <a:t>。 」</a:t>
            </a:r>
            <a:endParaRPr lang="en-US" altLang="zh-TW" dirty="0" smtClean="0">
              <a:solidFill>
                <a:srgbClr val="0070C0"/>
              </a:solidFill>
            </a:endParaRPr>
          </a:p>
          <a:p>
            <a:pPr>
              <a:lnSpc>
                <a:spcPts val="3600"/>
              </a:lnSpc>
              <a:spcBef>
                <a:spcPts val="0"/>
              </a:spcBef>
              <a:buNone/>
            </a:pPr>
            <a:r>
              <a:rPr lang="zh-TW" altLang="en-US" sz="2400" dirty="0" smtClean="0"/>
              <a:t>  </a:t>
            </a:r>
            <a:r>
              <a:rPr lang="en-US" altLang="zh-TW" sz="2400" dirty="0" smtClean="0"/>
              <a:t> </a:t>
            </a:r>
            <a:r>
              <a:rPr lang="zh-TW" altLang="en-US" sz="2400" dirty="0" smtClean="0"/>
              <a:t>本款係規範基於僱傭、委任或代理權授與等法律行為，</a:t>
            </a:r>
            <a:endParaRPr lang="en-US" altLang="zh-TW" sz="2400" dirty="0" smtClean="0"/>
          </a:p>
          <a:p>
            <a:pPr>
              <a:lnSpc>
                <a:spcPts val="3600"/>
              </a:lnSpc>
              <a:spcBef>
                <a:spcPts val="0"/>
              </a:spcBef>
              <a:buNone/>
            </a:pPr>
            <a:r>
              <a:rPr lang="en-US" altLang="zh-TW" sz="2400" dirty="0" smtClean="0"/>
              <a:t>   </a:t>
            </a:r>
            <a:r>
              <a:rPr lang="zh-TW" altLang="en-US" sz="2400" dirty="0" smtClean="0"/>
              <a:t>取雇用人、委任人、本人等之營業秘密，因該等關係為</a:t>
            </a:r>
            <a:endParaRPr lang="en-US" altLang="zh-TW" sz="2400" dirty="0" smtClean="0"/>
          </a:p>
          <a:p>
            <a:pPr>
              <a:lnSpc>
                <a:spcPts val="3600"/>
              </a:lnSpc>
              <a:spcBef>
                <a:spcPts val="0"/>
              </a:spcBef>
              <a:buNone/>
            </a:pPr>
            <a:r>
              <a:rPr lang="en-US" altLang="zh-TW" sz="2400" dirty="0" smtClean="0"/>
              <a:t>   </a:t>
            </a:r>
            <a:r>
              <a:rPr lang="zh-TW" altLang="en-US" sz="2400" dirty="0" smtClean="0"/>
              <a:t>合法取得，受雇人等本應依各該法律行為約定內容使用</a:t>
            </a:r>
            <a:endParaRPr lang="en-US" altLang="zh-TW" sz="2400" dirty="0" smtClean="0"/>
          </a:p>
          <a:p>
            <a:pPr>
              <a:lnSpc>
                <a:spcPts val="3600"/>
              </a:lnSpc>
              <a:spcBef>
                <a:spcPts val="0"/>
              </a:spcBef>
              <a:buNone/>
            </a:pPr>
            <a:r>
              <a:rPr lang="en-US" altLang="zh-TW" sz="2400" dirty="0" smtClean="0"/>
              <a:t>   </a:t>
            </a:r>
            <a:r>
              <a:rPr lang="zh-TW" altLang="en-US" sz="2400" dirty="0" smtClean="0"/>
              <a:t>或揭露該營業秘密予他人，如逾越約定而違反保密義務</a:t>
            </a:r>
            <a:endParaRPr lang="en-US" altLang="zh-TW" sz="2400" dirty="0" smtClean="0"/>
          </a:p>
          <a:p>
            <a:pPr>
              <a:lnSpc>
                <a:spcPts val="3600"/>
              </a:lnSpc>
              <a:spcBef>
                <a:spcPts val="0"/>
              </a:spcBef>
              <a:buNone/>
            </a:pPr>
            <a:r>
              <a:rPr lang="en-US" altLang="zh-TW" sz="2400" dirty="0" smtClean="0"/>
              <a:t>   </a:t>
            </a:r>
            <a:r>
              <a:rPr lang="zh-TW" altLang="en-US" sz="2400" dirty="0" smtClean="0"/>
              <a:t>以不正當方法使用或洩漏，法律視為侵害營業秘密。</a:t>
            </a:r>
            <a:endParaRPr lang="en-US" altLang="zh-TW" sz="24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70</a:t>
            </a:r>
            <a:endParaRPr lang="zh-TW" alt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11560" y="3645024"/>
            <a:ext cx="7560840" cy="2160240"/>
          </a:xfrm>
          <a:prstGeom prst="rect">
            <a:avLst/>
          </a:prstGeom>
          <a:ln>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4" name="矩形 3"/>
          <p:cNvSpPr/>
          <p:nvPr/>
        </p:nvSpPr>
        <p:spPr>
          <a:xfrm>
            <a:off x="611560" y="1844824"/>
            <a:ext cx="7560840" cy="1368152"/>
          </a:xfrm>
          <a:prstGeom prst="rect">
            <a:avLst/>
          </a:prstGeom>
          <a:ln>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53656" y="1161336"/>
            <a:ext cx="8229600" cy="5760640"/>
          </a:xfrm>
        </p:spPr>
        <p:txBody>
          <a:bodyPr>
            <a:normAutofit fontScale="92500" lnSpcReduction="20000"/>
          </a:bodyPr>
          <a:lstStyle/>
          <a:p>
            <a:pPr>
              <a:buNone/>
            </a:pPr>
            <a:r>
              <a:rPr lang="zh-TW" altLang="en-US" sz="2400" b="1" dirty="0" smtClean="0">
                <a:solidFill>
                  <a:srgbClr val="C00000"/>
                </a:solidFill>
              </a:rPr>
              <a:t>最高法院</a:t>
            </a:r>
            <a:r>
              <a:rPr lang="en-US" altLang="zh-TW" sz="2400" b="1" dirty="0" smtClean="0">
                <a:solidFill>
                  <a:srgbClr val="C00000"/>
                </a:solidFill>
              </a:rPr>
              <a:t>97</a:t>
            </a:r>
            <a:r>
              <a:rPr lang="zh-TW" altLang="en-US" sz="2400" b="1" dirty="0" smtClean="0">
                <a:solidFill>
                  <a:srgbClr val="C00000"/>
                </a:solidFill>
              </a:rPr>
              <a:t>年台上字第</a:t>
            </a:r>
            <a:r>
              <a:rPr lang="en-US" altLang="zh-TW" sz="2400" b="1" dirty="0" smtClean="0">
                <a:solidFill>
                  <a:srgbClr val="C00000"/>
                </a:solidFill>
              </a:rPr>
              <a:t>968</a:t>
            </a:r>
            <a:r>
              <a:rPr lang="zh-TW" altLang="en-US" sz="2400" b="1" dirty="0" smtClean="0">
                <a:solidFill>
                  <a:srgbClr val="C00000"/>
                </a:solidFill>
              </a:rPr>
              <a:t>號民事判決－</a:t>
            </a:r>
            <a:endParaRPr lang="en-US" altLang="zh-TW" sz="2400" b="1" dirty="0" smtClean="0">
              <a:solidFill>
                <a:srgbClr val="C00000"/>
              </a:solidFill>
            </a:endParaRPr>
          </a:p>
          <a:p>
            <a:pPr>
              <a:buNone/>
            </a:pPr>
            <a:r>
              <a:rPr lang="zh-TW" altLang="en-US" sz="2400" b="1" dirty="0" smtClean="0"/>
              <a:t>事實概要</a:t>
            </a:r>
            <a:r>
              <a:rPr lang="zh-TW" altLang="en-US" sz="2400" dirty="0" smtClean="0"/>
              <a:t>：</a:t>
            </a:r>
            <a:endParaRPr lang="en-US" altLang="zh-TW" sz="2400" dirty="0" smtClean="0"/>
          </a:p>
          <a:p>
            <a:pPr>
              <a:buNone/>
            </a:pPr>
            <a:r>
              <a:rPr lang="zh-TW" altLang="en-US" sz="2400" dirty="0" smtClean="0"/>
              <a:t>上訴人甲擔任被上訴人乙之專案經理，負責規劃</a:t>
            </a:r>
            <a:endParaRPr lang="en-US" altLang="zh-TW" sz="2400" dirty="0" smtClean="0"/>
          </a:p>
          <a:p>
            <a:pPr>
              <a:buNone/>
            </a:pPr>
            <a:r>
              <a:rPr lang="en-US" altLang="zh-TW" sz="2400" dirty="0" err="1" smtClean="0"/>
              <a:t>Pchome</a:t>
            </a:r>
            <a:r>
              <a:rPr lang="en-US" altLang="zh-TW" sz="2400" dirty="0" smtClean="0"/>
              <a:t> –</a:t>
            </a:r>
            <a:r>
              <a:rPr lang="en-US" altLang="zh-TW" sz="2400" dirty="0" err="1" smtClean="0"/>
              <a:t>skype</a:t>
            </a:r>
            <a:r>
              <a:rPr lang="zh-TW" altLang="en-US" sz="2400" dirty="0" smtClean="0"/>
              <a:t>相關技術等，甲離職後至乙之同業丙擔任製作</a:t>
            </a:r>
            <a:endParaRPr lang="en-US" altLang="zh-TW" sz="2400" dirty="0" smtClean="0"/>
          </a:p>
          <a:p>
            <a:pPr>
              <a:buNone/>
            </a:pPr>
            <a:r>
              <a:rPr lang="zh-TW" altLang="en-US" sz="2400" dirty="0" smtClean="0"/>
              <a:t>經理，違反競業禁止義務，乙於第二審追加依營業秘密法第</a:t>
            </a:r>
            <a:endParaRPr lang="en-US" altLang="zh-TW" sz="2400" dirty="0" smtClean="0"/>
          </a:p>
          <a:p>
            <a:pPr>
              <a:buNone/>
            </a:pPr>
            <a:r>
              <a:rPr lang="en-US" altLang="zh-TW" sz="2400" dirty="0" smtClean="0"/>
              <a:t>12</a:t>
            </a:r>
            <a:r>
              <a:rPr lang="zh-TW" altLang="en-US" sz="2400" dirty="0" smtClean="0"/>
              <a:t>條第</a:t>
            </a:r>
            <a:r>
              <a:rPr lang="en-US" altLang="zh-TW" sz="2400" dirty="0" smtClean="0"/>
              <a:t>1</a:t>
            </a:r>
            <a:r>
              <a:rPr lang="zh-TW" altLang="en-US" sz="2400" dirty="0" smtClean="0"/>
              <a:t>項規定請求甲賠償損害。</a:t>
            </a:r>
            <a:endParaRPr lang="en-US" altLang="zh-TW" sz="2400" dirty="0" smtClean="0"/>
          </a:p>
          <a:p>
            <a:pPr>
              <a:buNone/>
            </a:pPr>
            <a:r>
              <a:rPr lang="zh-TW" altLang="en-US" sz="2400" b="1" dirty="0" smtClean="0"/>
              <a:t>高院以：</a:t>
            </a:r>
            <a:endParaRPr lang="en-US" altLang="zh-TW" sz="2400" b="1" dirty="0" smtClean="0"/>
          </a:p>
          <a:p>
            <a:pPr>
              <a:buNone/>
            </a:pPr>
            <a:r>
              <a:rPr lang="zh-TW" altLang="en-US" sz="2400" dirty="0" smtClean="0"/>
              <a:t>丙之員工即證人</a:t>
            </a:r>
            <a:r>
              <a:rPr lang="en-US" altLang="zh-TW" sz="2400" dirty="0" smtClean="0"/>
              <a:t>A</a:t>
            </a:r>
            <a:r>
              <a:rPr lang="zh-TW" altLang="en-US" sz="2400" dirty="0" smtClean="0"/>
              <a:t>證述，丙公司尚無「電腦對電話」</a:t>
            </a:r>
            <a:endParaRPr lang="en-US" altLang="zh-TW" sz="2400" dirty="0" smtClean="0"/>
          </a:p>
          <a:p>
            <a:pPr>
              <a:buNone/>
            </a:pPr>
            <a:r>
              <a:rPr lang="zh-TW" altLang="en-US" sz="2400" dirty="0" smtClean="0"/>
              <a:t>技術；又因甲於</a:t>
            </a:r>
            <a:r>
              <a:rPr lang="en-US" altLang="zh-TW" sz="2400" dirty="0" smtClean="0"/>
              <a:t>94</a:t>
            </a:r>
            <a:r>
              <a:rPr lang="zh-TW" altLang="en-US" sz="2400" dirty="0" smtClean="0"/>
              <a:t>年</a:t>
            </a:r>
            <a:r>
              <a:rPr lang="en-US" altLang="zh-TW" sz="2400" dirty="0" smtClean="0"/>
              <a:t>7</a:t>
            </a:r>
            <a:r>
              <a:rPr lang="zh-TW" altLang="en-US" sz="2400" dirty="0" smtClean="0"/>
              <a:t>月</a:t>
            </a:r>
            <a:r>
              <a:rPr lang="en-US" altLang="zh-TW" sz="2400" dirty="0" smtClean="0"/>
              <a:t>1</a:t>
            </a:r>
            <a:r>
              <a:rPr lang="zh-TW" altLang="en-US" sz="2400" dirty="0" smtClean="0"/>
              <a:t>日加入丙公司之經營，致丙公司於</a:t>
            </a:r>
            <a:endParaRPr lang="en-US" altLang="zh-TW" sz="2400" dirty="0" smtClean="0"/>
          </a:p>
          <a:p>
            <a:pPr>
              <a:buNone/>
            </a:pPr>
            <a:r>
              <a:rPr lang="en-US" altLang="zh-TW" sz="2400" dirty="0" smtClean="0"/>
              <a:t>95</a:t>
            </a:r>
            <a:r>
              <a:rPr lang="zh-TW" altLang="en-US" sz="2400" dirty="0" smtClean="0"/>
              <a:t>年</a:t>
            </a:r>
            <a:r>
              <a:rPr lang="en-US" altLang="zh-TW" sz="2400" dirty="0" smtClean="0"/>
              <a:t>6</a:t>
            </a:r>
            <a:r>
              <a:rPr lang="zh-TW" altLang="en-US" sz="2400" dirty="0" smtClean="0"/>
              <a:t>月</a:t>
            </a:r>
            <a:r>
              <a:rPr lang="en-US" altLang="zh-TW" sz="2400" dirty="0" smtClean="0"/>
              <a:t>6</a:t>
            </a:r>
            <a:r>
              <a:rPr lang="zh-TW" altLang="en-US" sz="2400" dirty="0" smtClean="0"/>
              <a:t>日可向</a:t>
            </a:r>
            <a:r>
              <a:rPr lang="en-US" altLang="zh-TW" sz="2400" dirty="0" smtClean="0"/>
              <a:t>NCC</a:t>
            </a:r>
            <a:r>
              <a:rPr lang="zh-TW" altLang="en-US" sz="2400" dirty="0" smtClean="0"/>
              <a:t>申請網路電話經營許可（嗣</a:t>
            </a:r>
            <a:r>
              <a:rPr lang="en-US" altLang="zh-TW" sz="2400" dirty="0" smtClean="0"/>
              <a:t>96</a:t>
            </a:r>
            <a:r>
              <a:rPr lang="zh-TW" altLang="en-US" sz="2400" dirty="0" smtClean="0"/>
              <a:t>年</a:t>
            </a:r>
            <a:r>
              <a:rPr lang="en-US" altLang="zh-TW" sz="2400" dirty="0" smtClean="0"/>
              <a:t>3</a:t>
            </a:r>
            <a:r>
              <a:rPr lang="zh-TW" altLang="en-US" sz="2400" dirty="0" smtClean="0"/>
              <a:t>月</a:t>
            </a:r>
            <a:r>
              <a:rPr lang="en-US" altLang="zh-TW" sz="2400" dirty="0" smtClean="0"/>
              <a:t>2</a:t>
            </a:r>
            <a:r>
              <a:rPr lang="zh-TW" altLang="en-US" sz="2400" dirty="0" smtClean="0"/>
              <a:t>日</a:t>
            </a:r>
            <a:endParaRPr lang="en-US" altLang="zh-TW" sz="2400" dirty="0" smtClean="0"/>
          </a:p>
          <a:p>
            <a:pPr>
              <a:buNone/>
            </a:pPr>
            <a:r>
              <a:rPr lang="zh-TW" altLang="en-US" sz="2400" dirty="0" smtClean="0"/>
              <a:t>撤回申請），對照兩者技術主要內容相同，若非甲之加入丙</a:t>
            </a:r>
            <a:endParaRPr lang="en-US" altLang="zh-TW" sz="2400" dirty="0" smtClean="0"/>
          </a:p>
          <a:p>
            <a:pPr>
              <a:buNone/>
            </a:pPr>
            <a:r>
              <a:rPr lang="zh-TW" altLang="en-US" sz="2400" dirty="0" smtClean="0"/>
              <a:t>公司，取得乙之營業秘密資訊，丙公司無法如此快速申請，</a:t>
            </a:r>
            <a:endParaRPr lang="en-US" altLang="zh-TW" sz="2400" dirty="0" smtClean="0"/>
          </a:p>
          <a:p>
            <a:pPr>
              <a:buNone/>
            </a:pPr>
            <a:r>
              <a:rPr lang="zh-TW" altLang="en-US" sz="2400" dirty="0" smtClean="0"/>
              <a:t>故甲有侵害乙之營業秘密之行為。</a:t>
            </a:r>
            <a:endParaRPr lang="en-US" altLang="zh-TW" sz="2400" dirty="0" smtClean="0"/>
          </a:p>
          <a:p>
            <a:pPr>
              <a:buNone/>
            </a:pPr>
            <a:endParaRPr lang="en-US" altLang="zh-TW" sz="2400" dirty="0" smtClean="0"/>
          </a:p>
          <a:p>
            <a:pPr>
              <a:buNone/>
            </a:pPr>
            <a:r>
              <a:rPr lang="zh-TW" altLang="en-US" sz="2400" dirty="0" smtClean="0"/>
              <a:t>此案例即符合</a:t>
            </a:r>
            <a:r>
              <a:rPr lang="zh-TW" altLang="en-US" sz="2400" b="1" dirty="0" smtClean="0">
                <a:solidFill>
                  <a:srgbClr val="C00000"/>
                </a:solidFill>
              </a:rPr>
              <a:t>因法律行為取得後之不正當使用或洩漏</a:t>
            </a:r>
            <a:endParaRPr lang="en-US" altLang="zh-TW" sz="2400" dirty="0" smtClean="0">
              <a:solidFill>
                <a:srgbClr val="C00000"/>
              </a:solidFill>
            </a:endParaRPr>
          </a:p>
        </p:txBody>
      </p:sp>
      <p:sp>
        <p:nvSpPr>
          <p:cNvPr id="8" name="頁尾版面配置區 7"/>
          <p:cNvSpPr>
            <a:spLocks noGrp="1"/>
          </p:cNvSpPr>
          <p:nvPr>
            <p:ph type="ftr" sz="quarter" idx="11"/>
          </p:nvPr>
        </p:nvSpPr>
        <p:spPr/>
        <p:txBody>
          <a:bodyPr/>
          <a:lstStyle/>
          <a:p>
            <a:r>
              <a:rPr lang="en-US" altLang="zh-TW" smtClean="0"/>
              <a:t>71</a:t>
            </a:r>
            <a:endParaRPr lang="zh-TW" alt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772816"/>
            <a:ext cx="8424936" cy="5400600"/>
          </a:xfrm>
        </p:spPr>
        <p:txBody>
          <a:bodyPr>
            <a:normAutofit/>
          </a:bodyPr>
          <a:lstStyle/>
          <a:p>
            <a:pPr>
              <a:lnSpc>
                <a:spcPts val="2000"/>
              </a:lnSpc>
              <a:buNone/>
            </a:pPr>
            <a:r>
              <a:rPr lang="zh-TW" altLang="en-US" sz="2400" dirty="0" smtClean="0"/>
              <a:t>本判決要旨：「</a:t>
            </a:r>
            <a:r>
              <a:rPr lang="zh-TW" altLang="en-US" sz="2400" dirty="0" smtClean="0">
                <a:solidFill>
                  <a:srgbClr val="0070C0"/>
                </a:solidFill>
              </a:rPr>
              <a:t>依營業秘密法規定，僅須因法律行為（如僱</a:t>
            </a:r>
            <a:endParaRPr lang="en-US" altLang="zh-TW" sz="2400" dirty="0" smtClean="0">
              <a:solidFill>
                <a:srgbClr val="0070C0"/>
              </a:solidFill>
            </a:endParaRPr>
          </a:p>
          <a:p>
            <a:pPr>
              <a:lnSpc>
                <a:spcPts val="2000"/>
              </a:lnSpc>
              <a:buNone/>
            </a:pPr>
            <a:r>
              <a:rPr lang="zh-TW" altLang="en-US" sz="2400" dirty="0" smtClean="0">
                <a:solidFill>
                  <a:srgbClr val="0070C0"/>
                </a:solidFill>
              </a:rPr>
              <a:t>傭關係）取得營業秘密而洩漏 者，即為侵害營業秘密，</a:t>
            </a:r>
            <a:r>
              <a:rPr lang="zh-TW" altLang="en-US" sz="2400" b="1" dirty="0" smtClean="0">
                <a:solidFill>
                  <a:srgbClr val="FF0000"/>
                </a:solidFill>
              </a:rPr>
              <a:t>不以</a:t>
            </a:r>
            <a:endParaRPr lang="en-US" altLang="zh-TW" sz="2400" b="1" dirty="0" smtClean="0">
              <a:solidFill>
                <a:srgbClr val="FF0000"/>
              </a:solidFill>
            </a:endParaRPr>
          </a:p>
          <a:p>
            <a:pPr>
              <a:lnSpc>
                <a:spcPts val="2000"/>
              </a:lnSpc>
              <a:buNone/>
            </a:pPr>
            <a:r>
              <a:rPr lang="zh-TW" altLang="en-US" sz="2400" b="1" dirty="0" smtClean="0">
                <a:solidFill>
                  <a:srgbClr val="FF0000"/>
                </a:solidFill>
              </a:rPr>
              <a:t>發生實害結果為必要</a:t>
            </a:r>
            <a:r>
              <a:rPr lang="zh-TW" altLang="en-US" sz="2400" dirty="0" smtClean="0"/>
              <a:t>。惟因鑑於取得侵害營 業秘密行為之證</a:t>
            </a:r>
            <a:endParaRPr lang="en-US" altLang="zh-TW" sz="2400" dirty="0" smtClean="0"/>
          </a:p>
          <a:p>
            <a:pPr>
              <a:lnSpc>
                <a:spcPts val="2000"/>
              </a:lnSpc>
              <a:buNone/>
            </a:pPr>
            <a:r>
              <a:rPr lang="zh-TW" altLang="en-US" sz="2400" dirty="0" smtClean="0"/>
              <a:t>據不易，其證明度應可降低，</a:t>
            </a:r>
            <a:r>
              <a:rPr lang="zh-TW" altLang="en-US" sz="2400" u="sng" dirty="0" smtClean="0"/>
              <a:t>然仍應注意被告對原告所提 之</a:t>
            </a:r>
            <a:endParaRPr lang="en-US" altLang="zh-TW" sz="2400" u="sng" dirty="0" smtClean="0"/>
          </a:p>
          <a:p>
            <a:pPr>
              <a:lnSpc>
                <a:spcPts val="2000"/>
              </a:lnSpc>
              <a:buNone/>
            </a:pPr>
            <a:r>
              <a:rPr lang="zh-TW" altLang="en-US" sz="2400" u="sng" dirty="0" smtClean="0"/>
              <a:t>證據（以情況證據居多）是否已有提出說明，倘有，並應令</a:t>
            </a:r>
            <a:endParaRPr lang="en-US" altLang="zh-TW" sz="2400" u="sng" dirty="0" smtClean="0"/>
          </a:p>
          <a:p>
            <a:pPr>
              <a:lnSpc>
                <a:spcPts val="2000"/>
              </a:lnSpc>
              <a:buNone/>
            </a:pPr>
            <a:r>
              <a:rPr lang="zh-TW" altLang="en-US" sz="2400" u="sng" dirty="0" smtClean="0"/>
              <a:t>其舉證，</a:t>
            </a:r>
            <a:r>
              <a:rPr lang="zh-TW" altLang="en-US" sz="2400" dirty="0" smtClean="0"/>
              <a:t>以 平衡兩造間之舉證責任，俾發現真實。」。</a:t>
            </a:r>
            <a:endParaRPr lang="en-US" altLang="zh-TW" sz="2400" dirty="0" smtClean="0"/>
          </a:p>
          <a:p>
            <a:pPr>
              <a:lnSpc>
                <a:spcPts val="2000"/>
              </a:lnSpc>
              <a:buNone/>
            </a:pPr>
            <a:r>
              <a:rPr lang="zh-TW" altLang="en-US" sz="2400" dirty="0" smtClean="0"/>
              <a:t>本判決係以：</a:t>
            </a:r>
            <a:endParaRPr lang="en-US" altLang="zh-TW" sz="2400" dirty="0" smtClean="0"/>
          </a:p>
          <a:p>
            <a:pPr>
              <a:lnSpc>
                <a:spcPts val="2000"/>
              </a:lnSpc>
              <a:buNone/>
            </a:pPr>
            <a:r>
              <a:rPr lang="zh-TW" altLang="en-US" sz="2400" dirty="0" smtClean="0"/>
              <a:t>證人</a:t>
            </a:r>
            <a:r>
              <a:rPr lang="en-US" altLang="zh-TW" sz="2400" dirty="0" smtClean="0"/>
              <a:t>A</a:t>
            </a:r>
            <a:r>
              <a:rPr lang="zh-TW" altLang="en-US" sz="2400" dirty="0" smtClean="0"/>
              <a:t>於上開證述過程中，亦曾述及丙之美國母公司</a:t>
            </a:r>
            <a:r>
              <a:rPr lang="en-US" altLang="zh-TW" sz="2400" dirty="0" smtClean="0"/>
              <a:t>5</a:t>
            </a:r>
            <a:r>
              <a:rPr lang="zh-TW" altLang="en-US" sz="2400" dirty="0" smtClean="0"/>
              <a:t>年前亦</a:t>
            </a:r>
            <a:endParaRPr lang="en-US" altLang="zh-TW" sz="2400" dirty="0" smtClean="0"/>
          </a:p>
          <a:p>
            <a:pPr>
              <a:lnSpc>
                <a:spcPts val="2000"/>
              </a:lnSpc>
              <a:buNone/>
            </a:pPr>
            <a:r>
              <a:rPr lang="zh-TW" altLang="en-US" sz="2400" dirty="0" smtClean="0"/>
              <a:t>有「電腦對電話」技術，甲於答辯狀予以引用（並未舉證），</a:t>
            </a:r>
            <a:endParaRPr lang="en-US" altLang="zh-TW" sz="2400" dirty="0" smtClean="0"/>
          </a:p>
          <a:p>
            <a:pPr>
              <a:lnSpc>
                <a:spcPts val="2000"/>
              </a:lnSpc>
              <a:buNone/>
            </a:pPr>
            <a:r>
              <a:rPr lang="zh-TW" altLang="en-US" sz="2400" dirty="0" smtClean="0"/>
              <a:t>是否該母公司對丙有此技術亦有連結，尚欠明瞭，而原審審</a:t>
            </a:r>
            <a:endParaRPr lang="en-US" altLang="zh-TW" sz="2400" dirty="0" smtClean="0"/>
          </a:p>
          <a:p>
            <a:pPr>
              <a:lnSpc>
                <a:spcPts val="2000"/>
              </a:lnSpc>
              <a:buNone/>
            </a:pPr>
            <a:r>
              <a:rPr lang="zh-TW" altLang="en-US" sz="2400" dirty="0" smtClean="0"/>
              <a:t>判長就甲在答辯狀提及丙之美國母公司有此技術，未盡到令</a:t>
            </a:r>
            <a:endParaRPr lang="en-US" altLang="zh-TW" sz="2400" dirty="0" smtClean="0"/>
          </a:p>
          <a:p>
            <a:pPr>
              <a:lnSpc>
                <a:spcPts val="2000"/>
              </a:lnSpc>
              <a:buNone/>
            </a:pPr>
            <a:r>
              <a:rPr lang="zh-TW" altLang="en-US" sz="2400" dirty="0" smtClean="0"/>
              <a:t>甲就丙之美國母公司之技術有無在臺運用部分舉證之闡明義</a:t>
            </a:r>
            <a:endParaRPr lang="en-US" altLang="zh-TW" sz="2400" dirty="0" smtClean="0"/>
          </a:p>
          <a:p>
            <a:pPr>
              <a:lnSpc>
                <a:spcPts val="2000"/>
              </a:lnSpc>
              <a:buNone/>
            </a:pPr>
            <a:r>
              <a:rPr lang="zh-TW" altLang="en-US" sz="2400" dirty="0" smtClean="0"/>
              <a:t>務，故而發回。</a:t>
            </a:r>
            <a:endParaRPr lang="en-US" altLang="zh-TW" sz="2400" dirty="0" smtClean="0"/>
          </a:p>
          <a:p>
            <a:pPr>
              <a:buNone/>
            </a:pPr>
            <a:endParaRPr lang="en-US" altLang="zh-TW" sz="2400" dirty="0" smtClean="0"/>
          </a:p>
          <a:p>
            <a:pPr>
              <a:buNone/>
            </a:pPr>
            <a:endParaRPr lang="en-US" altLang="zh-TW" sz="2400" dirty="0" smtClean="0"/>
          </a:p>
          <a:p>
            <a:pPr>
              <a:buNone/>
            </a:pPr>
            <a:endParaRPr lang="zh-TW" altLang="en-US" sz="24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72</a:t>
            </a:r>
            <a:endParaRPr lang="zh-TW" alt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124744"/>
            <a:ext cx="8229600" cy="6093296"/>
          </a:xfrm>
        </p:spPr>
        <p:txBody>
          <a:bodyPr>
            <a:normAutofit fontScale="92500"/>
          </a:bodyPr>
          <a:lstStyle/>
          <a:p>
            <a:pPr>
              <a:lnSpc>
                <a:spcPct val="90000"/>
              </a:lnSpc>
              <a:buFont typeface="Wingdings" pitchFamily="2" charset="2"/>
              <a:buNone/>
            </a:pPr>
            <a:r>
              <a:rPr lang="zh-TW" altLang="en-US" sz="2400" b="1" dirty="0" smtClean="0"/>
              <a:t>美國</a:t>
            </a:r>
            <a:r>
              <a:rPr lang="en-US" altLang="zh-TW" sz="2400" b="1" dirty="0" smtClean="0"/>
              <a:t>Pepsi Co. v. Redmond</a:t>
            </a:r>
            <a:r>
              <a:rPr lang="zh-TW" altLang="en-US" sz="2400" b="1" dirty="0" smtClean="0"/>
              <a:t>案</a:t>
            </a:r>
            <a:r>
              <a:rPr lang="en-US" altLang="zh-TW" sz="2400" b="1" dirty="0" smtClean="0"/>
              <a:t>(</a:t>
            </a:r>
            <a:r>
              <a:rPr lang="zh-TW" altLang="en-US" sz="2400" b="1" dirty="0" smtClean="0"/>
              <a:t> </a:t>
            </a:r>
            <a:r>
              <a:rPr lang="en-US" altLang="zh-TW" sz="2400" b="1" dirty="0" smtClean="0"/>
              <a:t>54</a:t>
            </a:r>
            <a:r>
              <a:rPr lang="zh-TW" altLang="en-US" sz="2400" b="1" dirty="0" smtClean="0"/>
              <a:t> </a:t>
            </a:r>
            <a:r>
              <a:rPr lang="en-US" altLang="zh-TW" sz="2400" b="1" dirty="0" smtClean="0"/>
              <a:t>F.3d 1262. 7</a:t>
            </a:r>
            <a:r>
              <a:rPr lang="en-US" altLang="zh-TW" sz="2400" b="1" baseline="30000" dirty="0" smtClean="0"/>
              <a:t>th</a:t>
            </a:r>
            <a:r>
              <a:rPr lang="en-US" altLang="zh-TW" sz="2400" b="1" dirty="0" smtClean="0"/>
              <a:t> Cir. 1995)  </a:t>
            </a:r>
          </a:p>
          <a:p>
            <a:pPr>
              <a:lnSpc>
                <a:spcPct val="90000"/>
              </a:lnSpc>
              <a:buFont typeface="Wingdings" pitchFamily="2" charset="2"/>
              <a:buNone/>
            </a:pPr>
            <a:endParaRPr lang="en-US" altLang="zh-TW" sz="2400" b="1" dirty="0" smtClean="0"/>
          </a:p>
          <a:p>
            <a:pPr>
              <a:lnSpc>
                <a:spcPct val="90000"/>
              </a:lnSpc>
              <a:buFont typeface="Wingdings" pitchFamily="2" charset="2"/>
              <a:buNone/>
            </a:pPr>
            <a:r>
              <a:rPr lang="zh-TW" altLang="en-US" sz="2400" dirty="0" smtClean="0"/>
              <a:t>事實概要：被告</a:t>
            </a:r>
            <a:r>
              <a:rPr lang="en-US" altLang="zh-TW" sz="2400" dirty="0" smtClean="0"/>
              <a:t>Redmond</a:t>
            </a:r>
            <a:r>
              <a:rPr lang="zh-TW" altLang="en-US" sz="2400" dirty="0" smtClean="0"/>
              <a:t>為原告百事可樂公司自</a:t>
            </a:r>
            <a:r>
              <a:rPr lang="en-US" altLang="zh-TW" sz="2400" dirty="0" smtClean="0"/>
              <a:t>1984</a:t>
            </a:r>
            <a:r>
              <a:rPr lang="zh-TW" altLang="en-US" sz="2400" dirty="0" smtClean="0"/>
              <a:t>至 </a:t>
            </a:r>
            <a:r>
              <a:rPr lang="en-US" altLang="zh-TW" sz="2400" dirty="0" smtClean="0"/>
              <a:t>1994</a:t>
            </a:r>
          </a:p>
          <a:p>
            <a:pPr>
              <a:lnSpc>
                <a:spcPct val="90000"/>
              </a:lnSpc>
              <a:buFont typeface="Wingdings" pitchFamily="2" charset="2"/>
              <a:buNone/>
            </a:pPr>
            <a:r>
              <a:rPr lang="zh-TW" altLang="en-US" sz="2400" dirty="0" smtClean="0"/>
              <a:t>年在北美分公司之經理，負責包括加州 等地方的業務，年營</a:t>
            </a:r>
            <a:endParaRPr lang="en-US" altLang="zh-TW" sz="2400" dirty="0" smtClean="0"/>
          </a:p>
          <a:p>
            <a:pPr>
              <a:lnSpc>
                <a:spcPct val="90000"/>
              </a:lnSpc>
              <a:buFont typeface="Wingdings" pitchFamily="2" charset="2"/>
              <a:buNone/>
            </a:pPr>
            <a:r>
              <a:rPr lang="zh-TW" altLang="en-US" sz="2400" dirty="0" smtClean="0"/>
              <a:t>業額</a:t>
            </a:r>
            <a:r>
              <a:rPr lang="en-US" altLang="zh-TW" sz="2400" dirty="0" smtClean="0"/>
              <a:t>5</a:t>
            </a:r>
            <a:r>
              <a:rPr lang="zh-TW" altLang="en-US" sz="2400" dirty="0" smtClean="0"/>
              <a:t>億美元，占原告公司在全美</a:t>
            </a:r>
            <a:r>
              <a:rPr lang="en-US" altLang="zh-TW" sz="2400" dirty="0" smtClean="0"/>
              <a:t>20%</a:t>
            </a:r>
            <a:r>
              <a:rPr lang="zh-TW" altLang="en-US" sz="2400" dirty="0" smtClean="0"/>
              <a:t>。</a:t>
            </a:r>
            <a:r>
              <a:rPr lang="en-US" altLang="zh-TW" sz="2400" dirty="0" smtClean="0"/>
              <a:t>1994</a:t>
            </a:r>
            <a:r>
              <a:rPr lang="zh-TW" altLang="en-US" sz="2400" dirty="0" smtClean="0"/>
              <a:t>年</a:t>
            </a:r>
            <a:r>
              <a:rPr lang="en-US" altLang="zh-TW" sz="2400" dirty="0" smtClean="0"/>
              <a:t>5</a:t>
            </a:r>
            <a:r>
              <a:rPr lang="zh-TW" altLang="en-US" sz="2400" dirty="0" smtClean="0"/>
              <a:t>月被告與桂</a:t>
            </a:r>
            <a:endParaRPr lang="en-US" altLang="zh-TW" sz="2400" dirty="0" smtClean="0"/>
          </a:p>
          <a:p>
            <a:pPr>
              <a:lnSpc>
                <a:spcPct val="90000"/>
              </a:lnSpc>
              <a:buFont typeface="Wingdings" pitchFamily="2" charset="2"/>
              <a:buNone/>
            </a:pPr>
            <a:r>
              <a:rPr lang="zh-TW" altLang="en-US" sz="2400" dirty="0" smtClean="0"/>
              <a:t>格公司洽談新工作（兩家公司在運動飲料方面為競爭關係），</a:t>
            </a:r>
            <a:endParaRPr lang="en-US" altLang="zh-TW" sz="2400" dirty="0" smtClean="0"/>
          </a:p>
          <a:p>
            <a:pPr>
              <a:lnSpc>
                <a:spcPct val="90000"/>
              </a:lnSpc>
              <a:buFont typeface="Wingdings" pitchFamily="2" charset="2"/>
              <a:buNone/>
            </a:pPr>
            <a:r>
              <a:rPr lang="zh-TW" altLang="en-US" sz="2400" dirty="0" smtClean="0"/>
              <a:t>同年 </a:t>
            </a:r>
            <a:r>
              <a:rPr lang="en-US" altLang="zh-TW" sz="2400" dirty="0" smtClean="0"/>
              <a:t>11</a:t>
            </a:r>
            <a:r>
              <a:rPr lang="zh-TW" altLang="en-US" sz="2400" dirty="0" smtClean="0"/>
              <a:t>月被告為桂格公司工作。原告公司知悉後向法院對被</a:t>
            </a:r>
            <a:endParaRPr lang="en-US" altLang="zh-TW" sz="2400" dirty="0" smtClean="0"/>
          </a:p>
          <a:p>
            <a:pPr>
              <a:lnSpc>
                <a:spcPct val="90000"/>
              </a:lnSpc>
              <a:buFont typeface="Wingdings" pitchFamily="2" charset="2"/>
              <a:buNone/>
            </a:pPr>
            <a:r>
              <a:rPr lang="zh-TW" altLang="en-US" sz="2400" dirty="0" smtClean="0"/>
              <a:t>告</a:t>
            </a:r>
            <a:r>
              <a:rPr lang="en-US" altLang="zh-TW" sz="2400" dirty="0" smtClean="0"/>
              <a:t> </a:t>
            </a:r>
            <a:r>
              <a:rPr lang="zh-TW" altLang="en-US" sz="2400" dirty="0" smtClean="0"/>
              <a:t>聲請核發禁制令，禁止被告進入桂格公司工作。</a:t>
            </a:r>
            <a:endParaRPr lang="en-US" altLang="zh-TW" sz="2400" dirty="0" smtClean="0"/>
          </a:p>
          <a:p>
            <a:pPr>
              <a:lnSpc>
                <a:spcPct val="90000"/>
              </a:lnSpc>
              <a:buFont typeface="Wingdings" pitchFamily="2" charset="2"/>
              <a:buNone/>
            </a:pPr>
            <a:r>
              <a:rPr lang="zh-TW" altLang="en-US" sz="2400" dirty="0" smtClean="0"/>
              <a:t>第七巡迴上訴訟法院認：被告曾受雇於桂格所負責業務將會</a:t>
            </a:r>
            <a:endParaRPr lang="en-US" altLang="zh-TW" sz="2400" dirty="0" smtClean="0"/>
          </a:p>
          <a:p>
            <a:pPr>
              <a:lnSpc>
                <a:spcPct val="90000"/>
              </a:lnSpc>
              <a:buFont typeface="Wingdings" pitchFamily="2" charset="2"/>
              <a:buNone/>
            </a:pPr>
            <a:r>
              <a:rPr lang="zh-TW" altLang="en-US" sz="2400" dirty="0" smtClean="0"/>
              <a:t>與百事可樂競爭，不可避免會使用或洩漏百事可樂公司營業</a:t>
            </a:r>
            <a:endParaRPr lang="en-US" altLang="zh-TW" sz="2400" dirty="0" smtClean="0"/>
          </a:p>
          <a:p>
            <a:pPr>
              <a:lnSpc>
                <a:spcPct val="90000"/>
              </a:lnSpc>
              <a:buFont typeface="Wingdings" pitchFamily="2" charset="2"/>
              <a:buNone/>
            </a:pPr>
            <a:r>
              <a:rPr lang="zh-TW" altLang="en-US" sz="2400" dirty="0" smtClean="0"/>
              <a:t>秘密，故判決維持地院禁止被告任職桂格公司禁制令決定。</a:t>
            </a:r>
          </a:p>
          <a:p>
            <a:pPr>
              <a:buNone/>
            </a:pPr>
            <a:r>
              <a:rPr lang="zh-TW" altLang="en-US" sz="2400" dirty="0" smtClean="0"/>
              <a:t>本件係</a:t>
            </a:r>
            <a:r>
              <a:rPr lang="zh-TW" altLang="en-US" sz="2400" b="1" dirty="0" smtClean="0"/>
              <a:t>因法律行為取得後之不正當使用或洩漏之事例，</a:t>
            </a:r>
            <a:r>
              <a:rPr lang="zh-TW" altLang="en-US" sz="2400" dirty="0" smtClean="0"/>
              <a:t>為探</a:t>
            </a:r>
            <a:endParaRPr lang="en-US" altLang="zh-TW" sz="2400" dirty="0" smtClean="0"/>
          </a:p>
          <a:p>
            <a:pPr>
              <a:buNone/>
            </a:pPr>
            <a:r>
              <a:rPr lang="zh-TW" altLang="en-US" sz="2400" dirty="0" smtClean="0"/>
              <a:t>討美國實務之「不可避免揭露原則」</a:t>
            </a:r>
            <a:r>
              <a:rPr lang="en-US" altLang="zh-TW" sz="2400" dirty="0" smtClean="0"/>
              <a:t>(inevitable disclosure </a:t>
            </a:r>
          </a:p>
          <a:p>
            <a:pPr>
              <a:buNone/>
            </a:pPr>
            <a:r>
              <a:rPr lang="en-US" altLang="zh-TW" sz="2400" dirty="0" err="1" smtClean="0"/>
              <a:t>doctine</a:t>
            </a:r>
            <a:r>
              <a:rPr lang="en-US" altLang="zh-TW" sz="2400" dirty="0" smtClean="0"/>
              <a:t>)</a:t>
            </a:r>
            <a:r>
              <a:rPr lang="zh-TW" altLang="en-US" sz="2400" dirty="0" smtClean="0"/>
              <a:t>典型案例</a:t>
            </a:r>
            <a:r>
              <a:rPr lang="zh-TW" altLang="en-US" sz="2400" b="1" dirty="0" smtClean="0"/>
              <a:t>。</a:t>
            </a:r>
            <a:endParaRPr lang="en-US" altLang="zh-TW" sz="2400" dirty="0" smtClean="0"/>
          </a:p>
          <a:p>
            <a:pPr>
              <a:buNone/>
            </a:pPr>
            <a:endParaRPr lang="zh-TW" altLang="en-US" dirty="0"/>
          </a:p>
        </p:txBody>
      </p:sp>
      <p:pic>
        <p:nvPicPr>
          <p:cNvPr id="4" name="Picture 5" descr="Current Pepsi logo (December 2008–).">
            <a:hlinkClick r:id="rId2" tooltip="Current Pepsi logo (December 2008–)."/>
          </p:cNvPr>
          <p:cNvPicPr>
            <a:picLocks noChangeAspect="1" noChangeArrowheads="1"/>
          </p:cNvPicPr>
          <p:nvPr/>
        </p:nvPicPr>
        <p:blipFill>
          <a:blip r:embed="rId3" cstate="print"/>
          <a:srcRect/>
          <a:stretch>
            <a:fillRect/>
          </a:stretch>
        </p:blipFill>
        <p:spPr bwMode="auto">
          <a:xfrm>
            <a:off x="6228184" y="260648"/>
            <a:ext cx="1645920" cy="628650"/>
          </a:xfrm>
          <a:prstGeom prst="rect">
            <a:avLst/>
          </a:prstGeom>
          <a:noFill/>
        </p:spPr>
      </p:pic>
      <p:pic>
        <p:nvPicPr>
          <p:cNvPr id="5" name="Picture 7" descr="220px-Quaker-Oats-4321">
            <a:hlinkClick r:id="rId4"/>
          </p:cNvPr>
          <p:cNvPicPr>
            <a:picLocks noChangeAspect="1" noChangeArrowheads="1"/>
          </p:cNvPicPr>
          <p:nvPr/>
        </p:nvPicPr>
        <p:blipFill>
          <a:blip r:embed="rId5" cstate="print"/>
          <a:srcRect/>
          <a:stretch>
            <a:fillRect/>
          </a:stretch>
        </p:blipFill>
        <p:spPr bwMode="auto">
          <a:xfrm>
            <a:off x="8028384" y="3888306"/>
            <a:ext cx="936104" cy="1404156"/>
          </a:xfrm>
          <a:prstGeom prst="rect">
            <a:avLst/>
          </a:prstGeom>
          <a:noFill/>
        </p:spPr>
      </p:pic>
      <p:sp>
        <p:nvSpPr>
          <p:cNvPr id="8" name="頁尾版面配置區 7"/>
          <p:cNvSpPr>
            <a:spLocks noGrp="1"/>
          </p:cNvSpPr>
          <p:nvPr>
            <p:ph type="ftr" sz="quarter" idx="11"/>
          </p:nvPr>
        </p:nvSpPr>
        <p:spPr/>
        <p:txBody>
          <a:bodyPr/>
          <a:lstStyle/>
          <a:p>
            <a:r>
              <a:rPr lang="en-US" altLang="zh-TW" smtClean="0"/>
              <a:t>73</a:t>
            </a:r>
            <a:endParaRPr lang="zh-TW" alt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20688"/>
          </a:xfrm>
        </p:spPr>
        <p:txBody>
          <a:bodyPr>
            <a:normAutofit fontScale="90000"/>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124744"/>
            <a:ext cx="8229600" cy="6093296"/>
          </a:xfrm>
        </p:spPr>
        <p:txBody>
          <a:bodyPr>
            <a:normAutofit/>
          </a:bodyPr>
          <a:lstStyle/>
          <a:p>
            <a:pPr>
              <a:lnSpc>
                <a:spcPts val="3000"/>
              </a:lnSpc>
              <a:spcBef>
                <a:spcPts val="0"/>
              </a:spcBef>
              <a:buNone/>
            </a:pPr>
            <a:r>
              <a:rPr lang="en-US" altLang="zh-TW" sz="2400" b="1" dirty="0" smtClean="0">
                <a:solidFill>
                  <a:srgbClr val="C00000"/>
                </a:solidFill>
              </a:rPr>
              <a:t>5.</a:t>
            </a:r>
            <a:r>
              <a:rPr lang="zh-TW" altLang="en-US" sz="2400" b="1" dirty="0" smtClean="0">
                <a:solidFill>
                  <a:srgbClr val="C00000"/>
                </a:solidFill>
              </a:rPr>
              <a:t>第</a:t>
            </a:r>
            <a:r>
              <a:rPr lang="en-US" altLang="zh-TW" sz="2400" b="1" dirty="0" smtClean="0">
                <a:solidFill>
                  <a:srgbClr val="C00000"/>
                </a:solidFill>
              </a:rPr>
              <a:t>10</a:t>
            </a:r>
            <a:r>
              <a:rPr lang="zh-TW" altLang="en-US" sz="2400" b="1" dirty="0" smtClean="0">
                <a:solidFill>
                  <a:srgbClr val="C00000"/>
                </a:solidFill>
              </a:rPr>
              <a:t>條第</a:t>
            </a:r>
            <a:r>
              <a:rPr lang="en-US" altLang="zh-TW" sz="2400" b="1" dirty="0" smtClean="0">
                <a:solidFill>
                  <a:srgbClr val="C00000"/>
                </a:solidFill>
              </a:rPr>
              <a:t>1</a:t>
            </a:r>
            <a:r>
              <a:rPr lang="zh-TW" altLang="en-US" sz="2400" b="1" dirty="0" smtClean="0">
                <a:solidFill>
                  <a:srgbClr val="C00000"/>
                </a:solidFill>
              </a:rPr>
              <a:t> 項第</a:t>
            </a:r>
            <a:r>
              <a:rPr lang="en-US" altLang="zh-TW" sz="2400" b="1" dirty="0" smtClean="0">
                <a:solidFill>
                  <a:srgbClr val="C00000"/>
                </a:solidFill>
              </a:rPr>
              <a:t>5</a:t>
            </a:r>
            <a:r>
              <a:rPr lang="zh-TW" altLang="en-US" sz="2400" b="1" dirty="0" smtClean="0">
                <a:solidFill>
                  <a:srgbClr val="C00000"/>
                </a:solidFill>
              </a:rPr>
              <a:t> 款依法令取得後之不正當使用或洩漏－</a:t>
            </a:r>
            <a:endParaRPr lang="en-US" altLang="zh-TW" sz="2400" b="1" dirty="0" smtClean="0">
              <a:solidFill>
                <a:srgbClr val="C00000"/>
              </a:solidFill>
            </a:endParaRPr>
          </a:p>
          <a:p>
            <a:pPr>
              <a:lnSpc>
                <a:spcPts val="3600"/>
              </a:lnSpc>
              <a:spcBef>
                <a:spcPts val="0"/>
              </a:spcBef>
              <a:buNone/>
            </a:pPr>
            <a:r>
              <a:rPr lang="zh-TW" altLang="en-US" sz="2400" dirty="0" smtClean="0"/>
              <a:t>「</a:t>
            </a:r>
            <a:r>
              <a:rPr lang="zh-TW" altLang="en-US" sz="2400" dirty="0" smtClean="0">
                <a:solidFill>
                  <a:srgbClr val="0070C0"/>
                </a:solidFill>
              </a:rPr>
              <a:t>依法令有守營業秘密之義務，而使用或無故洩漏者 </a:t>
            </a:r>
            <a:r>
              <a:rPr lang="zh-TW" altLang="en-US" sz="2400" dirty="0" smtClean="0"/>
              <a:t>」</a:t>
            </a:r>
            <a:endParaRPr lang="en-US" altLang="zh-TW" sz="2400" dirty="0" smtClean="0"/>
          </a:p>
          <a:p>
            <a:pPr>
              <a:lnSpc>
                <a:spcPts val="3600"/>
              </a:lnSpc>
              <a:spcBef>
                <a:spcPts val="0"/>
              </a:spcBef>
              <a:buNone/>
            </a:pPr>
            <a:r>
              <a:rPr lang="en-US" altLang="zh-TW" sz="2400" dirty="0" smtClean="0"/>
              <a:t>  </a:t>
            </a:r>
            <a:r>
              <a:rPr lang="zh-TW" altLang="en-US" sz="2400" dirty="0" smtClean="0"/>
              <a:t>本類型係針對以正當方法得知他人營業秘密之人（如被授權人、經銷商、律師、專利代理人 、會計師或其他專門技術人員），限制其等不得任意或使用或洩漏所取得營業秘密，如有違反，即構成本款侵害營業秘密行為。</a:t>
            </a:r>
            <a:endParaRPr lang="en-US" altLang="zh-TW" sz="2400" dirty="0" smtClean="0"/>
          </a:p>
          <a:p>
            <a:pPr>
              <a:buNone/>
            </a:pPr>
            <a:r>
              <a:rPr lang="zh-TW" altLang="en-US" sz="2400" dirty="0" smtClean="0"/>
              <a:t>　所稱法令，指法律與根據法律所定之命令，規範營業秘密</a:t>
            </a:r>
            <a:endParaRPr lang="en-US" altLang="zh-TW" sz="2400" dirty="0" smtClean="0"/>
          </a:p>
          <a:p>
            <a:pPr>
              <a:buNone/>
            </a:pPr>
            <a:r>
              <a:rPr lang="zh-TW" altLang="en-US" sz="2400" dirty="0" smtClean="0"/>
              <a:t>　所有人或其他接觸營業秘密相關人員負有保密義務之依據</a:t>
            </a:r>
            <a:endParaRPr lang="en-US" altLang="zh-TW" sz="2400" dirty="0" smtClean="0"/>
          </a:p>
          <a:p>
            <a:pPr>
              <a:buNone/>
            </a:pPr>
            <a:r>
              <a:rPr lang="zh-TW" altLang="en-US" sz="2400" dirty="0" smtClean="0"/>
              <a:t>　。</a:t>
            </a:r>
            <a:endParaRPr lang="en-US" altLang="zh-TW" sz="2400" dirty="0" smtClean="0"/>
          </a:p>
          <a:p>
            <a:pPr>
              <a:buNone/>
            </a:pPr>
            <a:endParaRPr lang="en-US" altLang="zh-TW" sz="2400" dirty="0" smtClean="0"/>
          </a:p>
          <a:p>
            <a:pPr>
              <a:buNone/>
            </a:pPr>
            <a:endParaRPr lang="en-US" altLang="zh-TW" sz="2400" dirty="0" smtClean="0"/>
          </a:p>
          <a:p>
            <a:pPr>
              <a:buNone/>
            </a:pPr>
            <a:endParaRPr lang="en-US" altLang="zh-TW" sz="2400" dirty="0" smtClean="0"/>
          </a:p>
          <a:p>
            <a:pPr>
              <a:buNone/>
            </a:pPr>
            <a:endParaRPr lang="en-US" altLang="zh-TW" sz="2400" dirty="0" smtClean="0"/>
          </a:p>
          <a:p>
            <a:pPr>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74</a:t>
            </a:r>
            <a:endParaRPr lang="zh-TW"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611560" y="1052736"/>
            <a:ext cx="8064896" cy="5472608"/>
          </a:xfrm>
        </p:spPr>
        <p:txBody>
          <a:bodyPr>
            <a:normAutofit/>
          </a:bodyPr>
          <a:lstStyle/>
          <a:p>
            <a:pPr lvl="0">
              <a:buNone/>
            </a:pPr>
            <a:r>
              <a:rPr lang="zh-TW" altLang="en-US" sz="2400" b="1" dirty="0" smtClean="0">
                <a:solidFill>
                  <a:srgbClr val="C00000"/>
                </a:solidFill>
              </a:rPr>
              <a:t>美國關於營業秘密侵害行為之相關規定：</a:t>
            </a:r>
            <a:endParaRPr lang="en-US" altLang="zh-TW" sz="2400" b="1" dirty="0" smtClean="0">
              <a:solidFill>
                <a:srgbClr val="C00000"/>
              </a:solidFill>
            </a:endParaRPr>
          </a:p>
          <a:p>
            <a:pPr>
              <a:buNone/>
            </a:pPr>
            <a:r>
              <a:rPr lang="en-US" altLang="zh-TW" sz="2400" dirty="0" smtClean="0"/>
              <a:t>1.</a:t>
            </a:r>
            <a:r>
              <a:rPr lang="zh-TW" altLang="en-US" sz="2400" dirty="0" smtClean="0"/>
              <a:t> 美國</a:t>
            </a:r>
            <a:r>
              <a:rPr lang="en-US" altLang="zh-TW" sz="2400" dirty="0" smtClean="0"/>
              <a:t>1995</a:t>
            </a:r>
            <a:r>
              <a:rPr lang="zh-TW" altLang="en-US" sz="2400" dirty="0" smtClean="0"/>
              <a:t>年反不正競爭法整編第三版</a:t>
            </a:r>
            <a:r>
              <a:rPr lang="en-US" altLang="zh-TW" sz="2400" dirty="0" smtClean="0"/>
              <a:t>(Restatement of Unfair</a:t>
            </a:r>
            <a:r>
              <a:rPr lang="zh-TW" altLang="en-US" sz="2400" dirty="0" smtClean="0"/>
              <a:t> </a:t>
            </a:r>
            <a:r>
              <a:rPr lang="en-US" altLang="zh-TW" sz="2400" dirty="0" smtClean="0"/>
              <a:t>Competition Third)</a:t>
            </a:r>
            <a:r>
              <a:rPr lang="zh-TW" altLang="en-US" sz="2400" dirty="0" smtClean="0"/>
              <a:t>第</a:t>
            </a:r>
            <a:r>
              <a:rPr lang="en-US" altLang="zh-TW" sz="2400" dirty="0" smtClean="0"/>
              <a:t>40</a:t>
            </a:r>
            <a:r>
              <a:rPr lang="zh-TW" altLang="en-US" sz="2400" dirty="0" smtClean="0"/>
              <a:t>條至第</a:t>
            </a:r>
            <a:r>
              <a:rPr lang="en-US" altLang="zh-TW" sz="2400" dirty="0" smtClean="0"/>
              <a:t>43</a:t>
            </a:r>
            <a:r>
              <a:rPr lang="zh-TW" altLang="en-US" sz="2400" dirty="0" smtClean="0"/>
              <a:t>條對侵害營業秘密行為態樣，列出相關規定（其較</a:t>
            </a:r>
            <a:r>
              <a:rPr lang="en-US" altLang="zh-TW" sz="2400" dirty="0" smtClean="0"/>
              <a:t>1939</a:t>
            </a:r>
            <a:r>
              <a:rPr lang="zh-TW" altLang="en-US" sz="2400" dirty="0" smtClean="0"/>
              <a:t>年侵權行為法整編及</a:t>
            </a:r>
            <a:r>
              <a:rPr lang="en-US" altLang="zh-TW" sz="2400" dirty="0" smtClean="0"/>
              <a:t>1979</a:t>
            </a:r>
            <a:r>
              <a:rPr lang="zh-TW" altLang="en-US" sz="2400" dirty="0" smtClean="0"/>
              <a:t>年統一營業秘密法完整，可為適用我國營業秘密法第</a:t>
            </a:r>
            <a:r>
              <a:rPr lang="en-US" altLang="zh-TW" sz="2400" dirty="0" smtClean="0"/>
              <a:t>10</a:t>
            </a:r>
            <a:r>
              <a:rPr lang="zh-TW" altLang="en-US" sz="2400" dirty="0" smtClean="0"/>
              <a:t>條及第</a:t>
            </a:r>
            <a:r>
              <a:rPr lang="en-US" altLang="zh-TW" sz="2400" dirty="0" smtClean="0"/>
              <a:t>12</a:t>
            </a:r>
            <a:r>
              <a:rPr lang="zh-TW" altLang="en-US" sz="2400" dirty="0" smtClean="0"/>
              <a:t>條規定參考）：</a:t>
            </a:r>
            <a:endParaRPr lang="en-US" altLang="zh-TW" sz="2400" dirty="0" smtClean="0"/>
          </a:p>
          <a:p>
            <a:pPr>
              <a:buNone/>
            </a:pPr>
            <a:r>
              <a:rPr lang="zh-TW" altLang="en-US" sz="2400" dirty="0" smtClean="0"/>
              <a:t>　第</a:t>
            </a:r>
            <a:r>
              <a:rPr lang="en-US" altLang="zh-TW" sz="2400" dirty="0" smtClean="0"/>
              <a:t>40</a:t>
            </a:r>
            <a:r>
              <a:rPr lang="zh-TW" altLang="en-US" sz="2400" dirty="0" smtClean="0"/>
              <a:t>條盜用營業秘密</a:t>
            </a:r>
            <a:r>
              <a:rPr lang="en-US" altLang="zh-TW" sz="2400" dirty="0" smtClean="0"/>
              <a:t>(Appropriation of Trade Secrets)</a:t>
            </a:r>
          </a:p>
          <a:p>
            <a:pPr>
              <a:buNone/>
            </a:pPr>
            <a:r>
              <a:rPr lang="en-US" altLang="zh-TW" sz="2400" dirty="0" smtClean="0"/>
              <a:t>  </a:t>
            </a:r>
            <a:r>
              <a:rPr lang="zh-TW" altLang="en-US" sz="2400" dirty="0" smtClean="0"/>
              <a:t>第</a:t>
            </a:r>
            <a:r>
              <a:rPr lang="en-US" altLang="zh-TW" sz="2400" dirty="0" smtClean="0"/>
              <a:t>41</a:t>
            </a:r>
            <a:r>
              <a:rPr lang="zh-TW" altLang="en-US" sz="2400" dirty="0" smtClean="0"/>
              <a:t>條保密義務</a:t>
            </a:r>
            <a:r>
              <a:rPr lang="en-US" altLang="zh-TW" sz="2400" dirty="0" smtClean="0"/>
              <a:t>(Duty of Confidence)</a:t>
            </a:r>
          </a:p>
          <a:p>
            <a:pPr>
              <a:buNone/>
            </a:pPr>
            <a:r>
              <a:rPr lang="zh-TW" altLang="en-US" sz="2400" dirty="0" smtClean="0"/>
              <a:t>  第</a:t>
            </a:r>
            <a:r>
              <a:rPr lang="en-US" altLang="zh-TW" sz="2400" dirty="0" smtClean="0"/>
              <a:t>42</a:t>
            </a:r>
            <a:r>
              <a:rPr lang="zh-TW" altLang="en-US" sz="2400" dirty="0" smtClean="0"/>
              <a:t>條受雇人違反保密義務</a:t>
            </a:r>
            <a:r>
              <a:rPr lang="en-US" altLang="zh-TW" sz="2400" dirty="0" smtClean="0"/>
              <a:t>(Breach of Confidence by </a:t>
            </a:r>
          </a:p>
          <a:p>
            <a:pPr>
              <a:buNone/>
            </a:pPr>
            <a:r>
              <a:rPr lang="en-US" altLang="zh-TW" sz="2400" dirty="0" smtClean="0"/>
              <a:t>                    </a:t>
            </a:r>
            <a:r>
              <a:rPr lang="zh-TW" altLang="en-US" sz="2400" dirty="0" smtClean="0"/>
              <a:t>       </a:t>
            </a:r>
            <a:r>
              <a:rPr lang="en-US" altLang="zh-TW" sz="2400" dirty="0" smtClean="0"/>
              <a:t> Employees)</a:t>
            </a:r>
          </a:p>
          <a:p>
            <a:pPr>
              <a:buNone/>
            </a:pPr>
            <a:r>
              <a:rPr lang="zh-TW" altLang="en-US" sz="2400" dirty="0" smtClean="0"/>
              <a:t>  第</a:t>
            </a:r>
            <a:r>
              <a:rPr lang="en-US" altLang="zh-TW" sz="2400" dirty="0" smtClean="0"/>
              <a:t>43</a:t>
            </a:r>
            <a:r>
              <a:rPr lang="zh-TW" altLang="en-US" sz="2400" dirty="0" smtClean="0"/>
              <a:t>條不正當盜用營業秘密</a:t>
            </a:r>
            <a:r>
              <a:rPr lang="en-US" altLang="zh-TW" sz="2400" dirty="0" smtClean="0"/>
              <a:t>( Improper Acquisition of Trade</a:t>
            </a:r>
            <a:r>
              <a:rPr lang="zh-TW" altLang="en-US" sz="2400" dirty="0" smtClean="0"/>
              <a:t> </a:t>
            </a:r>
            <a:r>
              <a:rPr lang="en-US" altLang="zh-TW" sz="2400" dirty="0" smtClean="0"/>
              <a:t>Secrets)</a:t>
            </a:r>
          </a:p>
          <a:p>
            <a:pPr>
              <a:buNone/>
            </a:pPr>
            <a:endParaRPr lang="en-US" altLang="zh-TW" sz="2400" dirty="0" smtClean="0"/>
          </a:p>
          <a:p>
            <a:pPr>
              <a:buNone/>
            </a:pPr>
            <a:endParaRPr lang="en-US" altLang="zh-TW" sz="2400" dirty="0" smtClean="0"/>
          </a:p>
          <a:p>
            <a:pPr>
              <a:buNone/>
            </a:pPr>
            <a:endParaRPr lang="en-US" altLang="zh-TW" sz="2400" dirty="0" smtClean="0"/>
          </a:p>
          <a:p>
            <a:pPr>
              <a:buNone/>
            </a:pPr>
            <a:endParaRPr lang="en-US" altLang="zh-TW" sz="2400" dirty="0" smtClean="0"/>
          </a:p>
          <a:p>
            <a:pPr marL="457200" indent="-457200">
              <a:buNone/>
            </a:pPr>
            <a:endParaRPr lang="en-US" altLang="zh-TW" sz="24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75</a:t>
            </a:r>
            <a:endParaRPr lang="zh-TW" alt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052736"/>
            <a:ext cx="8229600" cy="6021288"/>
          </a:xfrm>
        </p:spPr>
        <p:txBody>
          <a:bodyPr>
            <a:normAutofit/>
          </a:bodyPr>
          <a:lstStyle/>
          <a:p>
            <a:pPr>
              <a:buNone/>
            </a:pPr>
            <a:r>
              <a:rPr lang="zh-TW" altLang="en-US" sz="2400" b="1" dirty="0" smtClean="0">
                <a:solidFill>
                  <a:srgbClr val="C00000"/>
                </a:solidFill>
              </a:rPr>
              <a:t>第</a:t>
            </a:r>
            <a:r>
              <a:rPr lang="en-US" altLang="zh-TW" sz="2400" b="1" dirty="0" smtClean="0">
                <a:solidFill>
                  <a:srgbClr val="C00000"/>
                </a:solidFill>
              </a:rPr>
              <a:t>40</a:t>
            </a:r>
            <a:r>
              <a:rPr lang="zh-TW" altLang="en-US" sz="2400" b="1" dirty="0" smtClean="0">
                <a:solidFill>
                  <a:srgbClr val="C00000"/>
                </a:solidFill>
              </a:rPr>
              <a:t>條盜用營業秘密</a:t>
            </a:r>
            <a:endParaRPr lang="en-US" altLang="zh-TW" sz="2400" b="1" dirty="0" smtClean="0">
              <a:solidFill>
                <a:srgbClr val="C00000"/>
              </a:solidFill>
            </a:endParaRPr>
          </a:p>
          <a:p>
            <a:pPr>
              <a:buNone/>
            </a:pPr>
            <a:r>
              <a:rPr lang="zh-TW" altLang="en-US" sz="2000" dirty="0" smtClean="0"/>
              <a:t>行為人有以下情形對其盜用他人營業秘密行為負擔責任：</a:t>
            </a:r>
            <a:endParaRPr lang="en-US" altLang="zh-TW" sz="2000" dirty="0" smtClean="0"/>
          </a:p>
          <a:p>
            <a:pPr marL="457200" indent="-457200">
              <a:buAutoNum type="alphaLcParenBoth"/>
            </a:pPr>
            <a:r>
              <a:rPr lang="zh-TW" altLang="en-US" sz="2000" dirty="0" smtClean="0"/>
              <a:t>行為人明知或可得而知係他人營業秘密，而依第</a:t>
            </a:r>
            <a:r>
              <a:rPr lang="en-US" altLang="zh-TW" sz="2000" dirty="0" smtClean="0"/>
              <a:t>43</a:t>
            </a:r>
            <a:r>
              <a:rPr lang="zh-TW" altLang="en-US" sz="2000" dirty="0" smtClean="0"/>
              <a:t>條所定</a:t>
            </a:r>
            <a:r>
              <a:rPr lang="zh-TW" altLang="en-US" sz="2000" dirty="0" smtClean="0">
                <a:solidFill>
                  <a:schemeClr val="tx2"/>
                </a:solidFill>
              </a:rPr>
              <a:t>不</a:t>
            </a:r>
            <a:r>
              <a:rPr lang="zh-TW" altLang="en-US" sz="2000" dirty="0" smtClean="0">
                <a:solidFill>
                  <a:srgbClr val="C00000"/>
                </a:solidFill>
              </a:rPr>
              <a:t>正當方法取得該秘密資訊；</a:t>
            </a:r>
            <a:endParaRPr lang="en-US" altLang="zh-TW" sz="2000" dirty="0" smtClean="0">
              <a:solidFill>
                <a:srgbClr val="C00000"/>
              </a:solidFill>
            </a:endParaRPr>
          </a:p>
          <a:p>
            <a:pPr marL="457200" indent="-457200">
              <a:buAutoNum type="alphaLcParenBoth"/>
            </a:pPr>
            <a:r>
              <a:rPr lang="zh-TW" altLang="en-US" sz="2000" dirty="0" smtClean="0"/>
              <a:t>行為人</a:t>
            </a:r>
            <a:r>
              <a:rPr lang="zh-TW" altLang="en-US" sz="2000" dirty="0" smtClean="0">
                <a:solidFill>
                  <a:srgbClr val="C00000"/>
                </a:solidFill>
              </a:rPr>
              <a:t>使用或揭露</a:t>
            </a:r>
            <a:r>
              <a:rPr lang="zh-TW" altLang="en-US" sz="2000" dirty="0" smtClean="0"/>
              <a:t>他人營業秘密時，未經他人同意而有下列</a:t>
            </a:r>
            <a:r>
              <a:rPr lang="zh-TW" altLang="en-US" sz="2000" dirty="0" smtClean="0">
                <a:solidFill>
                  <a:srgbClr val="C00000"/>
                </a:solidFill>
              </a:rPr>
              <a:t>使用或揭露</a:t>
            </a:r>
            <a:r>
              <a:rPr lang="zh-TW" altLang="en-US" sz="2000" dirty="0" smtClean="0"/>
              <a:t>他人營業秘密：</a:t>
            </a:r>
            <a:endParaRPr lang="en-US" altLang="zh-TW" sz="2000" dirty="0" smtClean="0"/>
          </a:p>
          <a:p>
            <a:pPr marL="457200" indent="-457200">
              <a:buNone/>
            </a:pPr>
            <a:r>
              <a:rPr lang="zh-TW" altLang="en-US" sz="2000" dirty="0" smtClean="0"/>
              <a:t>　</a:t>
            </a:r>
            <a:r>
              <a:rPr lang="en-US" altLang="zh-TW" sz="2000" dirty="0" smtClean="0"/>
              <a:t>(1)</a:t>
            </a:r>
            <a:r>
              <a:rPr lang="zh-TW" altLang="en-US" sz="2000" dirty="0" smtClean="0"/>
              <a:t> 行為人依第</a:t>
            </a:r>
            <a:r>
              <a:rPr lang="en-US" altLang="zh-TW" sz="2000" dirty="0" smtClean="0"/>
              <a:t>41</a:t>
            </a:r>
            <a:r>
              <a:rPr lang="zh-TW" altLang="en-US" sz="2000" dirty="0" smtClean="0"/>
              <a:t>條規定對他人負有保密義務，其明知或可得而知他</a:t>
            </a:r>
            <a:endParaRPr lang="en-US" altLang="zh-TW" sz="2000" dirty="0" smtClean="0"/>
          </a:p>
          <a:p>
            <a:pPr marL="457200" indent="-457200">
              <a:buNone/>
            </a:pPr>
            <a:r>
              <a:rPr lang="zh-TW" altLang="en-US" sz="2000" dirty="0" smtClean="0"/>
              <a:t>      人之資訊為營業秘密；</a:t>
            </a:r>
            <a:endParaRPr lang="en-US" altLang="zh-TW" sz="2000" dirty="0" smtClean="0"/>
          </a:p>
          <a:p>
            <a:pPr marL="457200" indent="-457200">
              <a:buNone/>
            </a:pPr>
            <a:r>
              <a:rPr lang="zh-TW" altLang="en-US" sz="2000" dirty="0" smtClean="0"/>
              <a:t>　</a:t>
            </a:r>
            <a:r>
              <a:rPr lang="en-US" altLang="zh-TW" sz="2000" dirty="0" smtClean="0"/>
              <a:t>(2)</a:t>
            </a:r>
            <a:r>
              <a:rPr lang="zh-TW" altLang="en-US" sz="2000" dirty="0" smtClean="0"/>
              <a:t> 行為人依第</a:t>
            </a:r>
            <a:r>
              <a:rPr lang="en-US" altLang="zh-TW" sz="2000" dirty="0" smtClean="0"/>
              <a:t>43</a:t>
            </a:r>
            <a:r>
              <a:rPr lang="zh-TW" altLang="en-US" sz="2000" dirty="0" smtClean="0"/>
              <a:t>條規定為不正當方法取得，其明知或可得而知他人  </a:t>
            </a:r>
            <a:endParaRPr lang="en-US" altLang="zh-TW" sz="2000" dirty="0" smtClean="0"/>
          </a:p>
          <a:p>
            <a:pPr marL="457200" indent="-457200">
              <a:buNone/>
            </a:pPr>
            <a:r>
              <a:rPr lang="zh-TW" altLang="en-US" sz="2000" dirty="0" smtClean="0"/>
              <a:t>      之資訊為營業秘密；     </a:t>
            </a:r>
            <a:endParaRPr lang="en-US" altLang="zh-TW" sz="2000" dirty="0" smtClean="0"/>
          </a:p>
          <a:p>
            <a:pPr marL="457200" indent="-457200">
              <a:buNone/>
            </a:pPr>
            <a:r>
              <a:rPr lang="zh-TW" altLang="en-US" sz="2000" dirty="0" smtClean="0"/>
              <a:t>   </a:t>
            </a:r>
            <a:r>
              <a:rPr lang="en-US" altLang="zh-TW" sz="2000" dirty="0" smtClean="0"/>
              <a:t>(3)</a:t>
            </a:r>
            <a:r>
              <a:rPr lang="zh-TW" altLang="en-US" sz="2000" dirty="0" smtClean="0"/>
              <a:t>行為人依第</a:t>
            </a:r>
            <a:r>
              <a:rPr lang="en-US" altLang="zh-TW" sz="2000" dirty="0" smtClean="0"/>
              <a:t>43</a:t>
            </a:r>
            <a:r>
              <a:rPr lang="zh-TW" altLang="en-US" sz="2000" dirty="0" smtClean="0"/>
              <a:t>條規定為不正當方法取得或依第</a:t>
            </a:r>
            <a:r>
              <a:rPr lang="en-US" altLang="zh-TW" sz="2000" dirty="0" smtClean="0"/>
              <a:t>41</a:t>
            </a:r>
            <a:r>
              <a:rPr lang="zh-TW" altLang="en-US" sz="2000" dirty="0" smtClean="0"/>
              <a:t>條規定負有保密</a:t>
            </a:r>
            <a:endParaRPr lang="en-US" altLang="zh-TW" sz="2000" dirty="0" smtClean="0"/>
          </a:p>
          <a:p>
            <a:pPr marL="457200" indent="-457200">
              <a:buNone/>
            </a:pPr>
            <a:r>
              <a:rPr lang="zh-TW" altLang="en-US" sz="2000" dirty="0" smtClean="0"/>
              <a:t>      義務而違反，其明知或可得而知他人之資訊為營業秘密；</a:t>
            </a:r>
            <a:endParaRPr lang="en-US" altLang="zh-TW" sz="2000" dirty="0" smtClean="0"/>
          </a:p>
          <a:p>
            <a:pPr marL="457200" indent="-457200">
              <a:buNone/>
            </a:pPr>
            <a:r>
              <a:rPr lang="zh-TW" altLang="en-US" sz="2000" dirty="0" smtClean="0"/>
              <a:t>　 </a:t>
            </a:r>
            <a:r>
              <a:rPr lang="en-US" altLang="zh-TW" sz="2000" dirty="0" smtClean="0"/>
              <a:t>(4)</a:t>
            </a:r>
            <a:r>
              <a:rPr lang="zh-TW" altLang="en-US" sz="2000" dirty="0" smtClean="0"/>
              <a:t> 行為人取得營業秘密係因意外或錯誤而取得，但其取得係因他人</a:t>
            </a:r>
            <a:endParaRPr lang="en-US" altLang="zh-TW" sz="2000" dirty="0" smtClean="0"/>
          </a:p>
          <a:p>
            <a:pPr marL="457200" indent="-457200">
              <a:buNone/>
            </a:pPr>
            <a:r>
              <a:rPr lang="zh-TW" altLang="en-US" sz="2000" dirty="0" smtClean="0"/>
              <a:t>       怠於採取合理保密措施保護其秘密者，不在此限。</a:t>
            </a:r>
            <a:endParaRPr lang="en-US" altLang="zh-TW" sz="2000" dirty="0" smtClean="0"/>
          </a:p>
          <a:p>
            <a:pPr marL="457200" indent="-457200">
              <a:buNone/>
            </a:pPr>
            <a:endParaRPr lang="en-US" altLang="zh-TW" sz="24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76</a:t>
            </a:r>
            <a:endParaRPr lang="zh-TW" alt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395536" y="1484784"/>
            <a:ext cx="8229600" cy="6021288"/>
          </a:xfrm>
        </p:spPr>
        <p:txBody>
          <a:bodyPr>
            <a:normAutofit fontScale="85000" lnSpcReduction="10000"/>
          </a:bodyPr>
          <a:lstStyle/>
          <a:p>
            <a:pPr>
              <a:lnSpc>
                <a:spcPts val="1600"/>
              </a:lnSpc>
              <a:spcBef>
                <a:spcPts val="0"/>
              </a:spcBef>
              <a:buNone/>
            </a:pPr>
            <a:r>
              <a:rPr lang="en-US" altLang="zh-TW" sz="1800" dirty="0" smtClean="0"/>
              <a:t>(§ 40. Appropriation Of Trade Secrets</a:t>
            </a:r>
          </a:p>
          <a:p>
            <a:pPr>
              <a:lnSpc>
                <a:spcPts val="1600"/>
              </a:lnSpc>
              <a:spcBef>
                <a:spcPts val="0"/>
              </a:spcBef>
              <a:buNone/>
            </a:pPr>
            <a:r>
              <a:rPr lang="en-US" altLang="zh-TW" sz="1800" dirty="0" smtClean="0"/>
              <a:t> </a:t>
            </a:r>
            <a:r>
              <a:rPr lang="zh-TW" altLang="en-US" sz="1800" dirty="0" smtClean="0"/>
              <a:t>  </a:t>
            </a:r>
            <a:r>
              <a:rPr lang="en-US" altLang="zh-TW" sz="1800" dirty="0" smtClean="0"/>
              <a:t>One is subject to liability for the appropriation of another's trade secret if: </a:t>
            </a:r>
          </a:p>
          <a:p>
            <a:pPr>
              <a:lnSpc>
                <a:spcPts val="1600"/>
              </a:lnSpc>
              <a:spcBef>
                <a:spcPts val="0"/>
              </a:spcBef>
              <a:buNone/>
            </a:pPr>
            <a:r>
              <a:rPr lang="zh-TW" altLang="en-US" sz="1800" dirty="0" smtClean="0"/>
              <a:t>     </a:t>
            </a:r>
            <a:r>
              <a:rPr lang="en-US" altLang="zh-TW" sz="1800" dirty="0" smtClean="0"/>
              <a:t>(a) the actor acquires by means that are improper under the rule stated in § 43 </a:t>
            </a:r>
            <a:r>
              <a:rPr lang="zh-TW" altLang="en-US" sz="1800" dirty="0" smtClean="0"/>
              <a:t> </a:t>
            </a:r>
            <a:endParaRPr lang="en-US" altLang="zh-TW" sz="1800" dirty="0" smtClean="0"/>
          </a:p>
          <a:p>
            <a:pPr>
              <a:lnSpc>
                <a:spcPts val="1600"/>
              </a:lnSpc>
              <a:spcBef>
                <a:spcPts val="0"/>
              </a:spcBef>
              <a:buNone/>
            </a:pPr>
            <a:r>
              <a:rPr lang="zh-TW" altLang="en-US" sz="1800" dirty="0" smtClean="0"/>
              <a:t>           </a:t>
            </a:r>
            <a:r>
              <a:rPr lang="en-US" altLang="zh-TW" sz="1800" dirty="0" smtClean="0"/>
              <a:t>information that the actor knows or has reason to know is the other's trade </a:t>
            </a:r>
          </a:p>
          <a:p>
            <a:pPr>
              <a:lnSpc>
                <a:spcPts val="1600"/>
              </a:lnSpc>
              <a:spcBef>
                <a:spcPts val="0"/>
              </a:spcBef>
              <a:buNone/>
            </a:pPr>
            <a:r>
              <a:rPr lang="zh-TW" altLang="en-US" sz="1800" dirty="0" smtClean="0"/>
              <a:t>          </a:t>
            </a:r>
            <a:r>
              <a:rPr lang="en-US" altLang="zh-TW" sz="1800" dirty="0" smtClean="0"/>
              <a:t>secret; or </a:t>
            </a:r>
          </a:p>
          <a:p>
            <a:pPr>
              <a:lnSpc>
                <a:spcPts val="1600"/>
              </a:lnSpc>
              <a:spcBef>
                <a:spcPts val="0"/>
              </a:spcBef>
              <a:buNone/>
            </a:pPr>
            <a:r>
              <a:rPr lang="zh-TW" altLang="en-US" sz="1800" dirty="0" smtClean="0"/>
              <a:t>     </a:t>
            </a:r>
            <a:r>
              <a:rPr lang="en-US" altLang="zh-TW" sz="1800" dirty="0" smtClean="0"/>
              <a:t>(b) the actor uses or discloses the other's trade secret without the other's consent </a:t>
            </a:r>
          </a:p>
          <a:p>
            <a:pPr>
              <a:lnSpc>
                <a:spcPts val="1600"/>
              </a:lnSpc>
              <a:spcBef>
                <a:spcPts val="0"/>
              </a:spcBef>
              <a:buNone/>
            </a:pPr>
            <a:r>
              <a:rPr lang="zh-TW" altLang="en-US" sz="1800" dirty="0" smtClean="0"/>
              <a:t>           </a:t>
            </a:r>
            <a:r>
              <a:rPr lang="en-US" altLang="zh-TW" sz="1800" dirty="0" smtClean="0"/>
              <a:t>and, at the time of the use or disclosure,</a:t>
            </a:r>
          </a:p>
          <a:p>
            <a:pPr>
              <a:lnSpc>
                <a:spcPts val="1600"/>
              </a:lnSpc>
              <a:spcBef>
                <a:spcPts val="0"/>
              </a:spcBef>
              <a:buNone/>
            </a:pPr>
            <a:r>
              <a:rPr lang="zh-TW" altLang="en-US" sz="1800" dirty="0" smtClean="0"/>
              <a:t>         </a:t>
            </a:r>
            <a:r>
              <a:rPr lang="en-US" altLang="zh-TW" sz="1800" dirty="0" smtClean="0"/>
              <a:t> (1) the actor knows or has reason to know that the information is a trade secret </a:t>
            </a:r>
          </a:p>
          <a:p>
            <a:pPr>
              <a:lnSpc>
                <a:spcPts val="1600"/>
              </a:lnSpc>
              <a:spcBef>
                <a:spcPts val="0"/>
              </a:spcBef>
              <a:buNone/>
            </a:pPr>
            <a:r>
              <a:rPr lang="zh-TW" altLang="en-US" sz="1800" dirty="0" smtClean="0"/>
              <a:t>                </a:t>
            </a:r>
            <a:r>
              <a:rPr lang="en-US" altLang="zh-TW" sz="1800" dirty="0" smtClean="0"/>
              <a:t>that the actor acquired under circumstances creating a duty of confidence </a:t>
            </a:r>
            <a:r>
              <a:rPr lang="zh-TW" altLang="en-US" sz="1800" dirty="0" smtClean="0"/>
              <a:t> </a:t>
            </a:r>
            <a:endParaRPr lang="en-US" altLang="zh-TW" sz="1800" dirty="0" smtClean="0"/>
          </a:p>
          <a:p>
            <a:pPr>
              <a:lnSpc>
                <a:spcPts val="1600"/>
              </a:lnSpc>
              <a:spcBef>
                <a:spcPts val="0"/>
              </a:spcBef>
              <a:buNone/>
            </a:pPr>
            <a:r>
              <a:rPr lang="zh-TW" altLang="en-US" sz="1800" dirty="0" smtClean="0"/>
              <a:t>                </a:t>
            </a:r>
            <a:r>
              <a:rPr lang="en-US" altLang="zh-TW" sz="1800" dirty="0" smtClean="0"/>
              <a:t>owed by the actor to the other under the rule stated in § 41; or </a:t>
            </a:r>
          </a:p>
          <a:p>
            <a:pPr>
              <a:lnSpc>
                <a:spcPts val="1600"/>
              </a:lnSpc>
              <a:spcBef>
                <a:spcPts val="0"/>
              </a:spcBef>
              <a:buNone/>
            </a:pPr>
            <a:r>
              <a:rPr lang="zh-TW" altLang="en-US" sz="1800" dirty="0" smtClean="0"/>
              <a:t>         </a:t>
            </a:r>
            <a:r>
              <a:rPr lang="en-US" altLang="zh-TW" sz="1800" dirty="0" smtClean="0"/>
              <a:t>(2) the actor knows or has reason to know that the information is a trade secret </a:t>
            </a:r>
          </a:p>
          <a:p>
            <a:pPr>
              <a:lnSpc>
                <a:spcPts val="1600"/>
              </a:lnSpc>
              <a:spcBef>
                <a:spcPts val="0"/>
              </a:spcBef>
              <a:buNone/>
            </a:pPr>
            <a:r>
              <a:rPr lang="zh-TW" altLang="en-US" sz="1800" dirty="0" smtClean="0"/>
              <a:t>               </a:t>
            </a:r>
            <a:r>
              <a:rPr lang="en-US" altLang="zh-TW" sz="1800" dirty="0" smtClean="0"/>
              <a:t>that the actor acquired by means that are improper under the rule stated in § 43; or</a:t>
            </a:r>
          </a:p>
          <a:p>
            <a:pPr>
              <a:lnSpc>
                <a:spcPts val="1600"/>
              </a:lnSpc>
              <a:spcBef>
                <a:spcPts val="0"/>
              </a:spcBef>
              <a:buNone/>
            </a:pPr>
            <a:r>
              <a:rPr lang="zh-TW" altLang="en-US" sz="1800" dirty="0" smtClean="0"/>
              <a:t>        </a:t>
            </a:r>
            <a:r>
              <a:rPr lang="en-US" altLang="zh-TW" sz="1800" dirty="0" smtClean="0"/>
              <a:t> (3) the actor knows or has reason to know that the information is a trade secret </a:t>
            </a:r>
          </a:p>
          <a:p>
            <a:pPr>
              <a:lnSpc>
                <a:spcPts val="1600"/>
              </a:lnSpc>
              <a:spcBef>
                <a:spcPts val="0"/>
              </a:spcBef>
              <a:buNone/>
            </a:pPr>
            <a:r>
              <a:rPr lang="zh-TW" altLang="en-US" sz="1800" dirty="0" smtClean="0"/>
              <a:t>               </a:t>
            </a:r>
            <a:r>
              <a:rPr lang="en-US" altLang="zh-TW" sz="1800" dirty="0" smtClean="0"/>
              <a:t>that the actor acquired from or through a person who acquired it by means </a:t>
            </a:r>
            <a:r>
              <a:rPr lang="zh-TW" altLang="en-US" sz="1800" dirty="0" smtClean="0"/>
              <a:t> </a:t>
            </a:r>
            <a:endParaRPr lang="en-US" altLang="zh-TW" sz="1800" dirty="0" smtClean="0"/>
          </a:p>
          <a:p>
            <a:pPr>
              <a:lnSpc>
                <a:spcPts val="1600"/>
              </a:lnSpc>
              <a:spcBef>
                <a:spcPts val="0"/>
              </a:spcBef>
              <a:buNone/>
            </a:pPr>
            <a:r>
              <a:rPr lang="zh-TW" altLang="en-US" sz="1800" dirty="0" smtClean="0"/>
              <a:t>               </a:t>
            </a:r>
            <a:r>
              <a:rPr lang="en-US" altLang="zh-TW" sz="1800" dirty="0" smtClean="0"/>
              <a:t>that are improper under the rule stated in § 43 or whose disclosure of the </a:t>
            </a:r>
          </a:p>
          <a:p>
            <a:pPr>
              <a:lnSpc>
                <a:spcPts val="1600"/>
              </a:lnSpc>
              <a:spcBef>
                <a:spcPts val="0"/>
              </a:spcBef>
              <a:buNone/>
            </a:pPr>
            <a:r>
              <a:rPr lang="zh-TW" altLang="en-US" sz="1800" dirty="0" smtClean="0"/>
              <a:t>               </a:t>
            </a:r>
            <a:r>
              <a:rPr lang="en-US" altLang="zh-TW" sz="1800" dirty="0" smtClean="0"/>
              <a:t>trade secret constituted a breach of a duty of confidence owed to the other </a:t>
            </a:r>
          </a:p>
          <a:p>
            <a:pPr>
              <a:lnSpc>
                <a:spcPts val="1600"/>
              </a:lnSpc>
              <a:spcBef>
                <a:spcPts val="0"/>
              </a:spcBef>
              <a:buNone/>
            </a:pPr>
            <a:r>
              <a:rPr lang="zh-TW" altLang="en-US" sz="1800" dirty="0" smtClean="0"/>
              <a:t>               </a:t>
            </a:r>
            <a:r>
              <a:rPr lang="en-US" altLang="zh-TW" sz="1800" dirty="0" smtClean="0"/>
              <a:t>under the rule stated in § 41; or</a:t>
            </a:r>
          </a:p>
          <a:p>
            <a:pPr>
              <a:lnSpc>
                <a:spcPts val="1600"/>
              </a:lnSpc>
              <a:spcBef>
                <a:spcPts val="0"/>
              </a:spcBef>
              <a:buNone/>
            </a:pPr>
            <a:r>
              <a:rPr lang="zh-TW" altLang="en-US" sz="1800" dirty="0" smtClean="0"/>
              <a:t>         </a:t>
            </a:r>
            <a:r>
              <a:rPr lang="en-US" altLang="zh-TW" sz="1800" dirty="0" smtClean="0"/>
              <a:t>(4) the actor knows or has reason to know that the information is a trade secret </a:t>
            </a:r>
          </a:p>
          <a:p>
            <a:pPr>
              <a:lnSpc>
                <a:spcPts val="1600"/>
              </a:lnSpc>
              <a:spcBef>
                <a:spcPts val="0"/>
              </a:spcBef>
              <a:buNone/>
            </a:pPr>
            <a:r>
              <a:rPr lang="zh-TW" altLang="en-US" sz="1800" dirty="0" smtClean="0"/>
              <a:t>               </a:t>
            </a:r>
            <a:r>
              <a:rPr lang="en-US" altLang="zh-TW" sz="1800" dirty="0" smtClean="0"/>
              <a:t>that the actor acquired through an accident or mistake, unless the acquisition </a:t>
            </a:r>
          </a:p>
          <a:p>
            <a:pPr>
              <a:lnSpc>
                <a:spcPts val="1600"/>
              </a:lnSpc>
              <a:spcBef>
                <a:spcPts val="0"/>
              </a:spcBef>
              <a:buNone/>
            </a:pPr>
            <a:r>
              <a:rPr lang="zh-TW" altLang="en-US" sz="1800" dirty="0" smtClean="0"/>
              <a:t>               </a:t>
            </a:r>
            <a:r>
              <a:rPr lang="en-US" altLang="zh-TW" sz="1800" dirty="0" smtClean="0"/>
              <a:t>was the result of the other's failure to take reasonable precautions to </a:t>
            </a:r>
          </a:p>
          <a:p>
            <a:pPr>
              <a:lnSpc>
                <a:spcPts val="1600"/>
              </a:lnSpc>
              <a:spcBef>
                <a:spcPts val="0"/>
              </a:spcBef>
              <a:buNone/>
            </a:pPr>
            <a:r>
              <a:rPr lang="zh-TW" altLang="en-US" sz="1800" dirty="0" smtClean="0"/>
              <a:t>               </a:t>
            </a:r>
            <a:r>
              <a:rPr lang="en-US" altLang="zh-TW" sz="1800" dirty="0" smtClean="0"/>
              <a:t>maintain the secrecy of the information. </a:t>
            </a:r>
            <a:endParaRPr lang="zh-TW" altLang="en-US" sz="1800" dirty="0"/>
          </a:p>
        </p:txBody>
      </p:sp>
      <p:sp>
        <p:nvSpPr>
          <p:cNvPr id="6" name="頁尾版面配置區 5"/>
          <p:cNvSpPr>
            <a:spLocks noGrp="1"/>
          </p:cNvSpPr>
          <p:nvPr>
            <p:ph type="ftr" sz="quarter" idx="11"/>
          </p:nvPr>
        </p:nvSpPr>
        <p:spPr/>
        <p:txBody>
          <a:bodyPr/>
          <a:lstStyle/>
          <a:p>
            <a:r>
              <a:rPr lang="en-US" altLang="zh-TW" smtClean="0"/>
              <a:t>77</a:t>
            </a:r>
            <a:endParaRPr lang="zh-TW" alt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708819"/>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611560" y="1196752"/>
            <a:ext cx="8229600" cy="6093296"/>
          </a:xfrm>
        </p:spPr>
        <p:txBody>
          <a:bodyPr>
            <a:normAutofit/>
          </a:bodyPr>
          <a:lstStyle/>
          <a:p>
            <a:pPr>
              <a:buNone/>
            </a:pPr>
            <a:r>
              <a:rPr lang="zh-TW" altLang="en-US" sz="2600" b="1" dirty="0" smtClean="0">
                <a:solidFill>
                  <a:srgbClr val="C00000"/>
                </a:solidFill>
              </a:rPr>
              <a:t>第</a:t>
            </a:r>
            <a:r>
              <a:rPr lang="en-US" altLang="zh-TW" sz="2600" b="1" dirty="0" smtClean="0">
                <a:solidFill>
                  <a:srgbClr val="C00000"/>
                </a:solidFill>
              </a:rPr>
              <a:t>41</a:t>
            </a:r>
            <a:r>
              <a:rPr lang="zh-TW" altLang="en-US" sz="2600" b="1" dirty="0" smtClean="0">
                <a:solidFill>
                  <a:srgbClr val="C00000"/>
                </a:solidFill>
              </a:rPr>
              <a:t>條保密義務</a:t>
            </a:r>
            <a:r>
              <a:rPr lang="zh-TW" altLang="en-US" sz="2400" b="1" dirty="0" smtClean="0">
                <a:solidFill>
                  <a:srgbClr val="C00000"/>
                </a:solidFill>
              </a:rPr>
              <a:t>：</a:t>
            </a:r>
            <a:endParaRPr lang="en-US" altLang="zh-TW" sz="2400" b="1" dirty="0" smtClean="0">
              <a:solidFill>
                <a:srgbClr val="C00000"/>
              </a:solidFill>
            </a:endParaRPr>
          </a:p>
          <a:p>
            <a:pPr>
              <a:lnSpc>
                <a:spcPts val="2600"/>
              </a:lnSpc>
              <a:buNone/>
            </a:pPr>
            <a:r>
              <a:rPr lang="zh-TW" altLang="en-US" sz="2400" dirty="0" smtClean="0"/>
              <a:t>「</a:t>
            </a:r>
            <a:r>
              <a:rPr lang="zh-TW" altLang="en-US" sz="2200" dirty="0" smtClean="0">
                <a:solidFill>
                  <a:srgbClr val="0070C0"/>
                </a:solidFill>
              </a:rPr>
              <a:t>下列被揭露營業秘密之人因前第</a:t>
            </a:r>
            <a:r>
              <a:rPr lang="en-US" altLang="zh-TW" sz="2200" dirty="0" smtClean="0">
                <a:solidFill>
                  <a:srgbClr val="0070C0"/>
                </a:solidFill>
              </a:rPr>
              <a:t>40</a:t>
            </a:r>
            <a:r>
              <a:rPr lang="zh-TW" altLang="en-US" sz="2200" dirty="0" smtClean="0">
                <a:solidFill>
                  <a:srgbClr val="0070C0"/>
                </a:solidFill>
              </a:rPr>
              <a:t>條所規定（關於侵占營業秘密規定）之目的，對於該秘密所</a:t>
            </a:r>
            <a:endParaRPr lang="en-US" altLang="zh-TW" sz="2200" dirty="0" smtClean="0">
              <a:solidFill>
                <a:srgbClr val="0070C0"/>
              </a:solidFill>
            </a:endParaRPr>
          </a:p>
          <a:p>
            <a:pPr>
              <a:lnSpc>
                <a:spcPts val="2600"/>
              </a:lnSpc>
              <a:buNone/>
            </a:pPr>
            <a:r>
              <a:rPr lang="zh-TW" altLang="en-US" sz="2200" dirty="0" smtClean="0">
                <a:solidFill>
                  <a:srgbClr val="0070C0"/>
                </a:solidFill>
              </a:rPr>
              <a:t>有人負有保密義務</a:t>
            </a:r>
            <a:r>
              <a:rPr lang="en-US" altLang="zh-TW" sz="2200" dirty="0" smtClean="0">
                <a:solidFill>
                  <a:srgbClr val="0070C0"/>
                </a:solidFill>
                <a:sym typeface="Wingdings" pitchFamily="2" charset="2"/>
              </a:rPr>
              <a:t> </a:t>
            </a:r>
            <a:r>
              <a:rPr lang="zh-TW" altLang="en-US" sz="2200" dirty="0" smtClean="0">
                <a:solidFill>
                  <a:srgbClr val="0070C0"/>
                </a:solidFill>
                <a:sym typeface="Wingdings" pitchFamily="2" charset="2"/>
              </a:rPr>
              <a:t>：</a:t>
            </a:r>
            <a:endParaRPr lang="en-US" altLang="zh-TW" sz="2200" dirty="0" smtClean="0">
              <a:solidFill>
                <a:srgbClr val="0070C0"/>
              </a:solidFill>
              <a:sym typeface="Wingdings" pitchFamily="2" charset="2"/>
            </a:endParaRPr>
          </a:p>
          <a:p>
            <a:pPr>
              <a:lnSpc>
                <a:spcPts val="2600"/>
              </a:lnSpc>
              <a:buNone/>
            </a:pPr>
            <a:r>
              <a:rPr lang="en-US" altLang="zh-TW" sz="2200" dirty="0" smtClean="0">
                <a:solidFill>
                  <a:srgbClr val="0070C0"/>
                </a:solidFill>
                <a:sym typeface="Wingdings" pitchFamily="2" charset="2"/>
              </a:rPr>
              <a:t>(a)</a:t>
            </a:r>
            <a:r>
              <a:rPr lang="zh-TW" altLang="en-US" sz="2200" dirty="0" smtClean="0">
                <a:solidFill>
                  <a:srgbClr val="0070C0"/>
                </a:solidFill>
              </a:rPr>
              <a:t>於揭露營業秘密之前已明白承諾保守秘密之人</a:t>
            </a:r>
            <a:r>
              <a:rPr lang="en-US" altLang="zh-TW" sz="2200" dirty="0" smtClean="0">
                <a:solidFill>
                  <a:srgbClr val="0070C0"/>
                </a:solidFill>
              </a:rPr>
              <a:t> </a:t>
            </a:r>
            <a:r>
              <a:rPr lang="zh-TW" altLang="en-US" sz="2200" dirty="0" smtClean="0">
                <a:solidFill>
                  <a:srgbClr val="0070C0"/>
                </a:solidFill>
              </a:rPr>
              <a:t>。</a:t>
            </a:r>
            <a:endParaRPr lang="en-US" altLang="zh-TW" sz="2200" dirty="0" smtClean="0">
              <a:solidFill>
                <a:srgbClr val="0070C0"/>
              </a:solidFill>
            </a:endParaRPr>
          </a:p>
          <a:p>
            <a:pPr>
              <a:lnSpc>
                <a:spcPts val="2600"/>
              </a:lnSpc>
              <a:buNone/>
            </a:pPr>
            <a:r>
              <a:rPr lang="en-US" altLang="zh-TW" sz="2200" dirty="0" smtClean="0">
                <a:solidFill>
                  <a:srgbClr val="0070C0"/>
                </a:solidFill>
              </a:rPr>
              <a:t>(b)</a:t>
            </a:r>
            <a:r>
              <a:rPr lang="zh-TW" altLang="en-US" sz="2200" dirty="0" smtClean="0">
                <a:solidFill>
                  <a:srgbClr val="0070C0"/>
                </a:solidFill>
              </a:rPr>
              <a:t> 於揭露營業秘密時，被揭露人與揭露人之間或與揭露有關之其他事實有下列情形可為判斷：</a:t>
            </a:r>
            <a:endParaRPr lang="en-US" altLang="zh-TW" sz="2200" dirty="0" smtClean="0">
              <a:solidFill>
                <a:srgbClr val="0070C0"/>
              </a:solidFill>
            </a:endParaRPr>
          </a:p>
          <a:p>
            <a:pPr>
              <a:lnSpc>
                <a:spcPts val="2600"/>
              </a:lnSpc>
              <a:buNone/>
            </a:pPr>
            <a:r>
              <a:rPr lang="zh-TW" altLang="en-US" sz="2200" dirty="0" smtClean="0">
                <a:solidFill>
                  <a:srgbClr val="0070C0"/>
                </a:solidFill>
              </a:rPr>
              <a:t>　</a:t>
            </a:r>
            <a:r>
              <a:rPr lang="en-US" altLang="zh-TW" sz="2200" dirty="0" smtClean="0">
                <a:solidFill>
                  <a:srgbClr val="0070C0"/>
                </a:solidFill>
              </a:rPr>
              <a:t>(1)</a:t>
            </a:r>
            <a:r>
              <a:rPr lang="zh-TW" altLang="en-US" sz="2200" dirty="0" smtClean="0">
                <a:solidFill>
                  <a:srgbClr val="0070C0"/>
                </a:solidFill>
              </a:rPr>
              <a:t> 被揭露之人已知悉或可得知悉所揭露資訊有要求保密。</a:t>
            </a:r>
            <a:endParaRPr lang="en-US" altLang="zh-TW" sz="2200" dirty="0" smtClean="0">
              <a:solidFill>
                <a:srgbClr val="0070C0"/>
              </a:solidFill>
            </a:endParaRPr>
          </a:p>
          <a:p>
            <a:pPr>
              <a:lnSpc>
                <a:spcPts val="2600"/>
              </a:lnSpc>
              <a:buNone/>
            </a:pPr>
            <a:r>
              <a:rPr lang="zh-TW" altLang="en-US" sz="2200" dirty="0" smtClean="0">
                <a:solidFill>
                  <a:srgbClr val="0070C0"/>
                </a:solidFill>
              </a:rPr>
              <a:t>　</a:t>
            </a:r>
            <a:r>
              <a:rPr lang="en-US" altLang="zh-TW" sz="2200" dirty="0" smtClean="0">
                <a:solidFill>
                  <a:srgbClr val="0070C0"/>
                </a:solidFill>
              </a:rPr>
              <a:t>(2)</a:t>
            </a:r>
            <a:r>
              <a:rPr lang="zh-TW" altLang="en-US" sz="2200" dirty="0" smtClean="0">
                <a:solidFill>
                  <a:srgbClr val="0070C0"/>
                </a:solidFill>
              </a:rPr>
              <a:t> 被揭露人以外之他人可合理推論其同意負有保密義務。</a:t>
            </a:r>
            <a:r>
              <a:rPr lang="zh-TW" altLang="en-US" sz="2200" dirty="0" smtClean="0"/>
              <a:t>」</a:t>
            </a:r>
            <a:endParaRPr lang="en-US" altLang="zh-TW" sz="2200" dirty="0" smtClean="0"/>
          </a:p>
          <a:p>
            <a:pPr>
              <a:lnSpc>
                <a:spcPts val="1200"/>
              </a:lnSpc>
              <a:buNone/>
            </a:pPr>
            <a:r>
              <a:rPr lang="zh-TW" altLang="en-US" sz="1900" dirty="0" smtClean="0"/>
              <a:t>（</a:t>
            </a:r>
            <a:r>
              <a:rPr lang="en-US" altLang="zh-TW" sz="1900" dirty="0" smtClean="0"/>
              <a:t>§41</a:t>
            </a:r>
            <a:r>
              <a:rPr lang="zh-TW" altLang="en-US" sz="1900" dirty="0" smtClean="0"/>
              <a:t> </a:t>
            </a:r>
            <a:r>
              <a:rPr lang="en-US" altLang="zh-TW" sz="1900" dirty="0" smtClean="0"/>
              <a:t>:</a:t>
            </a:r>
            <a:r>
              <a:rPr lang="zh-TW" altLang="en-US" sz="1900" dirty="0" smtClean="0"/>
              <a:t> </a:t>
            </a:r>
            <a:r>
              <a:rPr lang="en-US" altLang="zh-TW" sz="1900" dirty="0" smtClean="0"/>
              <a:t>A person to whom a trade secret has been disclosed owes a duty of confidence to the owner of the trade secret for purpose of the rule stated in §41 if: (a) the person made an express promise of confidentiality prior to the disclosure of the trade secret; or (b) the trade secret was disclosed to the person under circumstances in which the relationship between the parties to the disclosure or the other facts surrounding the disclosure justify the conclusions that, at the time of the disclosure, (1)</a:t>
            </a:r>
            <a:r>
              <a:rPr lang="zh-TW" altLang="en-US" sz="1900" dirty="0" smtClean="0"/>
              <a:t> </a:t>
            </a:r>
            <a:r>
              <a:rPr lang="en-US" altLang="zh-TW" sz="1900" dirty="0" smtClean="0"/>
              <a:t>the person knew or had reason to know that the disclosure was intended to be in confidence, and  (2) the other party to the disclosure was reasonable in inferring that the person consented to an obligation of confidentiality.)</a:t>
            </a:r>
          </a:p>
          <a:p>
            <a:pPr>
              <a:buNone/>
            </a:pPr>
            <a:endParaRPr lang="en-US" altLang="zh-TW" sz="22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78</a:t>
            </a:r>
            <a:endParaRPr lang="zh-TW" alt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88640"/>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124744"/>
            <a:ext cx="8229600" cy="6021288"/>
          </a:xfrm>
        </p:spPr>
        <p:txBody>
          <a:bodyPr>
            <a:normAutofit fontScale="92500" lnSpcReduction="20000"/>
          </a:bodyPr>
          <a:lstStyle/>
          <a:p>
            <a:pPr>
              <a:buNone/>
            </a:pPr>
            <a:r>
              <a:rPr lang="zh-TW" altLang="en-US" sz="2400" b="1" dirty="0" smtClean="0">
                <a:solidFill>
                  <a:srgbClr val="C00000"/>
                </a:solidFill>
              </a:rPr>
              <a:t>第</a:t>
            </a:r>
            <a:r>
              <a:rPr lang="en-US" altLang="zh-TW" sz="2400" b="1" dirty="0" smtClean="0">
                <a:solidFill>
                  <a:srgbClr val="C00000"/>
                </a:solidFill>
              </a:rPr>
              <a:t>42</a:t>
            </a:r>
            <a:r>
              <a:rPr lang="zh-TW" altLang="en-US" sz="2400" b="1" dirty="0" smtClean="0">
                <a:solidFill>
                  <a:srgbClr val="C00000"/>
                </a:solidFill>
              </a:rPr>
              <a:t>條受雇人違反保密義務</a:t>
            </a:r>
            <a:endParaRPr lang="en-US" altLang="zh-TW" sz="2400" b="1" dirty="0" smtClean="0">
              <a:solidFill>
                <a:srgbClr val="C00000"/>
              </a:solidFill>
            </a:endParaRPr>
          </a:p>
          <a:p>
            <a:pPr>
              <a:buNone/>
            </a:pPr>
            <a:r>
              <a:rPr lang="zh-TW" altLang="en-US" sz="2200" dirty="0" smtClean="0"/>
              <a:t>  </a:t>
            </a:r>
            <a:r>
              <a:rPr lang="zh-TW" altLang="en-US" sz="2200" dirty="0" smtClean="0">
                <a:solidFill>
                  <a:srgbClr val="0070C0"/>
                </a:solidFill>
              </a:rPr>
              <a:t>受雇人或前受雇人違反保密義務，使用或揭露雇用人或前雇用人營業秘密，負擔依第</a:t>
            </a:r>
            <a:r>
              <a:rPr lang="en-US" altLang="zh-TW" sz="2200" dirty="0" smtClean="0">
                <a:solidFill>
                  <a:srgbClr val="0070C0"/>
                </a:solidFill>
              </a:rPr>
              <a:t>40</a:t>
            </a:r>
            <a:r>
              <a:rPr lang="zh-TW" altLang="en-US" sz="2200" dirty="0" smtClean="0">
                <a:solidFill>
                  <a:srgbClr val="0070C0"/>
                </a:solidFill>
              </a:rPr>
              <a:t>條規定之盜用營業秘密債務。</a:t>
            </a:r>
            <a:endParaRPr lang="en-US" altLang="zh-TW" sz="2200" dirty="0" smtClean="0">
              <a:solidFill>
                <a:srgbClr val="0070C0"/>
              </a:solidFill>
            </a:endParaRPr>
          </a:p>
          <a:p>
            <a:pPr>
              <a:buNone/>
            </a:pPr>
            <a:r>
              <a:rPr lang="en-US" altLang="zh-TW" sz="2000" dirty="0" smtClean="0"/>
              <a:t>(§ 42. Breach Of Confidence By Employees An employee or former employee who uses or discloses a trade secret owned by the employer or former employer in breach of a duty of confidence is subject to liability for appropriation of the trade secret under the rule stated in § 40.)</a:t>
            </a:r>
          </a:p>
          <a:p>
            <a:pPr>
              <a:buNone/>
            </a:pPr>
            <a:r>
              <a:rPr lang="zh-TW" altLang="en-US" sz="2400" b="1" dirty="0" smtClean="0">
                <a:solidFill>
                  <a:srgbClr val="CC0000"/>
                </a:solidFill>
              </a:rPr>
              <a:t>第</a:t>
            </a:r>
            <a:r>
              <a:rPr lang="en-US" altLang="zh-TW" sz="2400" b="1" dirty="0" smtClean="0">
                <a:solidFill>
                  <a:srgbClr val="CC0000"/>
                </a:solidFill>
              </a:rPr>
              <a:t>43</a:t>
            </a:r>
            <a:r>
              <a:rPr lang="zh-TW" altLang="en-US" sz="2400" b="1" dirty="0" smtClean="0">
                <a:solidFill>
                  <a:srgbClr val="CC0000"/>
                </a:solidFill>
              </a:rPr>
              <a:t>條不正當盜用營業秘密</a:t>
            </a:r>
            <a:endParaRPr lang="en-US" altLang="zh-TW" sz="2400" b="1" dirty="0" smtClean="0">
              <a:solidFill>
                <a:srgbClr val="CC0000"/>
              </a:solidFill>
            </a:endParaRPr>
          </a:p>
          <a:p>
            <a:pPr>
              <a:buNone/>
            </a:pPr>
            <a:r>
              <a:rPr lang="zh-TW" altLang="en-US" sz="2200" dirty="0" smtClean="0"/>
              <a:t>   </a:t>
            </a:r>
            <a:r>
              <a:rPr lang="zh-TW" altLang="en-US" sz="2200" dirty="0" smtClean="0">
                <a:solidFill>
                  <a:srgbClr val="0070C0"/>
                </a:solidFill>
              </a:rPr>
              <a:t>依第</a:t>
            </a:r>
            <a:r>
              <a:rPr lang="en-US" altLang="zh-TW" sz="2200" dirty="0" smtClean="0">
                <a:solidFill>
                  <a:srgbClr val="0070C0"/>
                </a:solidFill>
              </a:rPr>
              <a:t>40</a:t>
            </a:r>
            <a:r>
              <a:rPr lang="zh-TW" altLang="en-US" sz="2200" dirty="0" smtClean="0">
                <a:solidFill>
                  <a:srgbClr val="0070C0"/>
                </a:solidFill>
              </a:rPr>
              <a:t>條所定之不正當方法取得他人營業秘密，包括竊盜、詐欺、未經同意截取通信 、引誘或明知違反保密義務 及其他不論自己之不法或依事件具體情況之不法。獨立發現或分析市場公開產品或資訊，非所稱之不不正當取得。</a:t>
            </a:r>
            <a:endParaRPr lang="en-US" altLang="zh-TW" sz="2200" dirty="0" smtClean="0">
              <a:solidFill>
                <a:srgbClr val="0070C0"/>
              </a:solidFill>
            </a:endParaRPr>
          </a:p>
          <a:p>
            <a:pPr>
              <a:buNone/>
            </a:pPr>
            <a:r>
              <a:rPr lang="en-US" altLang="zh-TW" sz="2000" dirty="0" smtClean="0"/>
              <a:t>(§ 43. Improper Acquisition Of Trade Secrets "Improper" means of acquiring another's trade secret under the rule stated in § 40 include theft, fraud, unauthorized interception of communications, inducement of or knowing participation in a breach of confidence, and other means either wrongful in themselves or wrongful under the circumstances of the case. Independent discovery and analysis of publicly available products or information are not improper means of acquisition. </a:t>
            </a:r>
            <a:endParaRPr lang="zh-TW" altLang="en-US" sz="2000" dirty="0"/>
          </a:p>
        </p:txBody>
      </p:sp>
      <p:sp>
        <p:nvSpPr>
          <p:cNvPr id="6" name="頁尾版面配置區 5"/>
          <p:cNvSpPr>
            <a:spLocks noGrp="1"/>
          </p:cNvSpPr>
          <p:nvPr>
            <p:ph type="ftr" sz="quarter" idx="11"/>
          </p:nvPr>
        </p:nvSpPr>
        <p:spPr/>
        <p:txBody>
          <a:bodyPr/>
          <a:lstStyle/>
          <a:p>
            <a:r>
              <a:rPr lang="en-US" altLang="zh-TW" smtClean="0"/>
              <a:t>79</a:t>
            </a:r>
            <a:endParaRPr lang="zh-TW"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323528" y="1916832"/>
            <a:ext cx="8496944" cy="4680520"/>
          </a:xfrm>
          <a:prstGeom prst="roundRect">
            <a:avLst>
              <a:gd name="adj" fmla="val 9178"/>
            </a:avLst>
          </a:prstGeom>
          <a:solidFill>
            <a:schemeClr val="accent2">
              <a:lumMod val="20000"/>
              <a:lumOff val="80000"/>
            </a:schemeClr>
          </a:solidFill>
          <a:ln>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395536" y="1556792"/>
            <a:ext cx="8229600" cy="5832648"/>
          </a:xfrm>
        </p:spPr>
        <p:txBody>
          <a:bodyPr/>
          <a:lstStyle/>
          <a:p>
            <a:pPr>
              <a:buNone/>
            </a:pPr>
            <a:r>
              <a:rPr lang="zh-TW" altLang="en-US" sz="2000" b="1" dirty="0" smtClean="0">
                <a:solidFill>
                  <a:srgbClr val="FF3300"/>
                </a:solidFill>
              </a:rPr>
              <a:t>美國法</a:t>
            </a:r>
            <a:endParaRPr lang="en-US" altLang="zh-TW" sz="2000" dirty="0" smtClean="0">
              <a:solidFill>
                <a:srgbClr val="FF3300"/>
              </a:solidFill>
            </a:endParaRPr>
          </a:p>
          <a:p>
            <a:pPr>
              <a:lnSpc>
                <a:spcPts val="2800"/>
              </a:lnSpc>
              <a:buNone/>
            </a:pPr>
            <a:r>
              <a:rPr lang="en-US" altLang="zh-TW" sz="2000" dirty="0" smtClean="0"/>
              <a:t>4.</a:t>
            </a:r>
            <a:r>
              <a:rPr lang="en-US" altLang="zh-TW" sz="2000" b="1" dirty="0" smtClean="0"/>
              <a:t> </a:t>
            </a:r>
            <a:r>
              <a:rPr lang="en-US" altLang="zh-TW" sz="2000" dirty="0" smtClean="0"/>
              <a:t>1996</a:t>
            </a:r>
            <a:r>
              <a:rPr lang="zh-TW" altLang="zh-TW" sz="2000" dirty="0" smtClean="0"/>
              <a:t>年</a:t>
            </a:r>
            <a:r>
              <a:rPr lang="zh-TW" altLang="en-US" sz="2000" dirty="0" smtClean="0"/>
              <a:t>美國國會制</a:t>
            </a:r>
            <a:r>
              <a:rPr lang="zh-TW" altLang="zh-TW" sz="2000" dirty="0" smtClean="0"/>
              <a:t>經濟間諜法（</a:t>
            </a:r>
            <a:r>
              <a:rPr lang="en-US" altLang="zh-TW" sz="2000" dirty="0" smtClean="0"/>
              <a:t>Espionage Act of 1996</a:t>
            </a:r>
            <a:r>
              <a:rPr lang="zh-TW" altLang="zh-TW" sz="2000" dirty="0" smtClean="0"/>
              <a:t>，</a:t>
            </a:r>
            <a:r>
              <a:rPr lang="en-US" altLang="zh-TW" sz="2000" dirty="0" smtClean="0"/>
              <a:t>EEA </a:t>
            </a:r>
            <a:r>
              <a:rPr lang="zh-TW" altLang="zh-TW" sz="2000" dirty="0" smtClean="0"/>
              <a:t>）</a:t>
            </a:r>
            <a:r>
              <a:rPr lang="zh-TW" altLang="en-US" sz="2000" dirty="0" smtClean="0"/>
              <a:t>，該法於美國法典第</a:t>
            </a:r>
            <a:r>
              <a:rPr lang="en-US" altLang="zh-TW" sz="2000" dirty="0" smtClean="0"/>
              <a:t>1831</a:t>
            </a:r>
            <a:r>
              <a:rPr lang="zh-TW" altLang="en-US" sz="2000" dirty="0" smtClean="0"/>
              <a:t>條訂定經濟間諜罪</a:t>
            </a:r>
            <a:r>
              <a:rPr lang="en-US" altLang="zh-TW" sz="2000" dirty="0" smtClean="0"/>
              <a:t>(Economic espionage)</a:t>
            </a:r>
            <a:r>
              <a:rPr lang="zh-TW" altLang="en-US" sz="2000" dirty="0" smtClean="0"/>
              <a:t>，規範外國政府、機構等從事產業間諜刺探美國營業秘密行為之處罰，第</a:t>
            </a:r>
            <a:r>
              <a:rPr lang="en-US" altLang="zh-TW" sz="2000" dirty="0" smtClean="0"/>
              <a:t>1832</a:t>
            </a:r>
            <a:r>
              <a:rPr lang="zh-TW" altLang="en-US" sz="2000" dirty="0" smtClean="0"/>
              <a:t>條竊取營業秘密罪</a:t>
            </a:r>
            <a:r>
              <a:rPr lang="en-US" altLang="zh-TW" sz="2000" dirty="0" smtClean="0"/>
              <a:t>(Theft of trade secret)</a:t>
            </a:r>
            <a:r>
              <a:rPr lang="zh-TW" altLang="en-US" sz="2000" dirty="0" smtClean="0"/>
              <a:t>之刑罰。</a:t>
            </a:r>
            <a:endParaRPr lang="en-US" altLang="zh-TW" sz="2000" dirty="0" smtClean="0"/>
          </a:p>
          <a:p>
            <a:pPr>
              <a:lnSpc>
                <a:spcPts val="2800"/>
              </a:lnSpc>
              <a:buNone/>
            </a:pPr>
            <a:r>
              <a:rPr lang="en-US" altLang="zh-TW" sz="2000" dirty="0" smtClean="0"/>
              <a:t>5.</a:t>
            </a:r>
            <a:r>
              <a:rPr lang="zh-TW" altLang="en-US" sz="2000" dirty="0" smtClean="0"/>
              <a:t> </a:t>
            </a:r>
            <a:r>
              <a:rPr lang="en-US" altLang="zh-TW" sz="2000" dirty="0" smtClean="0"/>
              <a:t>2016</a:t>
            </a:r>
            <a:r>
              <a:rPr lang="zh-TW" altLang="en-US" sz="2000" dirty="0" smtClean="0"/>
              <a:t>年</a:t>
            </a:r>
            <a:r>
              <a:rPr lang="en-US" altLang="zh-TW" sz="2000" dirty="0" smtClean="0"/>
              <a:t>5</a:t>
            </a:r>
            <a:r>
              <a:rPr lang="zh-TW" altLang="en-US" sz="2000" dirty="0" smtClean="0"/>
              <a:t>月</a:t>
            </a:r>
            <a:r>
              <a:rPr lang="en-US" altLang="zh-TW" sz="2000" dirty="0" smtClean="0"/>
              <a:t>11</a:t>
            </a:r>
            <a:r>
              <a:rPr lang="zh-TW" altLang="en-US" sz="2000" dirty="0" smtClean="0"/>
              <a:t>日美國政府公布「營業秘密防衛法」</a:t>
            </a:r>
            <a:r>
              <a:rPr lang="en-US" altLang="zh-TW" sz="2000" dirty="0" smtClean="0"/>
              <a:t>(Defend </a:t>
            </a:r>
            <a:r>
              <a:rPr lang="zh-TW" altLang="en-US" sz="2000" dirty="0" smtClean="0"/>
              <a:t> </a:t>
            </a:r>
            <a:r>
              <a:rPr lang="en-US" altLang="zh-TW" sz="2000" dirty="0" smtClean="0"/>
              <a:t>Trade </a:t>
            </a:r>
            <a:r>
              <a:rPr lang="zh-TW" altLang="en-US" sz="2000" dirty="0" smtClean="0"/>
              <a:t>    </a:t>
            </a:r>
            <a:r>
              <a:rPr lang="en-US" altLang="zh-TW" sz="2000" dirty="0" smtClean="0"/>
              <a:t/>
            </a:r>
            <a:br>
              <a:rPr lang="en-US" altLang="zh-TW" sz="2000" dirty="0" smtClean="0"/>
            </a:br>
            <a:r>
              <a:rPr lang="zh-TW" altLang="en-US" sz="2000" dirty="0" smtClean="0"/>
              <a:t> </a:t>
            </a:r>
            <a:r>
              <a:rPr lang="en-US" altLang="zh-TW" sz="2000" dirty="0" smtClean="0"/>
              <a:t>Secrets Act of  2016)</a:t>
            </a:r>
            <a:r>
              <a:rPr lang="zh-TW" altLang="en-US" sz="2000" dirty="0" smtClean="0"/>
              <a:t>，</a:t>
            </a:r>
            <a:endParaRPr lang="en-US" altLang="zh-TW" sz="2000" dirty="0" smtClean="0"/>
          </a:p>
          <a:p>
            <a:pPr>
              <a:lnSpc>
                <a:spcPts val="2800"/>
              </a:lnSpc>
              <a:buNone/>
            </a:pPr>
            <a:r>
              <a:rPr lang="zh-TW" altLang="en-US" sz="2000" dirty="0" smtClean="0"/>
              <a:t>   將跨州與涉及外國貿易而以</a:t>
            </a:r>
            <a:endParaRPr lang="en-US" altLang="zh-TW" sz="2000" dirty="0" smtClean="0"/>
          </a:p>
          <a:p>
            <a:pPr>
              <a:lnSpc>
                <a:spcPts val="2800"/>
              </a:lnSpc>
              <a:buNone/>
            </a:pPr>
            <a:r>
              <a:rPr lang="zh-TW" altLang="en-US" sz="2000" dirty="0" smtClean="0"/>
              <a:t>   不正當方法取得營業秘密之</a:t>
            </a:r>
            <a:endParaRPr lang="en-US" altLang="zh-TW" sz="2000" dirty="0" smtClean="0"/>
          </a:p>
          <a:p>
            <a:pPr>
              <a:lnSpc>
                <a:spcPts val="2800"/>
              </a:lnSpc>
              <a:buNone/>
            </a:pPr>
            <a:r>
              <a:rPr lang="zh-TW" altLang="en-US" sz="2000" dirty="0" smtClean="0"/>
              <a:t>   侵害行為納入聯邦法院管轄</a:t>
            </a:r>
            <a:endParaRPr lang="en-US" altLang="zh-TW" sz="2000" dirty="0" smtClean="0"/>
          </a:p>
          <a:p>
            <a:pPr>
              <a:lnSpc>
                <a:spcPts val="2800"/>
              </a:lnSpc>
              <a:buNone/>
            </a:pPr>
            <a:r>
              <a:rPr lang="zh-TW" altLang="en-US" sz="2000" dirty="0" smtClean="0"/>
              <a:t>   ，為規範民事訴訟之聯邦法。</a:t>
            </a:r>
            <a:endParaRPr lang="en-US" altLang="zh-TW" sz="2000" dirty="0" smtClean="0"/>
          </a:p>
        </p:txBody>
      </p:sp>
      <p:pic>
        <p:nvPicPr>
          <p:cNvPr id="4" name="Picture 2" descr="D:\ghost\我的文件\My Pictures\下載 (5).jpg"/>
          <p:cNvPicPr>
            <a:picLocks noChangeAspect="1" noChangeArrowheads="1"/>
          </p:cNvPicPr>
          <p:nvPr/>
        </p:nvPicPr>
        <p:blipFill>
          <a:blip r:embed="rId2" cstate="print"/>
          <a:srcRect b="1322"/>
          <a:stretch>
            <a:fillRect/>
          </a:stretch>
        </p:blipFill>
        <p:spPr bwMode="auto">
          <a:xfrm>
            <a:off x="4716016" y="3933056"/>
            <a:ext cx="3456384" cy="2629530"/>
          </a:xfrm>
          <a:prstGeom prst="rect">
            <a:avLst/>
          </a:prstGeom>
          <a:noFill/>
        </p:spPr>
      </p:pic>
      <p:sp>
        <p:nvSpPr>
          <p:cNvPr id="8" name="頁尾版面配置區 7"/>
          <p:cNvSpPr>
            <a:spLocks noGrp="1"/>
          </p:cNvSpPr>
          <p:nvPr>
            <p:ph type="ftr" sz="quarter" idx="11"/>
          </p:nvPr>
        </p:nvSpPr>
        <p:spPr/>
        <p:txBody>
          <a:bodyPr/>
          <a:lstStyle/>
          <a:p>
            <a:r>
              <a:rPr lang="en-US" altLang="zh-TW" smtClean="0"/>
              <a:t>8</a:t>
            </a:r>
            <a:endParaRPr lang="zh-TW" alt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268760"/>
            <a:ext cx="8229600" cy="5832648"/>
          </a:xfrm>
        </p:spPr>
        <p:txBody>
          <a:bodyPr>
            <a:normAutofit fontScale="70000" lnSpcReduction="20000"/>
          </a:bodyPr>
          <a:lstStyle/>
          <a:p>
            <a:pPr lvl="0">
              <a:buNone/>
            </a:pPr>
            <a:r>
              <a:rPr lang="en-US" altLang="zh-TW" sz="3200" b="1" dirty="0" smtClean="0"/>
              <a:t>2. 2016</a:t>
            </a:r>
            <a:r>
              <a:rPr lang="zh-TW" altLang="en-US" sz="3200" b="1" dirty="0" smtClean="0"/>
              <a:t>年條訂立之營業秘密防衛法，其第</a:t>
            </a:r>
            <a:r>
              <a:rPr lang="en-US" altLang="zh-TW" sz="3200" b="1" dirty="0" smtClean="0"/>
              <a:t>2</a:t>
            </a:r>
            <a:r>
              <a:rPr lang="zh-TW" altLang="en-US" sz="3200" b="1" dirty="0" smtClean="0"/>
              <a:t>條第</a:t>
            </a:r>
            <a:r>
              <a:rPr lang="en-US" altLang="zh-TW" sz="3200" b="1" dirty="0" smtClean="0"/>
              <a:t>5</a:t>
            </a:r>
            <a:r>
              <a:rPr lang="zh-TW" altLang="en-US" sz="3200" b="1" dirty="0" smtClean="0"/>
              <a:t>項、第</a:t>
            </a:r>
            <a:r>
              <a:rPr lang="en-US" altLang="zh-TW" sz="3200" b="1" dirty="0" smtClean="0"/>
              <a:t>6</a:t>
            </a:r>
            <a:r>
              <a:rPr lang="zh-TW" altLang="en-US" sz="3200" b="1" dirty="0" smtClean="0"/>
              <a:t>項就盜用與不正當方法取得營業秘密，作補充美國法典第</a:t>
            </a:r>
            <a:r>
              <a:rPr lang="en-US" altLang="zh-TW" sz="3200" b="1" dirty="0" smtClean="0"/>
              <a:t>18</a:t>
            </a:r>
            <a:r>
              <a:rPr lang="zh-TW" altLang="en-US" sz="3200" b="1" dirty="0" smtClean="0"/>
              <a:t>編第</a:t>
            </a:r>
            <a:r>
              <a:rPr lang="en-US" altLang="zh-TW" sz="3200" b="1" dirty="0" smtClean="0"/>
              <a:t>1839</a:t>
            </a:r>
            <a:r>
              <a:rPr lang="zh-TW" altLang="en-US" sz="3200" b="1" dirty="0" smtClean="0"/>
              <a:t>條規定：</a:t>
            </a:r>
            <a:endParaRPr lang="en-US" altLang="zh-TW" sz="3200" b="1" dirty="0" smtClean="0"/>
          </a:p>
          <a:p>
            <a:pPr>
              <a:buNone/>
            </a:pPr>
            <a:r>
              <a:rPr lang="zh-TW" altLang="en-US" dirty="0" smtClean="0"/>
              <a:t>  第</a:t>
            </a:r>
            <a:r>
              <a:rPr lang="en-US" altLang="zh-TW" dirty="0" smtClean="0"/>
              <a:t>2</a:t>
            </a:r>
            <a:r>
              <a:rPr lang="zh-TW" altLang="en-US" dirty="0" smtClean="0"/>
              <a:t>條</a:t>
            </a:r>
            <a:r>
              <a:rPr lang="en-US" altLang="zh-TW" dirty="0" smtClean="0"/>
              <a:t>…….</a:t>
            </a:r>
          </a:p>
          <a:p>
            <a:pPr>
              <a:lnSpc>
                <a:spcPts val="2800"/>
              </a:lnSpc>
              <a:spcBef>
                <a:spcPts val="0"/>
              </a:spcBef>
              <a:buNone/>
            </a:pPr>
            <a:r>
              <a:rPr lang="zh-TW" altLang="en-US" dirty="0" smtClean="0"/>
              <a:t>   </a:t>
            </a:r>
            <a:r>
              <a:rPr lang="en-US" altLang="zh-TW" dirty="0" smtClean="0"/>
              <a:t>(5)</a:t>
            </a:r>
            <a:r>
              <a:rPr lang="zh-TW" altLang="en-US" dirty="0" smtClean="0"/>
              <a:t> </a:t>
            </a:r>
            <a:r>
              <a:rPr lang="zh-TW" altLang="zh-TW" dirty="0" smtClean="0"/>
              <a:t>所稱「侵占盜用」指—</a:t>
            </a:r>
          </a:p>
          <a:p>
            <a:pPr>
              <a:lnSpc>
                <a:spcPts val="2800"/>
              </a:lnSpc>
              <a:spcBef>
                <a:spcPts val="0"/>
              </a:spcBef>
              <a:buNone/>
            </a:pPr>
            <a:r>
              <a:rPr lang="zh-TW" altLang="en-US" dirty="0" smtClean="0"/>
              <a:t>   </a:t>
            </a:r>
            <a:r>
              <a:rPr lang="zh-TW" altLang="zh-TW" dirty="0" smtClean="0"/>
              <a:t>　</a:t>
            </a:r>
            <a:r>
              <a:rPr lang="en-US" altLang="zh-TW" dirty="0" smtClean="0"/>
              <a:t>(A) </a:t>
            </a:r>
            <a:r>
              <a:rPr lang="zh-TW" altLang="zh-TW" dirty="0" smtClean="0"/>
              <a:t>行為人知悉或可得而知以</a:t>
            </a:r>
            <a:r>
              <a:rPr lang="zh-TW" altLang="zh-TW" dirty="0" smtClean="0">
                <a:solidFill>
                  <a:srgbClr val="C00000"/>
                </a:solidFill>
              </a:rPr>
              <a:t>不</a:t>
            </a:r>
            <a:r>
              <a:rPr lang="zh-TW" altLang="en-US" dirty="0" smtClean="0">
                <a:solidFill>
                  <a:srgbClr val="C00000"/>
                </a:solidFill>
              </a:rPr>
              <a:t>正</a:t>
            </a:r>
            <a:r>
              <a:rPr lang="zh-TW" altLang="zh-TW" dirty="0" smtClean="0">
                <a:solidFill>
                  <a:srgbClr val="C00000"/>
                </a:solidFill>
              </a:rPr>
              <a:t>當方法</a:t>
            </a:r>
            <a:r>
              <a:rPr lang="zh-TW" altLang="zh-TW" dirty="0" smtClean="0"/>
              <a:t>自他人取得營業秘密；或</a:t>
            </a:r>
          </a:p>
          <a:p>
            <a:pPr>
              <a:lnSpc>
                <a:spcPts val="2800"/>
              </a:lnSpc>
              <a:spcBef>
                <a:spcPts val="0"/>
              </a:spcBef>
              <a:buNone/>
            </a:pPr>
            <a:r>
              <a:rPr lang="zh-TW" altLang="en-US" dirty="0" smtClean="0"/>
              <a:t>  </a:t>
            </a:r>
            <a:r>
              <a:rPr lang="zh-TW" altLang="zh-TW" dirty="0" smtClean="0"/>
              <a:t>　 </a:t>
            </a:r>
            <a:r>
              <a:rPr lang="en-US" altLang="zh-TW" dirty="0" smtClean="0"/>
              <a:t>(B) </a:t>
            </a:r>
            <a:r>
              <a:rPr lang="zh-TW" altLang="zh-TW" dirty="0" smtClean="0"/>
              <a:t>行為人未經明示或默示同意即</a:t>
            </a:r>
            <a:r>
              <a:rPr lang="zh-TW" altLang="zh-TW" dirty="0" smtClean="0">
                <a:solidFill>
                  <a:srgbClr val="C00000"/>
                </a:solidFill>
              </a:rPr>
              <a:t>揭露或使用</a:t>
            </a:r>
            <a:r>
              <a:rPr lang="zh-TW" altLang="zh-TW" dirty="0" smtClean="0"/>
              <a:t>營業秘密，而該行為人：</a:t>
            </a:r>
          </a:p>
          <a:p>
            <a:pPr>
              <a:lnSpc>
                <a:spcPts val="2800"/>
              </a:lnSpc>
              <a:spcBef>
                <a:spcPts val="0"/>
              </a:spcBef>
              <a:buNone/>
            </a:pPr>
            <a:r>
              <a:rPr lang="zh-TW" altLang="en-US" dirty="0" smtClean="0"/>
              <a:t>  </a:t>
            </a:r>
            <a:r>
              <a:rPr lang="zh-TW" altLang="zh-TW" dirty="0" smtClean="0"/>
              <a:t>　　　</a:t>
            </a:r>
            <a:r>
              <a:rPr lang="en-US" altLang="zh-TW" dirty="0" smtClean="0"/>
              <a:t>(</a:t>
            </a:r>
            <a:r>
              <a:rPr lang="en-US" altLang="zh-TW" dirty="0" err="1" smtClean="0"/>
              <a:t>i</a:t>
            </a:r>
            <a:r>
              <a:rPr lang="en-US" altLang="zh-TW" dirty="0" smtClean="0"/>
              <a:t>) </a:t>
            </a:r>
            <a:r>
              <a:rPr lang="zh-TW" altLang="zh-TW" dirty="0" smtClean="0"/>
              <a:t>以不</a:t>
            </a:r>
            <a:r>
              <a:rPr lang="zh-TW" altLang="en-US" dirty="0" smtClean="0"/>
              <a:t>正</a:t>
            </a:r>
            <a:r>
              <a:rPr lang="zh-TW" altLang="zh-TW" dirty="0" smtClean="0"/>
              <a:t>當方法為手段取得營業秘密之知識；</a:t>
            </a:r>
          </a:p>
          <a:p>
            <a:pPr>
              <a:lnSpc>
                <a:spcPts val="2800"/>
              </a:lnSpc>
              <a:spcBef>
                <a:spcPts val="0"/>
              </a:spcBef>
              <a:buNone/>
            </a:pPr>
            <a:r>
              <a:rPr lang="zh-TW" altLang="en-US" dirty="0" smtClean="0"/>
              <a:t>  </a:t>
            </a:r>
            <a:r>
              <a:rPr lang="zh-TW" altLang="zh-TW" dirty="0" smtClean="0"/>
              <a:t>　　　</a:t>
            </a:r>
            <a:r>
              <a:rPr lang="en-US" altLang="zh-TW" dirty="0" smtClean="0"/>
              <a:t>(ii) </a:t>
            </a:r>
            <a:r>
              <a:rPr lang="zh-TW" altLang="zh-TW" dirty="0" smtClean="0"/>
              <a:t>於揭露或使用、知悉或可得而知該營業秘密知識係—</a:t>
            </a:r>
          </a:p>
          <a:p>
            <a:pPr lvl="0">
              <a:lnSpc>
                <a:spcPts val="2800"/>
              </a:lnSpc>
              <a:spcBef>
                <a:spcPts val="0"/>
              </a:spcBef>
              <a:buNone/>
            </a:pPr>
            <a:r>
              <a:rPr lang="zh-TW" altLang="en-US" dirty="0" smtClean="0"/>
              <a:t>           </a:t>
            </a:r>
            <a:r>
              <a:rPr lang="en-US" altLang="zh-TW" dirty="0" smtClean="0"/>
              <a:t>(</a:t>
            </a:r>
            <a:r>
              <a:rPr lang="en-US" altLang="zh-TW" dirty="0" smtClean="0">
                <a:latin typeface="新細明體"/>
                <a:ea typeface="新細明體"/>
              </a:rPr>
              <a:t>Ⅰ)</a:t>
            </a:r>
            <a:r>
              <a:rPr lang="zh-TW" altLang="zh-TW" dirty="0" smtClean="0"/>
              <a:t>源出於或透過以不</a:t>
            </a:r>
            <a:r>
              <a:rPr lang="zh-TW" altLang="en-US" dirty="0" smtClean="0"/>
              <a:t>正</a:t>
            </a:r>
            <a:r>
              <a:rPr lang="zh-TW" altLang="zh-TW" dirty="0" smtClean="0"/>
              <a:t>當方法取得該營業秘密之他人；</a:t>
            </a:r>
          </a:p>
          <a:p>
            <a:pPr lvl="0">
              <a:lnSpc>
                <a:spcPts val="2800"/>
              </a:lnSpc>
              <a:spcBef>
                <a:spcPts val="0"/>
              </a:spcBef>
              <a:buNone/>
            </a:pPr>
            <a:r>
              <a:rPr lang="zh-TW" altLang="en-US" dirty="0" smtClean="0"/>
              <a:t>           </a:t>
            </a:r>
            <a:r>
              <a:rPr lang="en-US" altLang="zh-TW" dirty="0" smtClean="0"/>
              <a:t>(</a:t>
            </a:r>
            <a:r>
              <a:rPr lang="en-US" altLang="zh-TW" dirty="0" smtClean="0">
                <a:latin typeface="新細明體"/>
                <a:ea typeface="新細明體"/>
              </a:rPr>
              <a:t>Ⅱ) </a:t>
            </a:r>
            <a:r>
              <a:rPr lang="zh-TW" altLang="zh-TW" dirty="0" smtClean="0"/>
              <a:t>有義務維持營業秘密之秘密性或受限制使用該營業秘密</a:t>
            </a:r>
            <a:r>
              <a:rPr lang="en-US" altLang="zh-TW" dirty="0" smtClean="0"/>
              <a:t> </a:t>
            </a:r>
          </a:p>
          <a:p>
            <a:pPr lvl="0">
              <a:lnSpc>
                <a:spcPts val="2800"/>
              </a:lnSpc>
              <a:spcBef>
                <a:spcPts val="0"/>
              </a:spcBef>
              <a:buNone/>
            </a:pPr>
            <a:r>
              <a:rPr lang="en-US" altLang="zh-TW" dirty="0" smtClean="0"/>
              <a:t>               </a:t>
            </a:r>
            <a:r>
              <a:rPr lang="zh-TW" altLang="zh-TW" dirty="0" smtClean="0"/>
              <a:t>之人處所取得；或</a:t>
            </a:r>
          </a:p>
          <a:p>
            <a:pPr lvl="0">
              <a:lnSpc>
                <a:spcPts val="2800"/>
              </a:lnSpc>
              <a:spcBef>
                <a:spcPts val="0"/>
              </a:spcBef>
              <a:buNone/>
            </a:pPr>
            <a:r>
              <a:rPr lang="en-US" altLang="zh-TW" dirty="0" smtClean="0"/>
              <a:t>           (</a:t>
            </a:r>
            <a:r>
              <a:rPr lang="en-US" altLang="zh-TW" dirty="0" smtClean="0">
                <a:latin typeface="新細明體"/>
                <a:ea typeface="新細明體"/>
              </a:rPr>
              <a:t>Ⅲ)</a:t>
            </a:r>
            <a:r>
              <a:rPr lang="zh-TW" altLang="zh-TW" dirty="0" smtClean="0"/>
              <a:t>經由違反保密義務或受限制使該營業秘密之人處取得；或</a:t>
            </a:r>
          </a:p>
          <a:p>
            <a:pPr lvl="0">
              <a:lnSpc>
                <a:spcPts val="2800"/>
              </a:lnSpc>
              <a:spcBef>
                <a:spcPts val="0"/>
              </a:spcBef>
              <a:buNone/>
            </a:pPr>
            <a:r>
              <a:rPr lang="en-US" altLang="zh-TW" dirty="0" smtClean="0"/>
              <a:t>         (iii) </a:t>
            </a:r>
            <a:r>
              <a:rPr lang="zh-TW" altLang="zh-TW" dirty="0" smtClean="0"/>
              <a:t>於第三人職位實質變更之前即知悉或可得而知：</a:t>
            </a:r>
          </a:p>
          <a:p>
            <a:pPr lvl="0">
              <a:lnSpc>
                <a:spcPts val="2800"/>
              </a:lnSpc>
              <a:spcBef>
                <a:spcPts val="0"/>
              </a:spcBef>
              <a:buNone/>
            </a:pPr>
            <a:r>
              <a:rPr lang="en-US" altLang="zh-TW" dirty="0" smtClean="0"/>
              <a:t>            (</a:t>
            </a:r>
            <a:r>
              <a:rPr lang="en-US" altLang="zh-TW" dirty="0" smtClean="0">
                <a:latin typeface="新細明體"/>
                <a:ea typeface="新細明體"/>
              </a:rPr>
              <a:t>Ⅰ)</a:t>
            </a:r>
            <a:r>
              <a:rPr lang="zh-TW" altLang="zh-TW" dirty="0" smtClean="0"/>
              <a:t>該資訊過去即係營業秘密；且</a:t>
            </a:r>
          </a:p>
          <a:p>
            <a:pPr lvl="0">
              <a:lnSpc>
                <a:spcPts val="2800"/>
              </a:lnSpc>
              <a:spcBef>
                <a:spcPts val="0"/>
              </a:spcBef>
              <a:buNone/>
            </a:pPr>
            <a:r>
              <a:rPr lang="en-US" altLang="zh-TW" dirty="0" smtClean="0"/>
              <a:t>             (</a:t>
            </a:r>
            <a:r>
              <a:rPr lang="en-US" altLang="zh-TW" dirty="0" smtClean="0">
                <a:latin typeface="新細明體"/>
                <a:ea typeface="新細明體"/>
              </a:rPr>
              <a:t>Ⅱ)</a:t>
            </a:r>
            <a:r>
              <a:rPr lang="zh-TW" altLang="zh-TW" dirty="0" smtClean="0"/>
              <a:t>營業秘密之知識已經因意外或錯誤被取得；</a:t>
            </a:r>
          </a:p>
          <a:p>
            <a:pPr lvl="0">
              <a:lnSpc>
                <a:spcPts val="2800"/>
              </a:lnSpc>
              <a:spcBef>
                <a:spcPts val="0"/>
              </a:spcBef>
              <a:buNone/>
            </a:pPr>
            <a:endParaRPr lang="en-US" altLang="zh-TW" sz="2400" dirty="0" smtClean="0"/>
          </a:p>
          <a:p>
            <a:pPr>
              <a:buNone/>
            </a:pPr>
            <a:endParaRPr lang="en-US" altLang="zh-TW" sz="2400"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80</a:t>
            </a:r>
            <a:endParaRPr lang="zh-TW" alt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556792"/>
            <a:ext cx="8229600" cy="5949280"/>
          </a:xfrm>
        </p:spPr>
        <p:txBody>
          <a:bodyPr>
            <a:normAutofit fontScale="55000" lnSpcReduction="20000"/>
          </a:bodyPr>
          <a:lstStyle/>
          <a:p>
            <a:pPr>
              <a:lnSpc>
                <a:spcPts val="1200"/>
              </a:lnSpc>
              <a:buNone/>
            </a:pPr>
            <a:r>
              <a:rPr lang="en-US" altLang="zh-TW" dirty="0" smtClean="0"/>
              <a:t>(</a:t>
            </a:r>
            <a:r>
              <a:rPr lang="zh-TW" altLang="en-US" dirty="0" smtClean="0"/>
              <a:t> </a:t>
            </a:r>
            <a:r>
              <a:rPr lang="en-US" altLang="zh-TW" dirty="0" smtClean="0"/>
              <a:t>(5) the term ‘misappropriation’ means—</a:t>
            </a:r>
            <a:endParaRPr lang="zh-TW" altLang="zh-TW" dirty="0" smtClean="0"/>
          </a:p>
          <a:p>
            <a:pPr>
              <a:lnSpc>
                <a:spcPts val="1200"/>
              </a:lnSpc>
              <a:buNone/>
            </a:pPr>
            <a:r>
              <a:rPr lang="en-US" altLang="zh-TW" dirty="0" smtClean="0"/>
              <a:t>       ‘‘(A) acquisition of a trade secret of another by a person who knows or has reason </a:t>
            </a:r>
          </a:p>
          <a:p>
            <a:pPr>
              <a:lnSpc>
                <a:spcPts val="1200"/>
              </a:lnSpc>
              <a:buNone/>
            </a:pPr>
            <a:r>
              <a:rPr lang="zh-TW" altLang="en-US" dirty="0" smtClean="0"/>
              <a:t>               </a:t>
            </a:r>
            <a:r>
              <a:rPr lang="en-US" altLang="zh-TW" dirty="0" smtClean="0"/>
              <a:t>to know that the trade secret was acquired by improper means; or </a:t>
            </a:r>
            <a:endParaRPr lang="zh-TW" altLang="zh-TW" dirty="0" smtClean="0"/>
          </a:p>
          <a:p>
            <a:pPr>
              <a:lnSpc>
                <a:spcPts val="1200"/>
              </a:lnSpc>
              <a:buNone/>
            </a:pPr>
            <a:r>
              <a:rPr lang="zh-TW" altLang="en-US" dirty="0" smtClean="0"/>
              <a:t>        </a:t>
            </a:r>
            <a:r>
              <a:rPr lang="en-US" altLang="zh-TW" dirty="0" smtClean="0"/>
              <a:t>‘‘(B) disclosure or use of a trade secret of another without express or implied </a:t>
            </a:r>
            <a:r>
              <a:rPr lang="zh-TW" altLang="en-US" dirty="0" smtClean="0"/>
              <a:t>  </a:t>
            </a:r>
            <a:endParaRPr lang="en-US" altLang="zh-TW" dirty="0" smtClean="0"/>
          </a:p>
          <a:p>
            <a:pPr>
              <a:lnSpc>
                <a:spcPts val="1200"/>
              </a:lnSpc>
              <a:buNone/>
            </a:pPr>
            <a:r>
              <a:rPr lang="zh-TW" altLang="en-US" dirty="0" smtClean="0"/>
              <a:t>               </a:t>
            </a:r>
            <a:r>
              <a:rPr lang="en-US" altLang="zh-TW" dirty="0" smtClean="0"/>
              <a:t>consent by a person who— </a:t>
            </a:r>
            <a:endParaRPr lang="zh-TW" altLang="zh-TW" dirty="0" smtClean="0"/>
          </a:p>
          <a:p>
            <a:pPr>
              <a:lnSpc>
                <a:spcPts val="1200"/>
              </a:lnSpc>
              <a:buNone/>
            </a:pPr>
            <a:r>
              <a:rPr lang="zh-TW" altLang="en-US" dirty="0" smtClean="0"/>
              <a:t>               </a:t>
            </a:r>
            <a:r>
              <a:rPr lang="en-US" altLang="zh-TW" dirty="0" smtClean="0"/>
              <a:t>(</a:t>
            </a:r>
            <a:r>
              <a:rPr lang="en-US" altLang="zh-TW" dirty="0" err="1" smtClean="0"/>
              <a:t>i</a:t>
            </a:r>
            <a:r>
              <a:rPr lang="en-US" altLang="zh-TW" dirty="0" smtClean="0"/>
              <a:t>) used improper means to acquire knowledge of the trade secret; </a:t>
            </a:r>
            <a:endParaRPr lang="zh-TW" altLang="zh-TW" dirty="0" smtClean="0"/>
          </a:p>
          <a:p>
            <a:pPr>
              <a:lnSpc>
                <a:spcPts val="1200"/>
              </a:lnSpc>
              <a:buNone/>
            </a:pPr>
            <a:r>
              <a:rPr lang="zh-TW" altLang="en-US" dirty="0" smtClean="0"/>
              <a:t>               </a:t>
            </a:r>
            <a:r>
              <a:rPr lang="en-US" altLang="zh-TW" dirty="0" smtClean="0"/>
              <a:t>(ii) at the time of disclosure or use, knew or had reason to know that the </a:t>
            </a:r>
          </a:p>
          <a:p>
            <a:pPr>
              <a:lnSpc>
                <a:spcPts val="1200"/>
              </a:lnSpc>
              <a:buNone/>
            </a:pPr>
            <a:r>
              <a:rPr lang="zh-TW" altLang="en-US" dirty="0" smtClean="0"/>
              <a:t>                    </a:t>
            </a:r>
            <a:r>
              <a:rPr lang="en-US" altLang="zh-TW" dirty="0" smtClean="0"/>
              <a:t>knowledge of the trade secret was— </a:t>
            </a:r>
            <a:endParaRPr lang="zh-TW" altLang="zh-TW" dirty="0" smtClean="0"/>
          </a:p>
          <a:p>
            <a:pPr>
              <a:lnSpc>
                <a:spcPts val="1200"/>
              </a:lnSpc>
              <a:buNone/>
            </a:pPr>
            <a:r>
              <a:rPr lang="zh-TW" altLang="en-US" dirty="0" smtClean="0"/>
              <a:t>                    </a:t>
            </a:r>
            <a:r>
              <a:rPr lang="en-US" altLang="zh-TW" dirty="0" smtClean="0"/>
              <a:t>(I) derived from or through a person who had used improper means to </a:t>
            </a:r>
          </a:p>
          <a:p>
            <a:pPr>
              <a:lnSpc>
                <a:spcPts val="1200"/>
              </a:lnSpc>
              <a:buNone/>
            </a:pPr>
            <a:r>
              <a:rPr lang="zh-TW" altLang="en-US" dirty="0" smtClean="0"/>
              <a:t>                         </a:t>
            </a:r>
            <a:r>
              <a:rPr lang="en-US" altLang="zh-TW" dirty="0" smtClean="0"/>
              <a:t>acquire the trade secret;</a:t>
            </a:r>
            <a:endParaRPr lang="zh-TW" altLang="zh-TW" dirty="0" smtClean="0"/>
          </a:p>
          <a:p>
            <a:pPr>
              <a:lnSpc>
                <a:spcPts val="1200"/>
              </a:lnSpc>
              <a:buNone/>
            </a:pPr>
            <a:r>
              <a:rPr lang="zh-TW" altLang="en-US" dirty="0" smtClean="0"/>
              <a:t>                  </a:t>
            </a:r>
            <a:r>
              <a:rPr lang="en-US" altLang="zh-TW" dirty="0" smtClean="0"/>
              <a:t>(II) acquired under circumstances giving rise to a duty to maintain the </a:t>
            </a:r>
          </a:p>
          <a:p>
            <a:pPr>
              <a:lnSpc>
                <a:spcPts val="1200"/>
              </a:lnSpc>
              <a:buNone/>
            </a:pPr>
            <a:r>
              <a:rPr lang="zh-TW" altLang="en-US" dirty="0" smtClean="0"/>
              <a:t>                      </a:t>
            </a:r>
            <a:r>
              <a:rPr lang="en-US" altLang="zh-TW" dirty="0" smtClean="0"/>
              <a:t>secrecy of the trade secret or limit the use of the trade secret; or</a:t>
            </a:r>
            <a:endParaRPr lang="zh-TW" altLang="zh-TW" dirty="0" smtClean="0"/>
          </a:p>
          <a:p>
            <a:pPr>
              <a:lnSpc>
                <a:spcPts val="1200"/>
              </a:lnSpc>
              <a:buNone/>
            </a:pPr>
            <a:r>
              <a:rPr lang="zh-TW" altLang="en-US" dirty="0" smtClean="0"/>
              <a:t>                     </a:t>
            </a:r>
            <a:r>
              <a:rPr lang="en-US" altLang="zh-TW" dirty="0" smtClean="0"/>
              <a:t>(III) derived from or through a person who owed a duty to the person </a:t>
            </a:r>
          </a:p>
          <a:p>
            <a:pPr>
              <a:lnSpc>
                <a:spcPts val="1200"/>
              </a:lnSpc>
              <a:buNone/>
            </a:pPr>
            <a:r>
              <a:rPr lang="zh-TW" altLang="en-US" dirty="0" smtClean="0"/>
              <a:t>                           </a:t>
            </a:r>
            <a:r>
              <a:rPr lang="en-US" altLang="zh-TW" dirty="0" smtClean="0"/>
              <a:t>seeking relief to maintain the secrecy of the trade secret or limit the </a:t>
            </a:r>
          </a:p>
          <a:p>
            <a:pPr>
              <a:lnSpc>
                <a:spcPts val="1200"/>
              </a:lnSpc>
              <a:buNone/>
            </a:pPr>
            <a:r>
              <a:rPr lang="zh-TW" altLang="en-US" dirty="0" smtClean="0"/>
              <a:t>                           </a:t>
            </a:r>
            <a:r>
              <a:rPr lang="en-US" altLang="zh-TW" dirty="0" smtClean="0"/>
              <a:t>use of the trade secret; or</a:t>
            </a:r>
            <a:endParaRPr lang="zh-TW" altLang="zh-TW" dirty="0" smtClean="0"/>
          </a:p>
          <a:p>
            <a:pPr>
              <a:lnSpc>
                <a:spcPts val="1200"/>
              </a:lnSpc>
              <a:buNone/>
            </a:pPr>
            <a:r>
              <a:rPr lang="zh-TW" altLang="en-US" dirty="0" smtClean="0"/>
              <a:t>              </a:t>
            </a:r>
            <a:r>
              <a:rPr lang="en-US" altLang="zh-TW" dirty="0" smtClean="0"/>
              <a:t>(iii) before a material change of the position of the person, knew or had </a:t>
            </a:r>
          </a:p>
          <a:p>
            <a:pPr>
              <a:lnSpc>
                <a:spcPts val="1200"/>
              </a:lnSpc>
              <a:buNone/>
            </a:pPr>
            <a:r>
              <a:rPr lang="zh-TW" altLang="en-US" dirty="0" smtClean="0"/>
              <a:t>                     </a:t>
            </a:r>
            <a:r>
              <a:rPr lang="en-US" altLang="zh-TW" dirty="0" smtClean="0"/>
              <a:t>reason to know that— </a:t>
            </a:r>
            <a:endParaRPr lang="zh-TW" altLang="zh-TW" dirty="0" smtClean="0"/>
          </a:p>
          <a:p>
            <a:pPr>
              <a:lnSpc>
                <a:spcPts val="1200"/>
              </a:lnSpc>
              <a:buNone/>
            </a:pPr>
            <a:r>
              <a:rPr lang="zh-TW" altLang="en-US" dirty="0" smtClean="0"/>
              <a:t>                     </a:t>
            </a:r>
            <a:r>
              <a:rPr lang="en-US" altLang="zh-TW" dirty="0" smtClean="0"/>
              <a:t>(I) the trade secret was a trade secret; and</a:t>
            </a:r>
            <a:endParaRPr lang="zh-TW" altLang="zh-TW" dirty="0" smtClean="0"/>
          </a:p>
          <a:p>
            <a:pPr>
              <a:lnSpc>
                <a:spcPts val="1200"/>
              </a:lnSpc>
              <a:buNone/>
            </a:pPr>
            <a:r>
              <a:rPr lang="zh-TW" altLang="en-US" dirty="0" smtClean="0"/>
              <a:t>                     </a:t>
            </a:r>
            <a:r>
              <a:rPr lang="en-US" altLang="zh-TW" dirty="0" smtClean="0"/>
              <a:t>(II) knowledge of the trade secret had been acquired by accident or </a:t>
            </a:r>
            <a:r>
              <a:rPr lang="zh-TW" altLang="en-US" dirty="0" smtClean="0"/>
              <a:t>  </a:t>
            </a:r>
            <a:endParaRPr lang="en-US" altLang="zh-TW" dirty="0" smtClean="0"/>
          </a:p>
          <a:p>
            <a:pPr>
              <a:lnSpc>
                <a:spcPts val="1200"/>
              </a:lnSpc>
              <a:buNone/>
            </a:pPr>
            <a:r>
              <a:rPr lang="zh-TW" altLang="en-US" dirty="0" smtClean="0"/>
              <a:t>                           </a:t>
            </a:r>
            <a:r>
              <a:rPr lang="en-US" altLang="zh-TW" dirty="0" smtClean="0"/>
              <a:t>mistake;</a:t>
            </a:r>
            <a:endParaRPr lang="zh-TW" altLang="zh-TW" dirty="0" smtClean="0"/>
          </a:p>
          <a:p>
            <a:pPr>
              <a:lnSpc>
                <a:spcPts val="1200"/>
              </a:lnSpc>
              <a:buNone/>
            </a:pPr>
            <a:endParaRPr lang="zh-TW" altLang="en-US" dirty="0"/>
          </a:p>
        </p:txBody>
      </p:sp>
      <p:sp>
        <p:nvSpPr>
          <p:cNvPr id="6" name="頁尾版面配置區 5"/>
          <p:cNvSpPr>
            <a:spLocks noGrp="1"/>
          </p:cNvSpPr>
          <p:nvPr>
            <p:ph type="ftr" sz="quarter" idx="11"/>
          </p:nvPr>
        </p:nvSpPr>
        <p:spPr/>
        <p:txBody>
          <a:bodyPr/>
          <a:lstStyle/>
          <a:p>
            <a:r>
              <a:rPr lang="en-US" altLang="zh-TW" smtClean="0"/>
              <a:t>81</a:t>
            </a:r>
            <a:endParaRPr lang="zh-TW" alt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908720"/>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467544" y="1568549"/>
            <a:ext cx="8229600" cy="5289451"/>
          </a:xfrm>
        </p:spPr>
        <p:txBody>
          <a:bodyPr>
            <a:normAutofit/>
          </a:bodyPr>
          <a:lstStyle/>
          <a:p>
            <a:pPr>
              <a:buNone/>
            </a:pPr>
            <a:r>
              <a:rPr lang="en-US" altLang="zh-TW" sz="2400" dirty="0" smtClean="0">
                <a:solidFill>
                  <a:srgbClr val="0070C0"/>
                </a:solidFill>
              </a:rPr>
              <a:t>(6) </a:t>
            </a:r>
            <a:r>
              <a:rPr lang="zh-TW" altLang="zh-TW" sz="2400" dirty="0" smtClean="0">
                <a:solidFill>
                  <a:srgbClr val="0070C0"/>
                </a:solidFill>
              </a:rPr>
              <a:t>所稱「不當方法」指—</a:t>
            </a:r>
          </a:p>
          <a:p>
            <a:pPr>
              <a:buNone/>
            </a:pPr>
            <a:r>
              <a:rPr lang="zh-TW" altLang="zh-TW" sz="2400" dirty="0" smtClean="0">
                <a:solidFill>
                  <a:srgbClr val="0070C0"/>
                </a:solidFill>
              </a:rPr>
              <a:t>　</a:t>
            </a:r>
            <a:r>
              <a:rPr lang="en-US" altLang="zh-TW" sz="2400" dirty="0" smtClean="0">
                <a:solidFill>
                  <a:srgbClr val="0070C0"/>
                </a:solidFill>
              </a:rPr>
              <a:t> (A) </a:t>
            </a:r>
            <a:r>
              <a:rPr lang="zh-TW" altLang="zh-TW" sz="2400" dirty="0" smtClean="0">
                <a:solidFill>
                  <a:srgbClr val="0070C0"/>
                </a:solidFill>
              </a:rPr>
              <a:t>包含竊取、行賄、不實陳述、違反或唆使違反守密義</a:t>
            </a:r>
            <a:r>
              <a:rPr lang="zh-TW" altLang="en-US" sz="2400" dirty="0" smtClean="0">
                <a:solidFill>
                  <a:srgbClr val="0070C0"/>
                </a:solidFill>
              </a:rPr>
              <a:t> </a:t>
            </a:r>
            <a:endParaRPr lang="en-US" altLang="zh-TW" sz="2400" dirty="0" smtClean="0">
              <a:solidFill>
                <a:srgbClr val="0070C0"/>
              </a:solidFill>
            </a:endParaRPr>
          </a:p>
          <a:p>
            <a:pPr>
              <a:buNone/>
            </a:pPr>
            <a:r>
              <a:rPr lang="zh-TW" altLang="en-US" sz="2400" dirty="0" smtClean="0">
                <a:solidFill>
                  <a:srgbClr val="0070C0"/>
                </a:solidFill>
              </a:rPr>
              <a:t>       </a:t>
            </a:r>
            <a:r>
              <a:rPr lang="zh-TW" altLang="zh-TW" sz="2400" dirty="0" smtClean="0">
                <a:solidFill>
                  <a:srgbClr val="0070C0"/>
                </a:solidFill>
              </a:rPr>
              <a:t>務或透過電子或其他方法刺探；且</a:t>
            </a:r>
          </a:p>
          <a:p>
            <a:pPr>
              <a:buNone/>
            </a:pPr>
            <a:r>
              <a:rPr lang="zh-TW" altLang="zh-TW" sz="2400" dirty="0" smtClean="0">
                <a:solidFill>
                  <a:srgbClr val="0070C0"/>
                </a:solidFill>
              </a:rPr>
              <a:t>　</a:t>
            </a:r>
            <a:r>
              <a:rPr lang="en-US" altLang="zh-TW" sz="2400" dirty="0" smtClean="0">
                <a:solidFill>
                  <a:srgbClr val="0070C0"/>
                </a:solidFill>
              </a:rPr>
              <a:t> (B) </a:t>
            </a:r>
            <a:r>
              <a:rPr lang="zh-TW" altLang="zh-TW" sz="2400" dirty="0" smtClean="0">
                <a:solidFill>
                  <a:srgbClr val="0070C0"/>
                </a:solidFill>
              </a:rPr>
              <a:t>不包含還原工程、獨立推導或其他合法方法所取得者；</a:t>
            </a:r>
            <a:endParaRPr lang="en-US" altLang="zh-TW" sz="2200" dirty="0" smtClean="0">
              <a:solidFill>
                <a:srgbClr val="0070C0"/>
              </a:solidFill>
            </a:endParaRPr>
          </a:p>
          <a:p>
            <a:pPr>
              <a:lnSpc>
                <a:spcPts val="2500"/>
              </a:lnSpc>
              <a:spcBef>
                <a:spcPts val="0"/>
              </a:spcBef>
              <a:buNone/>
            </a:pPr>
            <a:r>
              <a:rPr lang="zh-TW" altLang="en-US" sz="2200" dirty="0" smtClean="0">
                <a:solidFill>
                  <a:srgbClr val="0070C0"/>
                </a:solidFill>
              </a:rPr>
              <a:t>     </a:t>
            </a:r>
            <a:endParaRPr lang="en-US" altLang="zh-TW" sz="2200" dirty="0" smtClean="0">
              <a:solidFill>
                <a:srgbClr val="0070C0"/>
              </a:solidFill>
            </a:endParaRPr>
          </a:p>
          <a:p>
            <a:pPr>
              <a:lnSpc>
                <a:spcPts val="2500"/>
              </a:lnSpc>
              <a:spcBef>
                <a:spcPts val="0"/>
              </a:spcBef>
              <a:buNone/>
            </a:pPr>
            <a:r>
              <a:rPr lang="zh-TW" altLang="en-US" sz="2200" dirty="0" smtClean="0"/>
              <a:t> </a:t>
            </a:r>
            <a:r>
              <a:rPr lang="en-US" altLang="zh-TW" sz="2200" dirty="0" smtClean="0"/>
              <a:t>((6)the term ‘improper means’— </a:t>
            </a:r>
            <a:endParaRPr lang="zh-TW" altLang="zh-TW" sz="2200" dirty="0" smtClean="0"/>
          </a:p>
          <a:p>
            <a:pPr>
              <a:lnSpc>
                <a:spcPts val="2500"/>
              </a:lnSpc>
              <a:spcBef>
                <a:spcPts val="0"/>
              </a:spcBef>
              <a:buNone/>
            </a:pPr>
            <a:r>
              <a:rPr lang="zh-TW" altLang="en-US" sz="2200" dirty="0" smtClean="0"/>
              <a:t> </a:t>
            </a:r>
            <a:r>
              <a:rPr lang="en-US" altLang="zh-TW" sz="2200" dirty="0" smtClean="0"/>
              <a:t>‘‘(A) includes theft, bribery, misrepresentation, breach or </a:t>
            </a:r>
            <a:r>
              <a:rPr lang="zh-TW" altLang="en-US" sz="2200" dirty="0" smtClean="0"/>
              <a:t>   </a:t>
            </a:r>
            <a:endParaRPr lang="en-US" altLang="zh-TW" sz="2200" dirty="0" smtClean="0"/>
          </a:p>
          <a:p>
            <a:pPr>
              <a:lnSpc>
                <a:spcPts val="2500"/>
              </a:lnSpc>
              <a:spcBef>
                <a:spcPts val="0"/>
              </a:spcBef>
              <a:buNone/>
            </a:pPr>
            <a:r>
              <a:rPr lang="zh-TW" altLang="en-US" sz="2200" dirty="0" smtClean="0"/>
              <a:t>   </a:t>
            </a:r>
            <a:r>
              <a:rPr lang="en-US" altLang="zh-TW" sz="2200" dirty="0" smtClean="0"/>
              <a:t>inducement of a breach of a duty to maintain secrecy, or </a:t>
            </a:r>
            <a:r>
              <a:rPr lang="zh-TW" altLang="en-US" sz="2200" dirty="0" smtClean="0"/>
              <a:t> </a:t>
            </a:r>
            <a:endParaRPr lang="en-US" altLang="zh-TW" sz="2200" dirty="0" smtClean="0"/>
          </a:p>
          <a:p>
            <a:pPr>
              <a:lnSpc>
                <a:spcPts val="2500"/>
              </a:lnSpc>
              <a:spcBef>
                <a:spcPts val="0"/>
              </a:spcBef>
              <a:buNone/>
            </a:pPr>
            <a:r>
              <a:rPr lang="zh-TW" altLang="en-US" sz="2200" dirty="0" smtClean="0"/>
              <a:t>   </a:t>
            </a:r>
            <a:r>
              <a:rPr lang="en-US" altLang="zh-TW" sz="2200" dirty="0" smtClean="0"/>
              <a:t>espionage through electronic or other means; and</a:t>
            </a:r>
            <a:endParaRPr lang="zh-TW" altLang="zh-TW" sz="2200" dirty="0" smtClean="0"/>
          </a:p>
          <a:p>
            <a:pPr>
              <a:lnSpc>
                <a:spcPts val="2500"/>
              </a:lnSpc>
              <a:spcBef>
                <a:spcPts val="0"/>
              </a:spcBef>
              <a:buNone/>
            </a:pPr>
            <a:r>
              <a:rPr lang="zh-TW" altLang="en-US" sz="2200" dirty="0" smtClean="0"/>
              <a:t>            </a:t>
            </a:r>
            <a:r>
              <a:rPr lang="en-US" altLang="zh-TW" sz="2200" dirty="0" smtClean="0"/>
              <a:t> </a:t>
            </a:r>
          </a:p>
          <a:p>
            <a:pPr>
              <a:lnSpc>
                <a:spcPts val="2500"/>
              </a:lnSpc>
              <a:spcBef>
                <a:spcPts val="0"/>
              </a:spcBef>
              <a:buNone/>
            </a:pPr>
            <a:r>
              <a:rPr lang="en-US" altLang="zh-TW" sz="2200" dirty="0" smtClean="0"/>
              <a:t>‘‘(B) does not include reverse engineering, independent </a:t>
            </a:r>
          </a:p>
          <a:p>
            <a:pPr>
              <a:lnSpc>
                <a:spcPts val="2500"/>
              </a:lnSpc>
              <a:spcBef>
                <a:spcPts val="0"/>
              </a:spcBef>
              <a:buNone/>
            </a:pPr>
            <a:r>
              <a:rPr lang="zh-TW" altLang="en-US" sz="2200" dirty="0" smtClean="0"/>
              <a:t>      </a:t>
            </a:r>
            <a:r>
              <a:rPr lang="en-US" altLang="zh-TW" sz="2200" dirty="0" smtClean="0"/>
              <a:t>derivation, or any other lawful means of acquisition; )</a:t>
            </a:r>
            <a:endParaRPr lang="zh-TW" altLang="zh-TW" sz="2200" dirty="0" smtClean="0"/>
          </a:p>
          <a:p>
            <a:pPr>
              <a:lnSpc>
                <a:spcPts val="3200"/>
              </a:lnSpc>
              <a:spcBef>
                <a:spcPts val="0"/>
              </a:spcBef>
              <a:buNone/>
            </a:pPr>
            <a:endParaRPr lang="zh-TW" altLang="en-US" dirty="0"/>
          </a:p>
        </p:txBody>
      </p:sp>
      <p:sp>
        <p:nvSpPr>
          <p:cNvPr id="6" name="頁尾版面配置區 5"/>
          <p:cNvSpPr>
            <a:spLocks noGrp="1"/>
          </p:cNvSpPr>
          <p:nvPr>
            <p:ph type="ftr" sz="quarter" idx="11"/>
          </p:nvPr>
        </p:nvSpPr>
        <p:spPr/>
        <p:txBody>
          <a:bodyPr/>
          <a:lstStyle/>
          <a:p>
            <a:r>
              <a:rPr lang="en-US" altLang="zh-TW" smtClean="0"/>
              <a:t>82</a:t>
            </a:r>
            <a:endParaRPr lang="zh-TW" alt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營業秘密之侵害</a:t>
            </a:r>
            <a:endParaRPr lang="zh-TW" altLang="en-US" sz="3600" dirty="0"/>
          </a:p>
        </p:txBody>
      </p:sp>
      <p:sp>
        <p:nvSpPr>
          <p:cNvPr id="3" name="內容版面配置區 2"/>
          <p:cNvSpPr>
            <a:spLocks noGrp="1"/>
          </p:cNvSpPr>
          <p:nvPr>
            <p:ph sz="quarter" idx="1"/>
          </p:nvPr>
        </p:nvSpPr>
        <p:spPr>
          <a:xfrm>
            <a:off x="539552" y="1052736"/>
            <a:ext cx="8229600" cy="6021288"/>
          </a:xfrm>
        </p:spPr>
        <p:txBody>
          <a:bodyPr>
            <a:normAutofit/>
          </a:bodyPr>
          <a:lstStyle/>
          <a:p>
            <a:pPr>
              <a:lnSpc>
                <a:spcPts val="3600"/>
              </a:lnSpc>
              <a:spcBef>
                <a:spcPts val="0"/>
              </a:spcBef>
              <a:buNone/>
            </a:pPr>
            <a:r>
              <a:rPr lang="zh-TW" altLang="en-US" sz="2400" b="1" dirty="0" smtClean="0"/>
              <a:t>檢察機關釋明表就營業秘密所有人損害部分列出以下情況，</a:t>
            </a:r>
            <a:endParaRPr lang="en-US" altLang="zh-TW" sz="2400" b="1" dirty="0" smtClean="0"/>
          </a:p>
          <a:p>
            <a:pPr>
              <a:lnSpc>
                <a:spcPts val="3600"/>
              </a:lnSpc>
              <a:spcBef>
                <a:spcPts val="0"/>
              </a:spcBef>
              <a:buNone/>
            </a:pPr>
            <a:r>
              <a:rPr lang="zh-TW" altLang="en-US" sz="2000" dirty="0" smtClean="0"/>
              <a:t>可為參考：</a:t>
            </a:r>
            <a:endParaRPr lang="en-US" altLang="zh-TW" sz="2000" dirty="0" smtClean="0"/>
          </a:p>
          <a:p>
            <a:pPr>
              <a:buNone/>
            </a:pPr>
            <a:r>
              <a:rPr lang="zh-TW" altLang="zh-TW" sz="2000" b="1" dirty="0" smtClean="0">
                <a:solidFill>
                  <a:srgbClr val="C00000"/>
                </a:solidFill>
              </a:rPr>
              <a:t>營業秘密之損害</a:t>
            </a:r>
            <a:endParaRPr lang="zh-TW" altLang="zh-TW" sz="2000" dirty="0" smtClean="0">
              <a:solidFill>
                <a:srgbClr val="C00000"/>
              </a:solidFill>
            </a:endParaRPr>
          </a:p>
          <a:p>
            <a:pPr>
              <a:buNone/>
            </a:pPr>
            <a:r>
              <a:rPr lang="en-US" altLang="zh-TW" sz="2000" dirty="0" smtClean="0"/>
              <a:t>1</a:t>
            </a:r>
            <a:r>
              <a:rPr lang="en-US" altLang="zh-TW" sz="2000" dirty="0" smtClean="0">
                <a:solidFill>
                  <a:srgbClr val="0070C0"/>
                </a:solidFill>
              </a:rPr>
              <a:t>.</a:t>
            </a:r>
            <a:r>
              <a:rPr lang="zh-TW" altLang="en-US" sz="2000" dirty="0" smtClean="0">
                <a:solidFill>
                  <a:srgbClr val="0070C0"/>
                </a:solidFill>
              </a:rPr>
              <a:t>可疑犯罪行為人資訊：公司內部人員或公司外部人員。</a:t>
            </a:r>
            <a:endParaRPr lang="en-US" altLang="zh-TW" sz="2000" dirty="0" smtClean="0">
              <a:solidFill>
                <a:srgbClr val="0070C0"/>
              </a:solidFill>
            </a:endParaRPr>
          </a:p>
          <a:p>
            <a:pPr>
              <a:buNone/>
            </a:pPr>
            <a:r>
              <a:rPr lang="en-US" altLang="zh-TW" sz="2000" dirty="0" smtClean="0">
                <a:solidFill>
                  <a:srgbClr val="0070C0"/>
                </a:solidFill>
              </a:rPr>
              <a:t>2.</a:t>
            </a:r>
            <a:r>
              <a:rPr lang="zh-TW" altLang="en-US" sz="2000" dirty="0" smtClean="0">
                <a:solidFill>
                  <a:srgbClr val="0070C0"/>
                </a:solidFill>
              </a:rPr>
              <a:t> </a:t>
            </a:r>
            <a:r>
              <a:rPr lang="zh-TW" altLang="zh-TW" sz="2000" dirty="0" smtClean="0">
                <a:solidFill>
                  <a:srgbClr val="0070C0"/>
                </a:solidFill>
              </a:rPr>
              <a:t>如何發現損害</a:t>
            </a:r>
            <a:r>
              <a:rPr lang="zh-TW" altLang="en-US" sz="2000" dirty="0" smtClean="0">
                <a:solidFill>
                  <a:srgbClr val="0070C0"/>
                </a:solidFill>
              </a:rPr>
              <a:t>：</a:t>
            </a:r>
            <a:r>
              <a:rPr lang="zh-TW" altLang="zh-TW" sz="2000" dirty="0" smtClean="0">
                <a:solidFill>
                  <a:srgbClr val="0070C0"/>
                </a:solidFill>
              </a:rPr>
              <a:t>使用自己或他人帳戶密碼進入伺服器</a:t>
            </a:r>
            <a:r>
              <a:rPr lang="zh-TW" altLang="en-US" sz="2000" dirty="0" smtClean="0">
                <a:solidFill>
                  <a:srgbClr val="0070C0"/>
                </a:solidFill>
              </a:rPr>
              <a:t>、</a:t>
            </a:r>
            <a:r>
              <a:rPr lang="zh-TW" altLang="zh-TW" sz="2000" dirty="0" smtClean="0">
                <a:solidFill>
                  <a:srgbClr val="0070C0"/>
                </a:solidFill>
              </a:rPr>
              <a:t>惡意挖角</a:t>
            </a:r>
            <a:r>
              <a:rPr lang="zh-TW" altLang="en-US" sz="2000" dirty="0" smtClean="0">
                <a:solidFill>
                  <a:srgbClr val="0070C0"/>
                </a:solidFill>
              </a:rPr>
              <a:t>等</a:t>
            </a:r>
            <a:endParaRPr lang="zh-TW" altLang="zh-TW" sz="2000" dirty="0" smtClean="0">
              <a:solidFill>
                <a:srgbClr val="0070C0"/>
              </a:solidFill>
            </a:endParaRPr>
          </a:p>
          <a:p>
            <a:pPr>
              <a:buNone/>
            </a:pPr>
            <a:r>
              <a:rPr lang="en-US" altLang="zh-TW" sz="2000" dirty="0" smtClean="0">
                <a:solidFill>
                  <a:srgbClr val="0070C0"/>
                </a:solidFill>
              </a:rPr>
              <a:t>3.</a:t>
            </a:r>
            <a:r>
              <a:rPr lang="zh-TW" altLang="en-US" sz="2000" dirty="0" smtClean="0">
                <a:solidFill>
                  <a:srgbClr val="0070C0"/>
                </a:solidFill>
              </a:rPr>
              <a:t> </a:t>
            </a:r>
            <a:r>
              <a:rPr lang="zh-TW" altLang="zh-TW" sz="2000" dirty="0" smtClean="0">
                <a:solidFill>
                  <a:srgbClr val="0070C0"/>
                </a:solidFill>
              </a:rPr>
              <a:t>請描述損害之種類</a:t>
            </a:r>
            <a:r>
              <a:rPr lang="zh-TW" altLang="en-US" sz="2000" dirty="0" smtClean="0">
                <a:solidFill>
                  <a:srgbClr val="0070C0"/>
                </a:solidFill>
              </a:rPr>
              <a:t>（</a:t>
            </a:r>
            <a:r>
              <a:rPr lang="zh-TW" altLang="zh-TW" sz="2000" dirty="0" smtClean="0">
                <a:solidFill>
                  <a:srgbClr val="0070C0"/>
                </a:solidFill>
              </a:rPr>
              <a:t>即營業秘密法第</a:t>
            </a:r>
            <a:r>
              <a:rPr lang="en-US" altLang="zh-TW" sz="2000" dirty="0" smtClean="0">
                <a:solidFill>
                  <a:srgbClr val="0070C0"/>
                </a:solidFill>
              </a:rPr>
              <a:t>13</a:t>
            </a:r>
            <a:r>
              <a:rPr lang="zh-TW" altLang="zh-TW" sz="2000" dirty="0" smtClean="0">
                <a:solidFill>
                  <a:srgbClr val="0070C0"/>
                </a:solidFill>
              </a:rPr>
              <a:t>條之</a:t>
            </a:r>
            <a:r>
              <a:rPr lang="en-US" altLang="zh-TW" sz="2000" dirty="0" smtClean="0">
                <a:solidFill>
                  <a:srgbClr val="0070C0"/>
                </a:solidFill>
              </a:rPr>
              <a:t>1</a:t>
            </a:r>
            <a:r>
              <a:rPr lang="zh-TW" altLang="zh-TW" sz="2000" dirty="0" smtClean="0">
                <a:solidFill>
                  <a:srgbClr val="0070C0"/>
                </a:solidFill>
              </a:rPr>
              <a:t>第</a:t>
            </a:r>
            <a:r>
              <a:rPr lang="en-US" altLang="zh-TW" sz="2000" dirty="0" smtClean="0">
                <a:solidFill>
                  <a:srgbClr val="0070C0"/>
                </a:solidFill>
              </a:rPr>
              <a:t>1</a:t>
            </a:r>
            <a:r>
              <a:rPr lang="zh-TW" altLang="zh-TW" sz="2000" dirty="0" smtClean="0">
                <a:solidFill>
                  <a:srgbClr val="0070C0"/>
                </a:solidFill>
              </a:rPr>
              <a:t>項之何種類型或第</a:t>
            </a:r>
            <a:r>
              <a:rPr lang="en-US" altLang="zh-TW" sz="2000" dirty="0" smtClean="0">
                <a:solidFill>
                  <a:srgbClr val="0070C0"/>
                </a:solidFill>
              </a:rPr>
              <a:t>13</a:t>
            </a:r>
            <a:r>
              <a:rPr lang="zh-TW" altLang="zh-TW" sz="2000" dirty="0" smtClean="0">
                <a:solidFill>
                  <a:srgbClr val="0070C0"/>
                </a:solidFill>
              </a:rPr>
              <a:t>條之</a:t>
            </a:r>
            <a:r>
              <a:rPr lang="en-US" altLang="zh-TW" sz="2000" dirty="0" smtClean="0">
                <a:solidFill>
                  <a:srgbClr val="0070C0"/>
                </a:solidFill>
              </a:rPr>
              <a:t>2</a:t>
            </a:r>
            <a:r>
              <a:rPr lang="zh-TW" altLang="zh-TW" sz="2000" dirty="0" smtClean="0">
                <a:solidFill>
                  <a:srgbClr val="0070C0"/>
                </a:solidFill>
              </a:rPr>
              <a:t>所示情形</a:t>
            </a:r>
            <a:r>
              <a:rPr lang="zh-TW" altLang="en-US" sz="2000" dirty="0" smtClean="0">
                <a:solidFill>
                  <a:srgbClr val="0070C0"/>
                </a:solidFill>
              </a:rPr>
              <a:t>）。</a:t>
            </a:r>
            <a:endParaRPr lang="en-US" altLang="zh-TW" sz="2000" dirty="0" smtClean="0">
              <a:solidFill>
                <a:srgbClr val="0070C0"/>
              </a:solidFill>
            </a:endParaRPr>
          </a:p>
          <a:p>
            <a:pPr>
              <a:buNone/>
            </a:pPr>
            <a:r>
              <a:rPr lang="en-US" altLang="zh-TW" sz="2000" dirty="0" smtClean="0">
                <a:solidFill>
                  <a:srgbClr val="0070C0"/>
                </a:solidFill>
              </a:rPr>
              <a:t>4.</a:t>
            </a:r>
            <a:r>
              <a:rPr lang="zh-TW" altLang="en-US" sz="2000" dirty="0" smtClean="0">
                <a:solidFill>
                  <a:srgbClr val="0070C0"/>
                </a:solidFill>
              </a:rPr>
              <a:t> </a:t>
            </a:r>
            <a:r>
              <a:rPr lang="zh-TW" altLang="zh-TW" sz="2000" dirty="0" smtClean="0">
                <a:solidFill>
                  <a:srgbClr val="0070C0"/>
                </a:solidFill>
              </a:rPr>
              <a:t>營業秘密之損害是否有利於第三人，例如競爭者或其他事業體</a:t>
            </a:r>
            <a:r>
              <a:rPr lang="zh-TW" altLang="en-US" sz="2000" dirty="0" smtClean="0">
                <a:solidFill>
                  <a:srgbClr val="0070C0"/>
                </a:solidFill>
              </a:rPr>
              <a:t>等。</a:t>
            </a:r>
            <a:endParaRPr lang="en-US" altLang="zh-TW" sz="2000" dirty="0" smtClean="0">
              <a:solidFill>
                <a:srgbClr val="0070C0"/>
              </a:solidFill>
            </a:endParaRPr>
          </a:p>
          <a:p>
            <a:pPr>
              <a:buNone/>
            </a:pPr>
            <a:r>
              <a:rPr lang="en-US" altLang="zh-TW" sz="2000" dirty="0" smtClean="0">
                <a:solidFill>
                  <a:srgbClr val="0070C0"/>
                </a:solidFill>
              </a:rPr>
              <a:t>5</a:t>
            </a:r>
            <a:r>
              <a:rPr lang="zh-TW" altLang="zh-TW" sz="2000" dirty="0" smtClean="0">
                <a:solidFill>
                  <a:srgbClr val="0070C0"/>
                </a:solidFill>
              </a:rPr>
              <a:t>有無任何資訊可認該營業秘密之損害有利於外國政府或外國政府之執行機構</a:t>
            </a:r>
            <a:r>
              <a:rPr lang="zh-TW" altLang="en-US" sz="2000" dirty="0" smtClean="0">
                <a:solidFill>
                  <a:srgbClr val="0070C0"/>
                </a:solidFill>
              </a:rPr>
              <a:t>。</a:t>
            </a:r>
            <a:endParaRPr lang="zh-TW" altLang="zh-TW" sz="2000" dirty="0" smtClean="0">
              <a:solidFill>
                <a:srgbClr val="0070C0"/>
              </a:solidFill>
            </a:endParaRPr>
          </a:p>
          <a:p>
            <a:pPr>
              <a:buNone/>
            </a:pPr>
            <a:r>
              <a:rPr lang="en-US" altLang="zh-TW" sz="2000" dirty="0" smtClean="0">
                <a:solidFill>
                  <a:srgbClr val="0070C0"/>
                </a:solidFill>
              </a:rPr>
              <a:t>6</a:t>
            </a:r>
            <a:r>
              <a:rPr lang="zh-TW" altLang="zh-TW" sz="2000" dirty="0" smtClean="0">
                <a:solidFill>
                  <a:srgbClr val="0070C0"/>
                </a:solidFill>
              </a:rPr>
              <a:t>如犯罪嫌疑人為現職或前員工，請說明所有保密協議內容</a:t>
            </a:r>
            <a:r>
              <a:rPr lang="zh-TW" altLang="en-US" sz="2000" dirty="0" smtClean="0">
                <a:solidFill>
                  <a:srgbClr val="0070C0"/>
                </a:solidFill>
              </a:rPr>
              <a:t>。</a:t>
            </a:r>
            <a:endParaRPr lang="zh-TW" altLang="zh-TW" sz="2000" dirty="0" smtClean="0">
              <a:solidFill>
                <a:srgbClr val="0070C0"/>
              </a:solidFill>
            </a:endParaRPr>
          </a:p>
          <a:p>
            <a:pPr>
              <a:buNone/>
            </a:pPr>
            <a:endParaRPr lang="zh-TW" altLang="zh-TW" sz="2400" dirty="0" smtClean="0"/>
          </a:p>
        </p:txBody>
      </p:sp>
      <p:sp>
        <p:nvSpPr>
          <p:cNvPr id="6" name="頁尾版面配置區 5"/>
          <p:cNvSpPr>
            <a:spLocks noGrp="1"/>
          </p:cNvSpPr>
          <p:nvPr>
            <p:ph type="ftr" sz="quarter" idx="11"/>
          </p:nvPr>
        </p:nvSpPr>
        <p:spPr/>
        <p:txBody>
          <a:bodyPr/>
          <a:lstStyle/>
          <a:p>
            <a:r>
              <a:rPr lang="en-US" altLang="zh-TW" smtClean="0"/>
              <a:t>83</a:t>
            </a:r>
            <a:endParaRPr lang="zh-TW" alt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type="body" idx="1"/>
          </p:nvPr>
        </p:nvSpPr>
        <p:spPr>
          <a:xfrm>
            <a:off x="899592" y="980728"/>
            <a:ext cx="7123113" cy="1673225"/>
          </a:xfrm>
        </p:spPr>
        <p:txBody>
          <a:bodyPr>
            <a:normAutofit fontScale="92500" lnSpcReduction="10000"/>
          </a:bodyPr>
          <a:lstStyle/>
          <a:p>
            <a:pPr>
              <a:buNone/>
            </a:pPr>
            <a:r>
              <a:rPr lang="zh-TW" altLang="en-US" sz="5400" dirty="0" smtClean="0">
                <a:solidFill>
                  <a:schemeClr val="tx2"/>
                </a:solidFill>
                <a:latin typeface="標楷體" pitchFamily="65" charset="-120"/>
                <a:ea typeface="標楷體" pitchFamily="65" charset="-120"/>
              </a:rPr>
              <a:t>   </a:t>
            </a:r>
            <a:endParaRPr lang="en-US" altLang="zh-TW" sz="5400" dirty="0" smtClean="0">
              <a:solidFill>
                <a:schemeClr val="tx2"/>
              </a:solidFill>
              <a:latin typeface="標楷體" pitchFamily="65" charset="-120"/>
              <a:ea typeface="標楷體" pitchFamily="65" charset="-120"/>
            </a:endParaRPr>
          </a:p>
          <a:p>
            <a:pPr>
              <a:buNone/>
            </a:pPr>
            <a:r>
              <a:rPr lang="en-US" altLang="zh-TW" sz="5400" dirty="0" smtClean="0">
                <a:solidFill>
                  <a:schemeClr val="tx2"/>
                </a:solidFill>
                <a:latin typeface="標楷體" pitchFamily="65" charset="-120"/>
                <a:ea typeface="標楷體" pitchFamily="65" charset="-120"/>
              </a:rPr>
              <a:t>   </a:t>
            </a:r>
            <a:r>
              <a:rPr lang="zh-TW" altLang="en-US" sz="5400" dirty="0" smtClean="0">
                <a:solidFill>
                  <a:schemeClr val="tx2"/>
                </a:solidFill>
                <a:latin typeface="標楷體" pitchFamily="65" charset="-120"/>
                <a:ea typeface="標楷體" pitchFamily="65" charset="-120"/>
              </a:rPr>
              <a:t>營業秘密之損害賠償</a:t>
            </a:r>
            <a:endParaRPr lang="zh-TW" altLang="en-US" sz="5400" dirty="0"/>
          </a:p>
        </p:txBody>
      </p:sp>
      <p:sp>
        <p:nvSpPr>
          <p:cNvPr id="6" name="頁尾版面配置區 5"/>
          <p:cNvSpPr>
            <a:spLocks noGrp="1"/>
          </p:cNvSpPr>
          <p:nvPr>
            <p:ph type="ftr" sz="quarter" idx="12"/>
          </p:nvPr>
        </p:nvSpPr>
        <p:spPr/>
        <p:txBody>
          <a:bodyPr/>
          <a:lstStyle/>
          <a:p>
            <a:r>
              <a:rPr lang="en-US" altLang="zh-TW" smtClean="0"/>
              <a:t>84</a:t>
            </a:r>
            <a:endParaRPr lang="zh-TW" alt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08720"/>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611560" y="1556792"/>
            <a:ext cx="8229600" cy="5760640"/>
          </a:xfrm>
        </p:spPr>
        <p:txBody>
          <a:bodyPr>
            <a:normAutofit/>
          </a:bodyPr>
          <a:lstStyle/>
          <a:p>
            <a:pPr>
              <a:buNone/>
            </a:pPr>
            <a:r>
              <a:rPr lang="zh-TW" altLang="en-US" sz="2000" b="1" dirty="0" smtClean="0">
                <a:solidFill>
                  <a:srgbClr val="CC0000"/>
                </a:solidFill>
              </a:rPr>
              <a:t>營業秘密法第</a:t>
            </a:r>
            <a:r>
              <a:rPr lang="en-US" altLang="zh-TW" sz="2000" b="1" dirty="0" smtClean="0">
                <a:solidFill>
                  <a:srgbClr val="CC0000"/>
                </a:solidFill>
              </a:rPr>
              <a:t>13</a:t>
            </a:r>
            <a:r>
              <a:rPr lang="zh-TW" altLang="en-US" sz="2000" b="1" dirty="0" smtClean="0">
                <a:solidFill>
                  <a:srgbClr val="CC0000"/>
                </a:solidFill>
              </a:rPr>
              <a:t>條</a:t>
            </a:r>
            <a:r>
              <a:rPr lang="zh-TW" altLang="en-US" sz="2000" dirty="0" smtClean="0"/>
              <a:t>就營業秘密受侵害後，所受損害賠償範圍</a:t>
            </a:r>
            <a:endParaRPr lang="en-US" altLang="zh-TW" sz="2000" dirty="0" smtClean="0"/>
          </a:p>
          <a:p>
            <a:pPr>
              <a:buNone/>
            </a:pPr>
            <a:r>
              <a:rPr lang="zh-TW" altLang="en-US" sz="2000" dirty="0" smtClean="0"/>
              <a:t>列出得為請求之方向，供受害人</a:t>
            </a:r>
            <a:r>
              <a:rPr lang="zh-TW" altLang="en-US" sz="2000" b="1" dirty="0" smtClean="0"/>
              <a:t>選擇</a:t>
            </a:r>
            <a:r>
              <a:rPr lang="zh-TW" altLang="en-US" sz="2000" dirty="0" smtClean="0"/>
              <a:t>：</a:t>
            </a:r>
            <a:endParaRPr lang="en-US" altLang="zh-TW" sz="2000" dirty="0" smtClean="0"/>
          </a:p>
          <a:p>
            <a:pPr>
              <a:buNone/>
            </a:pPr>
            <a:r>
              <a:rPr lang="zh-TW" altLang="en-US" sz="2000" dirty="0" smtClean="0"/>
              <a:t>「</a:t>
            </a:r>
            <a:r>
              <a:rPr lang="zh-TW" altLang="en-US" sz="2000" dirty="0" smtClean="0">
                <a:solidFill>
                  <a:srgbClr val="0070C0"/>
                </a:solidFill>
              </a:rPr>
              <a:t>依前條請求損害賠償時，被害人得依左列各款規定「</a:t>
            </a:r>
            <a:r>
              <a:rPr lang="zh-TW" altLang="en-US" sz="2000" b="1" dirty="0" smtClean="0">
                <a:solidFill>
                  <a:srgbClr val="0070C0"/>
                </a:solidFill>
              </a:rPr>
              <a:t>擇一」</a:t>
            </a:r>
            <a:r>
              <a:rPr lang="zh-TW" altLang="en-US" sz="2000" dirty="0" smtClean="0">
                <a:solidFill>
                  <a:srgbClr val="0070C0"/>
                </a:solidFill>
              </a:rPr>
              <a:t>請求：</a:t>
            </a:r>
            <a:endParaRPr lang="en-US" altLang="zh-TW" sz="2000" dirty="0" smtClean="0">
              <a:solidFill>
                <a:srgbClr val="0070C0"/>
              </a:solidFill>
            </a:endParaRPr>
          </a:p>
          <a:p>
            <a:pPr>
              <a:buNone/>
            </a:pPr>
            <a:r>
              <a:rPr lang="zh-TW" altLang="en-US" sz="2000" dirty="0" smtClean="0">
                <a:solidFill>
                  <a:srgbClr val="0070C0"/>
                </a:solidFill>
              </a:rPr>
              <a:t>　 一、依民法第二百十六條之規定請求。但被害人不能證明其損害時，</a:t>
            </a:r>
            <a:endParaRPr lang="en-US" altLang="zh-TW" sz="2000" dirty="0" smtClean="0">
              <a:solidFill>
                <a:srgbClr val="0070C0"/>
              </a:solidFill>
            </a:endParaRPr>
          </a:p>
          <a:p>
            <a:pPr>
              <a:buNone/>
            </a:pPr>
            <a:r>
              <a:rPr lang="zh-TW" altLang="en-US" sz="2000" dirty="0" smtClean="0">
                <a:solidFill>
                  <a:srgbClr val="0070C0"/>
                </a:solidFill>
              </a:rPr>
              <a:t>             得以 其使用時依通常情形可得預期之利益，減除被侵害後使用同</a:t>
            </a:r>
            <a:endParaRPr lang="en-US" altLang="zh-TW" sz="2000" dirty="0" smtClean="0">
              <a:solidFill>
                <a:srgbClr val="0070C0"/>
              </a:solidFill>
            </a:endParaRPr>
          </a:p>
          <a:p>
            <a:pPr>
              <a:buNone/>
            </a:pPr>
            <a:r>
              <a:rPr lang="zh-TW" altLang="en-US" sz="2000" dirty="0" smtClean="0">
                <a:solidFill>
                  <a:srgbClr val="0070C0"/>
                </a:solidFill>
              </a:rPr>
              <a:t>             一營業秘密所得利益之差額，為其所受損害。 </a:t>
            </a:r>
            <a:endParaRPr lang="en-US" altLang="zh-TW" sz="2000" dirty="0" smtClean="0">
              <a:solidFill>
                <a:srgbClr val="0070C0"/>
              </a:solidFill>
            </a:endParaRPr>
          </a:p>
          <a:p>
            <a:pPr>
              <a:buNone/>
            </a:pPr>
            <a:r>
              <a:rPr lang="zh-TW" altLang="en-US" sz="2000" dirty="0" smtClean="0">
                <a:solidFill>
                  <a:srgbClr val="0070C0"/>
                </a:solidFill>
              </a:rPr>
              <a:t>     二 、請求侵害人因侵害行為所得之利益。但侵害人不能證明其成本或</a:t>
            </a:r>
            <a:endParaRPr lang="en-US" altLang="zh-TW" sz="2000" dirty="0" smtClean="0">
              <a:solidFill>
                <a:srgbClr val="0070C0"/>
              </a:solidFill>
            </a:endParaRPr>
          </a:p>
          <a:p>
            <a:pPr>
              <a:buNone/>
            </a:pPr>
            <a:r>
              <a:rPr lang="zh-TW" altLang="en-US" sz="2000" dirty="0" smtClean="0">
                <a:solidFill>
                  <a:srgbClr val="0070C0"/>
                </a:solidFill>
              </a:rPr>
              <a:t>             必要 費用時，以其侵害行為所得之全部收入，為其所得利益。</a:t>
            </a:r>
            <a:endParaRPr lang="en-US" altLang="zh-TW" sz="2000" dirty="0" smtClean="0">
              <a:solidFill>
                <a:srgbClr val="0070C0"/>
              </a:solidFill>
            </a:endParaRPr>
          </a:p>
          <a:p>
            <a:pPr>
              <a:buNone/>
            </a:pPr>
            <a:r>
              <a:rPr lang="zh-TW" altLang="en-US" sz="2000" dirty="0" smtClean="0">
                <a:solidFill>
                  <a:srgbClr val="0070C0"/>
                </a:solidFill>
              </a:rPr>
              <a:t>      依前項規定，侵害行為如屬故意，法院得因被害人之請求，依侵害情</a:t>
            </a:r>
            <a:endParaRPr lang="en-US" altLang="zh-TW" sz="2000" dirty="0" smtClean="0">
              <a:solidFill>
                <a:srgbClr val="0070C0"/>
              </a:solidFill>
            </a:endParaRPr>
          </a:p>
          <a:p>
            <a:pPr>
              <a:buNone/>
            </a:pPr>
            <a:r>
              <a:rPr lang="zh-TW" altLang="en-US" sz="2000" dirty="0" smtClean="0">
                <a:solidFill>
                  <a:srgbClr val="0070C0"/>
                </a:solidFill>
              </a:rPr>
              <a:t>      節， 酌定損害額以上之賠償。但不得超過已證明損害額之三倍。</a:t>
            </a:r>
            <a:r>
              <a:rPr lang="zh-TW" altLang="en-US" sz="2000" dirty="0" smtClean="0"/>
              <a:t>」</a:t>
            </a:r>
            <a:endParaRPr lang="zh-TW" altLang="en-US" sz="2000" dirty="0"/>
          </a:p>
        </p:txBody>
      </p:sp>
      <p:sp>
        <p:nvSpPr>
          <p:cNvPr id="6" name="頁尾版面配置區 5"/>
          <p:cNvSpPr>
            <a:spLocks noGrp="1"/>
          </p:cNvSpPr>
          <p:nvPr>
            <p:ph type="ftr" sz="quarter" idx="11"/>
          </p:nvPr>
        </p:nvSpPr>
        <p:spPr/>
        <p:txBody>
          <a:bodyPr/>
          <a:lstStyle/>
          <a:p>
            <a:r>
              <a:rPr lang="en-US" altLang="zh-TW" smtClean="0"/>
              <a:t>85</a:t>
            </a:r>
            <a:endParaRPr lang="zh-TW" alt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11560" y="5085184"/>
            <a:ext cx="5688632" cy="1512168"/>
          </a:xfrm>
          <a:prstGeom prst="rect">
            <a:avLst/>
          </a:prstGeom>
          <a:ln>
            <a:solidFill>
              <a:schemeClr val="accent4">
                <a:lumMod val="20000"/>
                <a:lumOff val="8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564664" y="1130856"/>
            <a:ext cx="8229600" cy="5832648"/>
          </a:xfrm>
        </p:spPr>
        <p:txBody>
          <a:bodyPr>
            <a:normAutofit lnSpcReduction="10000"/>
          </a:bodyPr>
          <a:lstStyle/>
          <a:p>
            <a:pPr>
              <a:buNone/>
            </a:pPr>
            <a:r>
              <a:rPr lang="zh-TW" altLang="en-US" sz="2400" b="1" dirty="0" smtClean="0"/>
              <a:t>本條立法理由略以：</a:t>
            </a:r>
            <a:endParaRPr lang="en-US" altLang="zh-TW" sz="2400" b="1" dirty="0" smtClean="0"/>
          </a:p>
          <a:p>
            <a:pPr>
              <a:buNone/>
            </a:pPr>
            <a:r>
              <a:rPr lang="zh-TW" altLang="en-US" sz="2200" dirty="0" smtClean="0"/>
              <a:t>營業秘密損害賠償額之計算與認定較有體財產困難，參酌立法當</a:t>
            </a:r>
            <a:endParaRPr lang="en-US" altLang="zh-TW" sz="2200" dirty="0" smtClean="0"/>
          </a:p>
          <a:p>
            <a:pPr>
              <a:buNone/>
            </a:pPr>
            <a:r>
              <a:rPr lang="zh-TW" altLang="en-US" sz="2200" dirty="0" smtClean="0"/>
              <a:t>時著作權法第</a:t>
            </a:r>
            <a:r>
              <a:rPr lang="en-US" altLang="zh-TW" sz="2200" dirty="0" smtClean="0"/>
              <a:t>88</a:t>
            </a:r>
            <a:r>
              <a:rPr lang="zh-TW" altLang="en-US" sz="2200" dirty="0" smtClean="0"/>
              <a:t>條、專利法第</a:t>
            </a:r>
            <a:r>
              <a:rPr lang="en-US" altLang="zh-TW" sz="2200" dirty="0" smtClean="0"/>
              <a:t>89</a:t>
            </a:r>
            <a:r>
              <a:rPr lang="zh-TW" altLang="en-US" sz="2200" dirty="0" smtClean="0"/>
              <a:t>條及商標法第</a:t>
            </a:r>
            <a:r>
              <a:rPr lang="en-US" altLang="zh-TW" sz="2200" dirty="0" smtClean="0"/>
              <a:t>66</a:t>
            </a:r>
            <a:r>
              <a:rPr lang="zh-TW" altLang="en-US" sz="2200" dirty="0" smtClean="0"/>
              <a:t>條等規定而立，</a:t>
            </a:r>
            <a:endParaRPr lang="en-US" altLang="zh-TW" sz="2200" dirty="0" smtClean="0"/>
          </a:p>
          <a:p>
            <a:pPr>
              <a:buNone/>
            </a:pPr>
            <a:r>
              <a:rPr lang="zh-TW" altLang="en-US" sz="2200" dirty="0" smtClean="0"/>
              <a:t>讓營業秘密被害人有兩種選擇方式，第</a:t>
            </a:r>
            <a:r>
              <a:rPr lang="en-US" altLang="zh-TW" sz="2200" dirty="0" smtClean="0"/>
              <a:t>1</a:t>
            </a:r>
            <a:r>
              <a:rPr lang="zh-TW" altLang="en-US" sz="2200" dirty="0" smtClean="0"/>
              <a:t>項第</a:t>
            </a:r>
            <a:r>
              <a:rPr lang="en-US" altLang="zh-TW" sz="2200" dirty="0" smtClean="0"/>
              <a:t>1</a:t>
            </a:r>
            <a:r>
              <a:rPr lang="zh-TW" altLang="en-US" sz="2200" dirty="0" smtClean="0"/>
              <a:t>款依民法第</a:t>
            </a:r>
            <a:r>
              <a:rPr lang="en-US" altLang="zh-TW" sz="2200" dirty="0" smtClean="0"/>
              <a:t>216</a:t>
            </a:r>
            <a:r>
              <a:rPr lang="zh-TW" altLang="en-US" sz="2200" dirty="0" smtClean="0"/>
              <a:t>條之</a:t>
            </a:r>
            <a:endParaRPr lang="en-US" altLang="zh-TW" sz="2200" dirty="0" smtClean="0"/>
          </a:p>
          <a:p>
            <a:pPr>
              <a:buNone/>
            </a:pPr>
            <a:r>
              <a:rPr lang="zh-TW" altLang="en-US" sz="2200" dirty="0" smtClean="0"/>
              <a:t>一般規定計算，以填補被害人所受損害及所失利益為限；第</a:t>
            </a:r>
            <a:r>
              <a:rPr lang="en-US" altLang="zh-TW" sz="2200" dirty="0" smtClean="0"/>
              <a:t>1</a:t>
            </a:r>
            <a:r>
              <a:rPr lang="zh-TW" altLang="en-US" sz="2200" dirty="0" smtClean="0"/>
              <a:t>款但</a:t>
            </a:r>
            <a:endParaRPr lang="en-US" altLang="zh-TW" sz="2200" dirty="0" smtClean="0"/>
          </a:p>
          <a:p>
            <a:pPr>
              <a:buNone/>
            </a:pPr>
            <a:r>
              <a:rPr lang="zh-TW" altLang="en-US" sz="2200" dirty="0" smtClean="0"/>
              <a:t>書以受害人預期利益減除實際所得利益差額，為其損害額，以避</a:t>
            </a:r>
            <a:endParaRPr lang="en-US" altLang="zh-TW" sz="2200" dirty="0" smtClean="0"/>
          </a:p>
          <a:p>
            <a:pPr>
              <a:buNone/>
            </a:pPr>
            <a:r>
              <a:rPr lang="zh-TW" altLang="en-US" sz="2200" dirty="0" smtClean="0"/>
              <a:t>免無法證明實際損害而無法求償；第</a:t>
            </a:r>
            <a:r>
              <a:rPr lang="en-US" altLang="zh-TW" sz="2200" dirty="0" smtClean="0"/>
              <a:t>1</a:t>
            </a:r>
            <a:r>
              <a:rPr lang="zh-TW" altLang="en-US" sz="2200" dirty="0" smtClean="0"/>
              <a:t>項第</a:t>
            </a:r>
            <a:r>
              <a:rPr lang="en-US" altLang="zh-TW" sz="2200" dirty="0" smtClean="0"/>
              <a:t>2</a:t>
            </a:r>
            <a:r>
              <a:rPr lang="zh-TW" altLang="en-US" sz="2200" dirty="0" smtClean="0"/>
              <a:t>款規定以侵害人所得</a:t>
            </a:r>
            <a:endParaRPr lang="en-US" altLang="zh-TW" sz="2200" dirty="0" smtClean="0"/>
          </a:p>
          <a:p>
            <a:pPr>
              <a:buNone/>
            </a:pPr>
            <a:r>
              <a:rPr lang="zh-TW" altLang="en-US" sz="2200" dirty="0" smtClean="0"/>
              <a:t>利益計算，同款但書則為舉證責任轉換規定；第</a:t>
            </a:r>
            <a:r>
              <a:rPr lang="en-US" altLang="zh-TW" sz="2200" dirty="0" smtClean="0"/>
              <a:t>2</a:t>
            </a:r>
            <a:r>
              <a:rPr lang="zh-TW" altLang="en-US" sz="2200" dirty="0" smtClean="0"/>
              <a:t>項係期以較高額</a:t>
            </a:r>
            <a:endParaRPr lang="en-US" altLang="zh-TW" sz="2200" dirty="0" smtClean="0"/>
          </a:p>
          <a:p>
            <a:pPr>
              <a:buNone/>
            </a:pPr>
            <a:r>
              <a:rPr lang="zh-TW" altLang="en-US" sz="2200" dirty="0" smtClean="0"/>
              <a:t>倍數之懲罰性賠償以減少故意侵害發生，乃師法公平交易法第</a:t>
            </a:r>
            <a:r>
              <a:rPr lang="en-US" altLang="zh-TW" sz="2200" dirty="0" smtClean="0"/>
              <a:t>32</a:t>
            </a:r>
          </a:p>
          <a:p>
            <a:pPr>
              <a:buNone/>
            </a:pPr>
            <a:r>
              <a:rPr lang="zh-TW" altLang="en-US" sz="2200" dirty="0" smtClean="0"/>
              <a:t>條第</a:t>
            </a:r>
            <a:r>
              <a:rPr lang="en-US" altLang="zh-TW" sz="2200" dirty="0" smtClean="0"/>
              <a:t>1</a:t>
            </a:r>
            <a:r>
              <a:rPr lang="zh-TW" altLang="en-US" sz="2200" dirty="0" smtClean="0"/>
              <a:t>項規定。依上開所定賠償類型簡化為：</a:t>
            </a:r>
            <a:endParaRPr lang="en-US" altLang="zh-TW" sz="2200" dirty="0" smtClean="0"/>
          </a:p>
          <a:p>
            <a:pPr marL="457200" indent="-457200">
              <a:buAutoNum type="arabicPeriod"/>
            </a:pPr>
            <a:r>
              <a:rPr lang="zh-TW" altLang="en-US" sz="2200" b="1" dirty="0" smtClean="0">
                <a:solidFill>
                  <a:schemeClr val="accent4">
                    <a:lumMod val="50000"/>
                  </a:schemeClr>
                </a:solidFill>
              </a:rPr>
              <a:t>具體損害賠償說：</a:t>
            </a:r>
            <a:r>
              <a:rPr lang="zh-TW" altLang="en-US" sz="2200" dirty="0" smtClean="0">
                <a:solidFill>
                  <a:schemeClr val="accent4">
                    <a:lumMod val="50000"/>
                  </a:schemeClr>
                </a:solidFill>
              </a:rPr>
              <a:t>第</a:t>
            </a:r>
            <a:r>
              <a:rPr lang="en-US" altLang="zh-TW" sz="2200" dirty="0" smtClean="0">
                <a:solidFill>
                  <a:schemeClr val="accent4">
                    <a:lumMod val="50000"/>
                  </a:schemeClr>
                </a:solidFill>
              </a:rPr>
              <a:t>13</a:t>
            </a:r>
            <a:r>
              <a:rPr lang="zh-TW" altLang="en-US" sz="2200" dirty="0" smtClean="0">
                <a:solidFill>
                  <a:schemeClr val="accent4">
                    <a:lumMod val="50000"/>
                  </a:schemeClr>
                </a:solidFill>
              </a:rPr>
              <a:t>條第</a:t>
            </a:r>
            <a:r>
              <a:rPr lang="en-US" altLang="zh-TW" sz="2200" dirty="0" smtClean="0">
                <a:solidFill>
                  <a:schemeClr val="accent4">
                    <a:lumMod val="50000"/>
                  </a:schemeClr>
                </a:solidFill>
              </a:rPr>
              <a:t>1</a:t>
            </a:r>
            <a:r>
              <a:rPr lang="zh-TW" altLang="en-US" sz="2200" dirty="0" smtClean="0">
                <a:solidFill>
                  <a:schemeClr val="accent4">
                    <a:lumMod val="50000"/>
                  </a:schemeClr>
                </a:solidFill>
              </a:rPr>
              <a:t>項第</a:t>
            </a:r>
            <a:r>
              <a:rPr lang="en-US" altLang="zh-TW" sz="2200" dirty="0" smtClean="0">
                <a:solidFill>
                  <a:schemeClr val="accent4">
                    <a:lumMod val="50000"/>
                  </a:schemeClr>
                </a:solidFill>
              </a:rPr>
              <a:t>1</a:t>
            </a:r>
            <a:r>
              <a:rPr lang="zh-TW" altLang="en-US" sz="2200" dirty="0" smtClean="0">
                <a:solidFill>
                  <a:schemeClr val="accent4">
                    <a:lumMod val="50000"/>
                  </a:schemeClr>
                </a:solidFill>
              </a:rPr>
              <a:t>款前段</a:t>
            </a:r>
            <a:r>
              <a:rPr lang="zh-TW" altLang="en-US" sz="2200" b="1" dirty="0" smtClean="0">
                <a:solidFill>
                  <a:schemeClr val="accent4">
                    <a:lumMod val="50000"/>
                  </a:schemeClr>
                </a:solidFill>
              </a:rPr>
              <a:t>。</a:t>
            </a:r>
            <a:endParaRPr lang="en-US" altLang="zh-TW" sz="2200" b="1" dirty="0" smtClean="0">
              <a:solidFill>
                <a:schemeClr val="accent4">
                  <a:lumMod val="50000"/>
                </a:schemeClr>
              </a:solidFill>
            </a:endParaRPr>
          </a:p>
          <a:p>
            <a:pPr marL="457200" indent="-457200">
              <a:buAutoNum type="arabicPeriod"/>
            </a:pPr>
            <a:r>
              <a:rPr lang="zh-TW" altLang="en-US" sz="2200" b="1" dirty="0" smtClean="0">
                <a:solidFill>
                  <a:schemeClr val="accent4">
                    <a:lumMod val="50000"/>
                  </a:schemeClr>
                </a:solidFill>
              </a:rPr>
              <a:t>差額說：</a:t>
            </a:r>
            <a:r>
              <a:rPr lang="zh-TW" altLang="en-US" sz="2200" dirty="0" smtClean="0">
                <a:solidFill>
                  <a:schemeClr val="accent4">
                    <a:lumMod val="50000"/>
                  </a:schemeClr>
                </a:solidFill>
              </a:rPr>
              <a:t>第</a:t>
            </a:r>
            <a:r>
              <a:rPr lang="en-US" altLang="zh-TW" sz="2200" dirty="0" smtClean="0">
                <a:solidFill>
                  <a:schemeClr val="accent4">
                    <a:lumMod val="50000"/>
                  </a:schemeClr>
                </a:solidFill>
              </a:rPr>
              <a:t>13</a:t>
            </a:r>
            <a:r>
              <a:rPr lang="zh-TW" altLang="en-US" sz="2200" dirty="0" smtClean="0">
                <a:solidFill>
                  <a:schemeClr val="accent4">
                    <a:lumMod val="50000"/>
                  </a:schemeClr>
                </a:solidFill>
              </a:rPr>
              <a:t>條第</a:t>
            </a:r>
            <a:r>
              <a:rPr lang="en-US" altLang="zh-TW" sz="2200" dirty="0" smtClean="0">
                <a:solidFill>
                  <a:schemeClr val="accent4">
                    <a:lumMod val="50000"/>
                  </a:schemeClr>
                </a:solidFill>
              </a:rPr>
              <a:t>1</a:t>
            </a:r>
            <a:r>
              <a:rPr lang="zh-TW" altLang="en-US" sz="2200" dirty="0" smtClean="0">
                <a:solidFill>
                  <a:schemeClr val="accent4">
                    <a:lumMod val="50000"/>
                  </a:schemeClr>
                </a:solidFill>
              </a:rPr>
              <a:t>項第</a:t>
            </a:r>
            <a:r>
              <a:rPr lang="en-US" altLang="zh-TW" sz="2200" dirty="0" smtClean="0">
                <a:solidFill>
                  <a:schemeClr val="accent4">
                    <a:lumMod val="50000"/>
                  </a:schemeClr>
                </a:solidFill>
              </a:rPr>
              <a:t>2</a:t>
            </a:r>
            <a:r>
              <a:rPr lang="zh-TW" altLang="en-US" sz="2200" dirty="0" smtClean="0">
                <a:solidFill>
                  <a:schemeClr val="accent4">
                    <a:lumMod val="50000"/>
                  </a:schemeClr>
                </a:solidFill>
              </a:rPr>
              <a:t>款後段</a:t>
            </a:r>
            <a:endParaRPr lang="en-US" altLang="zh-TW" sz="2200" dirty="0" smtClean="0">
              <a:solidFill>
                <a:schemeClr val="accent4">
                  <a:lumMod val="50000"/>
                </a:schemeClr>
              </a:solidFill>
            </a:endParaRPr>
          </a:p>
          <a:p>
            <a:pPr marL="457200" indent="-457200">
              <a:buAutoNum type="arabicPeriod"/>
            </a:pPr>
            <a:r>
              <a:rPr lang="zh-TW" altLang="en-US" sz="2200" b="1" dirty="0" smtClean="0">
                <a:solidFill>
                  <a:schemeClr val="accent4">
                    <a:lumMod val="50000"/>
                  </a:schemeClr>
                </a:solidFill>
              </a:rPr>
              <a:t>總利益說：</a:t>
            </a:r>
            <a:r>
              <a:rPr lang="zh-TW" altLang="en-US" sz="2200" dirty="0" smtClean="0">
                <a:solidFill>
                  <a:schemeClr val="accent4">
                    <a:lumMod val="50000"/>
                  </a:schemeClr>
                </a:solidFill>
              </a:rPr>
              <a:t>第</a:t>
            </a:r>
            <a:r>
              <a:rPr lang="en-US" altLang="zh-TW" sz="2200" dirty="0" smtClean="0">
                <a:solidFill>
                  <a:schemeClr val="accent4">
                    <a:lumMod val="50000"/>
                  </a:schemeClr>
                </a:solidFill>
              </a:rPr>
              <a:t>13</a:t>
            </a:r>
            <a:r>
              <a:rPr lang="zh-TW" altLang="en-US" sz="2200" dirty="0" smtClean="0">
                <a:solidFill>
                  <a:schemeClr val="accent4">
                    <a:lumMod val="50000"/>
                  </a:schemeClr>
                </a:solidFill>
              </a:rPr>
              <a:t>條第</a:t>
            </a:r>
            <a:r>
              <a:rPr lang="en-US" altLang="zh-TW" sz="2200" dirty="0" smtClean="0">
                <a:solidFill>
                  <a:schemeClr val="accent4">
                    <a:lumMod val="50000"/>
                  </a:schemeClr>
                </a:solidFill>
              </a:rPr>
              <a:t>1</a:t>
            </a:r>
            <a:r>
              <a:rPr lang="zh-TW" altLang="en-US" sz="2200" dirty="0" smtClean="0">
                <a:solidFill>
                  <a:schemeClr val="accent4">
                    <a:lumMod val="50000"/>
                  </a:schemeClr>
                </a:solidFill>
              </a:rPr>
              <a:t>項第</a:t>
            </a:r>
            <a:r>
              <a:rPr lang="en-US" altLang="zh-TW" sz="2200" dirty="0" smtClean="0">
                <a:solidFill>
                  <a:schemeClr val="accent4">
                    <a:lumMod val="50000"/>
                  </a:schemeClr>
                </a:solidFill>
              </a:rPr>
              <a:t>2</a:t>
            </a:r>
            <a:r>
              <a:rPr lang="zh-TW" altLang="en-US" sz="2200" dirty="0" smtClean="0">
                <a:solidFill>
                  <a:schemeClr val="accent4">
                    <a:lumMod val="50000"/>
                  </a:schemeClr>
                </a:solidFill>
              </a:rPr>
              <a:t>款前段</a:t>
            </a:r>
            <a:endParaRPr lang="en-US" altLang="zh-TW" sz="2200" dirty="0" smtClean="0">
              <a:solidFill>
                <a:schemeClr val="accent4">
                  <a:lumMod val="50000"/>
                </a:schemeClr>
              </a:solidFill>
            </a:endParaRPr>
          </a:p>
          <a:p>
            <a:pPr marL="457200" indent="-457200">
              <a:buAutoNum type="arabicPeriod"/>
            </a:pPr>
            <a:r>
              <a:rPr lang="zh-TW" altLang="en-US" sz="2200" b="1" dirty="0" smtClean="0">
                <a:solidFill>
                  <a:schemeClr val="accent4">
                    <a:lumMod val="50000"/>
                  </a:schemeClr>
                </a:solidFill>
              </a:rPr>
              <a:t>總額說：</a:t>
            </a:r>
            <a:r>
              <a:rPr lang="zh-TW" altLang="en-US" sz="2200" dirty="0" smtClean="0">
                <a:solidFill>
                  <a:schemeClr val="accent4">
                    <a:lumMod val="50000"/>
                  </a:schemeClr>
                </a:solidFill>
              </a:rPr>
              <a:t>第</a:t>
            </a:r>
            <a:r>
              <a:rPr lang="en-US" altLang="zh-TW" sz="2200" dirty="0" smtClean="0">
                <a:solidFill>
                  <a:schemeClr val="accent4">
                    <a:lumMod val="50000"/>
                  </a:schemeClr>
                </a:solidFill>
              </a:rPr>
              <a:t>13</a:t>
            </a:r>
            <a:r>
              <a:rPr lang="zh-TW" altLang="en-US" sz="2200" dirty="0" smtClean="0">
                <a:solidFill>
                  <a:schemeClr val="accent4">
                    <a:lumMod val="50000"/>
                  </a:schemeClr>
                </a:solidFill>
              </a:rPr>
              <a:t>條第</a:t>
            </a:r>
            <a:r>
              <a:rPr lang="en-US" altLang="zh-TW" sz="2200" dirty="0" smtClean="0">
                <a:solidFill>
                  <a:schemeClr val="accent4">
                    <a:lumMod val="50000"/>
                  </a:schemeClr>
                </a:solidFill>
              </a:rPr>
              <a:t>1</a:t>
            </a:r>
            <a:r>
              <a:rPr lang="zh-TW" altLang="en-US" sz="2200" dirty="0" smtClean="0">
                <a:solidFill>
                  <a:schemeClr val="accent4">
                    <a:lumMod val="50000"/>
                  </a:schemeClr>
                </a:solidFill>
              </a:rPr>
              <a:t>項第</a:t>
            </a:r>
            <a:r>
              <a:rPr lang="en-US" altLang="zh-TW" sz="2200" dirty="0" smtClean="0">
                <a:solidFill>
                  <a:schemeClr val="accent4">
                    <a:lumMod val="50000"/>
                  </a:schemeClr>
                </a:solidFill>
              </a:rPr>
              <a:t>2</a:t>
            </a:r>
            <a:r>
              <a:rPr lang="zh-TW" altLang="en-US" sz="2200" dirty="0" smtClean="0">
                <a:solidFill>
                  <a:schemeClr val="accent4">
                    <a:lumMod val="50000"/>
                  </a:schemeClr>
                </a:solidFill>
              </a:rPr>
              <a:t>款後段</a:t>
            </a:r>
            <a:endParaRPr lang="en-US" altLang="zh-TW" sz="2200" dirty="0" smtClean="0">
              <a:solidFill>
                <a:schemeClr val="accent4">
                  <a:lumMod val="50000"/>
                </a:schemeClr>
              </a:solidFill>
            </a:endParaRPr>
          </a:p>
          <a:p>
            <a:pPr marL="457200" indent="-457200">
              <a:buAutoNum type="arabicPeriod"/>
            </a:pPr>
            <a:endParaRPr lang="en-US" altLang="zh-TW" sz="2400" dirty="0" smtClean="0"/>
          </a:p>
          <a:p>
            <a:pPr>
              <a:buNone/>
            </a:pPr>
            <a:endParaRPr lang="zh-TW" altLang="en-US" sz="2400" dirty="0"/>
          </a:p>
        </p:txBody>
      </p:sp>
      <p:pic>
        <p:nvPicPr>
          <p:cNvPr id="4" name="Picture 2" descr="D:\ghost\我的文件\My Pictures\下載.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44208" y="4509120"/>
            <a:ext cx="2143125" cy="2143125"/>
          </a:xfrm>
          <a:prstGeom prst="rect">
            <a:avLst/>
          </a:prstGeom>
          <a:noFill/>
        </p:spPr>
      </p:pic>
      <p:sp>
        <p:nvSpPr>
          <p:cNvPr id="8" name="頁尾版面配置區 7"/>
          <p:cNvSpPr>
            <a:spLocks noGrp="1"/>
          </p:cNvSpPr>
          <p:nvPr>
            <p:ph type="ftr" sz="quarter" idx="11"/>
          </p:nvPr>
        </p:nvSpPr>
        <p:spPr/>
        <p:txBody>
          <a:bodyPr/>
          <a:lstStyle/>
          <a:p>
            <a:r>
              <a:rPr lang="en-US" altLang="zh-TW" smtClean="0"/>
              <a:t>86</a:t>
            </a:r>
            <a:endParaRPr lang="zh-TW" alt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971600" y="4221088"/>
            <a:ext cx="6984776" cy="1584176"/>
          </a:xfrm>
          <a:prstGeom prst="rect">
            <a:avLst/>
          </a:prstGeom>
          <a:ln>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4" name="矩形 3"/>
          <p:cNvSpPr/>
          <p:nvPr/>
        </p:nvSpPr>
        <p:spPr>
          <a:xfrm>
            <a:off x="971600" y="2204864"/>
            <a:ext cx="6984776" cy="1584176"/>
          </a:xfrm>
          <a:prstGeom prst="rect">
            <a:avLst/>
          </a:prstGeom>
          <a:ln>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5" name="內容版面配置區 4"/>
          <p:cNvSpPr>
            <a:spLocks noGrp="1"/>
          </p:cNvSpPr>
          <p:nvPr>
            <p:ph sz="quarter" idx="1"/>
          </p:nvPr>
        </p:nvSpPr>
        <p:spPr>
          <a:xfrm>
            <a:off x="914400" y="1844824"/>
            <a:ext cx="8229600" cy="6021288"/>
          </a:xfrm>
        </p:spPr>
        <p:txBody>
          <a:bodyPr>
            <a:normAutofit/>
          </a:bodyPr>
          <a:lstStyle/>
          <a:p>
            <a:pPr>
              <a:buNone/>
            </a:pPr>
            <a:r>
              <a:rPr lang="en-US" altLang="zh-TW" sz="2000" b="1" dirty="0" smtClean="0"/>
              <a:t>1.</a:t>
            </a:r>
            <a:r>
              <a:rPr lang="zh-TW" altLang="en-US" sz="2000" b="1" dirty="0" smtClean="0"/>
              <a:t>具體損害賠償說：</a:t>
            </a:r>
            <a:endParaRPr lang="en-US" altLang="zh-TW" sz="2000" b="1" dirty="0" smtClean="0"/>
          </a:p>
          <a:p>
            <a:pPr>
              <a:buNone/>
            </a:pPr>
            <a:r>
              <a:rPr lang="zh-TW" altLang="en-US" sz="2000" dirty="0" smtClean="0"/>
              <a:t>　係要求回復損害若未發生應有之財產狀況，即藉由金錢之</a:t>
            </a:r>
            <a:endParaRPr lang="en-US" altLang="zh-TW" sz="2000" dirty="0" smtClean="0"/>
          </a:p>
          <a:p>
            <a:pPr>
              <a:buNone/>
            </a:pPr>
            <a:r>
              <a:rPr lang="zh-TW" altLang="en-US" sz="2000" dirty="0" smtClean="0"/>
              <a:t>　賠償而回復到若無損害事故發生之原狀（民法第</a:t>
            </a:r>
            <a:r>
              <a:rPr lang="en-US" altLang="zh-TW" sz="2000" dirty="0" smtClean="0"/>
              <a:t>213</a:t>
            </a:r>
            <a:r>
              <a:rPr lang="zh-TW" altLang="en-US" sz="2000" dirty="0" smtClean="0"/>
              <a:t>條第</a:t>
            </a:r>
            <a:r>
              <a:rPr lang="en-US" altLang="zh-TW" sz="2000" dirty="0" smtClean="0"/>
              <a:t>1</a:t>
            </a:r>
          </a:p>
          <a:p>
            <a:pPr>
              <a:buNone/>
            </a:pPr>
            <a:r>
              <a:rPr lang="zh-TW" altLang="en-US" sz="2000" dirty="0" smtClean="0"/>
              <a:t>　項）。此說必須證明行為與損害間有因果關係，此關係證</a:t>
            </a:r>
            <a:endParaRPr lang="en-US" altLang="zh-TW" sz="2000" dirty="0" smtClean="0"/>
          </a:p>
          <a:p>
            <a:pPr>
              <a:buNone/>
            </a:pPr>
            <a:r>
              <a:rPr lang="zh-TW" altLang="en-US" sz="2000" dirty="0" smtClean="0"/>
              <a:t>　明困難。</a:t>
            </a:r>
            <a:endParaRPr lang="en-US" altLang="zh-TW" sz="2000" dirty="0" smtClean="0"/>
          </a:p>
          <a:p>
            <a:pPr>
              <a:buNone/>
            </a:pPr>
            <a:r>
              <a:rPr lang="en-US" altLang="zh-TW" sz="2000" b="1" dirty="0" smtClean="0"/>
              <a:t>2.</a:t>
            </a:r>
            <a:r>
              <a:rPr lang="zh-TW" altLang="en-US" sz="2000" b="1" dirty="0" smtClean="0"/>
              <a:t> 差額說：</a:t>
            </a:r>
            <a:endParaRPr lang="en-US" altLang="zh-TW" sz="2000" b="1" dirty="0" smtClean="0"/>
          </a:p>
          <a:p>
            <a:pPr>
              <a:buNone/>
            </a:pPr>
            <a:r>
              <a:rPr lang="zh-TW" altLang="en-US" sz="2000" dirty="0" smtClean="0"/>
              <a:t>  採此說如因經濟波動或另有侵權行為人，即與實際情形不</a:t>
            </a:r>
            <a:endParaRPr lang="en-US" altLang="zh-TW" sz="2000" dirty="0" smtClean="0"/>
          </a:p>
          <a:p>
            <a:pPr>
              <a:buNone/>
            </a:pPr>
            <a:r>
              <a:rPr lang="zh-TW" altLang="en-US" sz="2000" dirty="0" smtClean="0"/>
              <a:t>  符；又本說以受害人不能證明其損害為限，但此方式與民</a:t>
            </a:r>
            <a:endParaRPr lang="en-US" altLang="zh-TW" sz="2000" dirty="0" smtClean="0"/>
          </a:p>
          <a:p>
            <a:pPr>
              <a:buNone/>
            </a:pPr>
            <a:r>
              <a:rPr lang="zh-TW" altLang="en-US" sz="2000" dirty="0" smtClean="0"/>
              <a:t>  法第</a:t>
            </a:r>
            <a:r>
              <a:rPr lang="en-US" altLang="zh-TW" sz="2000" dirty="0" smtClean="0"/>
              <a:t>216</a:t>
            </a:r>
            <a:r>
              <a:rPr lang="zh-TW" altLang="en-US" sz="2000" dirty="0" smtClean="0"/>
              <a:t>條第</a:t>
            </a:r>
            <a:r>
              <a:rPr lang="en-US" altLang="zh-TW" sz="2000" dirty="0" smtClean="0"/>
              <a:t>2</a:t>
            </a:r>
            <a:r>
              <a:rPr lang="zh-TW" altLang="en-US" sz="2000" dirty="0" smtClean="0"/>
              <a:t>項可得預期利益無異，是應將此限制刪除，</a:t>
            </a:r>
            <a:endParaRPr lang="en-US" altLang="zh-TW" sz="2000" dirty="0" smtClean="0"/>
          </a:p>
          <a:p>
            <a:pPr>
              <a:buNone/>
            </a:pPr>
            <a:r>
              <a:rPr lang="zh-TW" altLang="en-US" sz="2000" dirty="0" smtClean="0"/>
              <a:t>  回歸具體損害賠償說。</a:t>
            </a:r>
            <a:endParaRPr lang="en-US" altLang="zh-TW" sz="2000" dirty="0" smtClean="0"/>
          </a:p>
        </p:txBody>
      </p:sp>
      <p:sp>
        <p:nvSpPr>
          <p:cNvPr id="9" name="頁尾版面配置區 8"/>
          <p:cNvSpPr>
            <a:spLocks noGrp="1"/>
          </p:cNvSpPr>
          <p:nvPr>
            <p:ph type="ftr" sz="quarter" idx="11"/>
          </p:nvPr>
        </p:nvSpPr>
        <p:spPr/>
        <p:txBody>
          <a:bodyPr/>
          <a:lstStyle/>
          <a:p>
            <a:r>
              <a:rPr lang="en-US" altLang="zh-TW" smtClean="0"/>
              <a:t>87</a:t>
            </a:r>
            <a:endParaRPr lang="zh-TW" alt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971600" y="6021288"/>
            <a:ext cx="6984776" cy="432048"/>
          </a:xfrm>
          <a:prstGeom prst="rect">
            <a:avLst/>
          </a:prstGeom>
          <a:ln>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4" name="矩形 3"/>
          <p:cNvSpPr/>
          <p:nvPr/>
        </p:nvSpPr>
        <p:spPr>
          <a:xfrm>
            <a:off x="971600" y="1988840"/>
            <a:ext cx="6984776" cy="3600400"/>
          </a:xfrm>
          <a:prstGeom prst="rect">
            <a:avLst/>
          </a:prstGeom>
          <a:ln>
            <a:solidFill>
              <a:schemeClr val="accent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914400" y="1628800"/>
            <a:ext cx="8229600" cy="5949280"/>
          </a:xfrm>
        </p:spPr>
        <p:txBody>
          <a:bodyPr>
            <a:normAutofit/>
          </a:bodyPr>
          <a:lstStyle/>
          <a:p>
            <a:pPr>
              <a:lnSpc>
                <a:spcPts val="2200"/>
              </a:lnSpc>
              <a:buNone/>
            </a:pPr>
            <a:r>
              <a:rPr lang="en-US" altLang="zh-TW" sz="2000" b="1" dirty="0" smtClean="0"/>
              <a:t>3.</a:t>
            </a:r>
            <a:r>
              <a:rPr lang="zh-TW" altLang="en-US" sz="2000" b="1" dirty="0" smtClean="0"/>
              <a:t> 總利益說：</a:t>
            </a:r>
            <a:endParaRPr lang="en-US" altLang="zh-TW" sz="2000" b="1" dirty="0" smtClean="0"/>
          </a:p>
          <a:p>
            <a:pPr>
              <a:lnSpc>
                <a:spcPts val="2200"/>
              </a:lnSpc>
              <a:buNone/>
            </a:pPr>
            <a:r>
              <a:rPr lang="zh-TW" altLang="en-US" sz="2000" dirty="0" smtClean="0"/>
              <a:t>　以受害人向侵害人請求交出因侵害行為所獲得之淨利益</a:t>
            </a:r>
            <a:endParaRPr lang="en-US" altLang="zh-TW" sz="2000" dirty="0" smtClean="0"/>
          </a:p>
          <a:p>
            <a:pPr>
              <a:lnSpc>
                <a:spcPts val="2200"/>
              </a:lnSpc>
              <a:buNone/>
            </a:pPr>
            <a:r>
              <a:rPr lang="zh-TW" altLang="en-US" sz="2000" dirty="0" smtClean="0"/>
              <a:t>　（即扣除侵害人所支出成本及必要費用），而不論受害人</a:t>
            </a:r>
            <a:endParaRPr lang="en-US" altLang="zh-TW" sz="2000" dirty="0" smtClean="0"/>
          </a:p>
          <a:p>
            <a:pPr>
              <a:lnSpc>
                <a:spcPts val="2200"/>
              </a:lnSpc>
              <a:buNone/>
            </a:pPr>
            <a:r>
              <a:rPr lang="zh-TW" altLang="en-US" sz="2000" dirty="0" smtClean="0"/>
              <a:t>　本身是否損失同額利益；此說之性質與不法無因管理相似</a:t>
            </a:r>
            <a:endParaRPr lang="en-US" altLang="zh-TW" sz="2000" dirty="0" smtClean="0"/>
          </a:p>
          <a:p>
            <a:pPr>
              <a:lnSpc>
                <a:spcPts val="2200"/>
              </a:lnSpc>
              <a:buNone/>
            </a:pPr>
            <a:r>
              <a:rPr lang="zh-TW" altLang="en-US" sz="2000" dirty="0" smtClean="0"/>
              <a:t>　（民法第</a:t>
            </a:r>
            <a:r>
              <a:rPr lang="en-US" altLang="zh-TW" sz="2000" dirty="0" smtClean="0"/>
              <a:t>177</a:t>
            </a:r>
            <a:r>
              <a:rPr lang="zh-TW" altLang="en-US" sz="2000" dirty="0" smtClean="0"/>
              <a:t>條 ，即無因管理人有意識地侵入他人法律領</a:t>
            </a:r>
            <a:endParaRPr lang="en-US" altLang="zh-TW" sz="2000" dirty="0" smtClean="0"/>
          </a:p>
          <a:p>
            <a:pPr>
              <a:lnSpc>
                <a:spcPts val="2200"/>
              </a:lnSpc>
              <a:buNone/>
            </a:pPr>
            <a:r>
              <a:rPr lang="zh-TW" altLang="en-US" sz="2000" dirty="0" smtClean="0"/>
              <a:t>　域為前提），但侵害營業利密行為尚包括過失侵害，又與</a:t>
            </a:r>
            <a:endParaRPr lang="en-US" altLang="zh-TW" sz="2000" dirty="0" smtClean="0"/>
          </a:p>
          <a:p>
            <a:pPr>
              <a:lnSpc>
                <a:spcPts val="2200"/>
              </a:lnSpc>
              <a:buNone/>
            </a:pPr>
            <a:r>
              <a:rPr lang="zh-TW" altLang="en-US" sz="2000" dirty="0" smtClean="0"/>
              <a:t>　不法無因管理以故意為要件者不同，故本說應理解為綜合</a:t>
            </a:r>
            <a:endParaRPr lang="en-US" altLang="zh-TW" sz="2000" dirty="0" smtClean="0"/>
          </a:p>
          <a:p>
            <a:pPr>
              <a:lnSpc>
                <a:spcPts val="2200"/>
              </a:lnSpc>
              <a:buNone/>
            </a:pPr>
            <a:r>
              <a:rPr lang="zh-TW" altLang="en-US" sz="2000" dirty="0" smtClean="0"/>
              <a:t>　損害賠償法則、不當得利法則與無因管理法則，而非任一</a:t>
            </a:r>
            <a:endParaRPr lang="en-US" altLang="zh-TW" sz="2000" dirty="0" smtClean="0"/>
          </a:p>
          <a:p>
            <a:pPr>
              <a:lnSpc>
                <a:spcPts val="2200"/>
              </a:lnSpc>
              <a:buNone/>
            </a:pPr>
            <a:r>
              <a:rPr lang="zh-TW" altLang="en-US" sz="2000" dirty="0" smtClean="0"/>
              <a:t>　單一法則作為其理論基礎。又此說如侵害人未獲得任何利</a:t>
            </a:r>
            <a:endParaRPr lang="en-US" altLang="zh-TW" sz="2000" dirty="0" smtClean="0"/>
          </a:p>
          <a:p>
            <a:pPr>
              <a:lnSpc>
                <a:spcPts val="2200"/>
              </a:lnSpc>
              <a:buNone/>
            </a:pPr>
            <a:r>
              <a:rPr lang="zh-TW" altLang="en-US" sz="2000" dirty="0" smtClean="0"/>
              <a:t>　益或所得利益甚少時，受害人以此方式請求未能獲得賠償</a:t>
            </a:r>
            <a:endParaRPr lang="en-US" altLang="zh-TW" sz="2000" dirty="0" smtClean="0"/>
          </a:p>
          <a:p>
            <a:pPr>
              <a:lnSpc>
                <a:spcPts val="2200"/>
              </a:lnSpc>
              <a:buNone/>
            </a:pPr>
            <a:r>
              <a:rPr lang="zh-TW" altLang="en-US" sz="2000" dirty="0" smtClean="0"/>
              <a:t>　或所獲得不多</a:t>
            </a:r>
          </a:p>
          <a:p>
            <a:pPr>
              <a:lnSpc>
                <a:spcPts val="2200"/>
              </a:lnSpc>
              <a:buNone/>
            </a:pPr>
            <a:r>
              <a:rPr lang="en-US" altLang="zh-TW" sz="2000" b="1" dirty="0" smtClean="0"/>
              <a:t>4.</a:t>
            </a:r>
            <a:r>
              <a:rPr lang="zh-TW" altLang="en-US" sz="2000" b="1" dirty="0" smtClean="0"/>
              <a:t>總額說：</a:t>
            </a:r>
            <a:endParaRPr lang="en-US" altLang="zh-TW" sz="2000" b="1" dirty="0" smtClean="0"/>
          </a:p>
          <a:p>
            <a:pPr>
              <a:lnSpc>
                <a:spcPts val="2200"/>
              </a:lnSpc>
              <a:buNone/>
            </a:pPr>
            <a:r>
              <a:rPr lang="zh-TW" altLang="en-US" sz="2000" dirty="0" smtClean="0"/>
              <a:t>　本說忽略商品賣價中之其他勞力、成本等因素。</a:t>
            </a:r>
            <a:endParaRPr lang="zh-TW" altLang="en-US" sz="2000" dirty="0"/>
          </a:p>
        </p:txBody>
      </p:sp>
      <p:sp>
        <p:nvSpPr>
          <p:cNvPr id="8" name="頁尾版面配置區 7"/>
          <p:cNvSpPr>
            <a:spLocks noGrp="1"/>
          </p:cNvSpPr>
          <p:nvPr>
            <p:ph type="ftr" sz="quarter" idx="11"/>
          </p:nvPr>
        </p:nvSpPr>
        <p:spPr/>
        <p:txBody>
          <a:bodyPr/>
          <a:lstStyle/>
          <a:p>
            <a:r>
              <a:rPr lang="en-US" altLang="zh-TW" smtClean="0"/>
              <a:t>88</a:t>
            </a:r>
            <a:endParaRPr lang="zh-TW" alt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圓角矩形 8"/>
          <p:cNvSpPr/>
          <p:nvPr/>
        </p:nvSpPr>
        <p:spPr>
          <a:xfrm>
            <a:off x="899592" y="5085184"/>
            <a:ext cx="7128792" cy="1440160"/>
          </a:xfrm>
          <a:prstGeom prst="roundRect">
            <a:avLst/>
          </a:prstGeom>
          <a:solidFill>
            <a:schemeClr val="accent2">
              <a:lumMod val="20000"/>
              <a:lumOff val="80000"/>
            </a:schemeClr>
          </a:solidFill>
          <a:ln>
            <a:solidFill>
              <a:schemeClr val="accent2">
                <a:lumMod val="20000"/>
                <a:lumOff val="8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8" name="圓角矩形 7"/>
          <p:cNvSpPr/>
          <p:nvPr/>
        </p:nvSpPr>
        <p:spPr>
          <a:xfrm>
            <a:off x="899592" y="3140968"/>
            <a:ext cx="7128792" cy="1872208"/>
          </a:xfrm>
          <a:prstGeom prst="roundRect">
            <a:avLst/>
          </a:prstGeom>
          <a:solidFill>
            <a:schemeClr val="accent2">
              <a:lumMod val="20000"/>
              <a:lumOff val="80000"/>
            </a:schemeClr>
          </a:solidFill>
          <a:ln>
            <a:solidFill>
              <a:schemeClr val="accent2">
                <a:lumMod val="20000"/>
                <a:lumOff val="8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7" name="圓角矩形 6"/>
          <p:cNvSpPr/>
          <p:nvPr/>
        </p:nvSpPr>
        <p:spPr>
          <a:xfrm>
            <a:off x="899592" y="1556792"/>
            <a:ext cx="7128792" cy="1440160"/>
          </a:xfrm>
          <a:prstGeom prst="roundRect">
            <a:avLst/>
          </a:prstGeom>
          <a:solidFill>
            <a:schemeClr val="accent2">
              <a:lumMod val="20000"/>
              <a:lumOff val="80000"/>
            </a:schemeClr>
          </a:solidFill>
          <a:ln>
            <a:solidFill>
              <a:schemeClr val="accent2">
                <a:lumMod val="20000"/>
                <a:lumOff val="8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971600" y="1052736"/>
            <a:ext cx="8229600" cy="5805264"/>
          </a:xfrm>
        </p:spPr>
        <p:txBody>
          <a:bodyPr>
            <a:normAutofit/>
          </a:bodyPr>
          <a:lstStyle/>
          <a:p>
            <a:pPr>
              <a:buNone/>
            </a:pPr>
            <a:r>
              <a:rPr lang="zh-TW" altLang="en-US" sz="2400" b="1" dirty="0" smtClean="0">
                <a:solidFill>
                  <a:srgbClr val="C00000"/>
                </a:solidFill>
              </a:rPr>
              <a:t>前述最高法院</a:t>
            </a:r>
            <a:r>
              <a:rPr lang="en-US" altLang="zh-TW" sz="2400" b="1" dirty="0" smtClean="0">
                <a:solidFill>
                  <a:srgbClr val="C00000"/>
                </a:solidFill>
              </a:rPr>
              <a:t>97</a:t>
            </a:r>
            <a:r>
              <a:rPr lang="zh-TW" altLang="en-US" sz="2400" b="1" dirty="0" smtClean="0">
                <a:solidFill>
                  <a:srgbClr val="C00000"/>
                </a:solidFill>
              </a:rPr>
              <a:t>年台上字第</a:t>
            </a:r>
            <a:r>
              <a:rPr lang="en-US" altLang="zh-TW" sz="2400" b="1" dirty="0" smtClean="0">
                <a:solidFill>
                  <a:srgbClr val="C00000"/>
                </a:solidFill>
              </a:rPr>
              <a:t>968</a:t>
            </a:r>
            <a:r>
              <a:rPr lang="zh-TW" altLang="en-US" sz="2400" b="1" dirty="0" smtClean="0">
                <a:solidFill>
                  <a:srgbClr val="C00000"/>
                </a:solidFill>
              </a:rPr>
              <a:t>號民事判決－</a:t>
            </a:r>
            <a:endParaRPr lang="en-US" altLang="zh-TW" sz="2400" b="1" dirty="0" smtClean="0">
              <a:solidFill>
                <a:srgbClr val="C00000"/>
              </a:solidFill>
            </a:endParaRPr>
          </a:p>
          <a:p>
            <a:pPr>
              <a:buNone/>
            </a:pPr>
            <a:r>
              <a:rPr lang="zh-TW" altLang="en-US" sz="2000" b="1" dirty="0" smtClean="0"/>
              <a:t>事實概要：</a:t>
            </a:r>
            <a:r>
              <a:rPr lang="zh-TW" altLang="en-US" sz="2000" dirty="0" smtClean="0"/>
              <a:t>上訴人甲擔任被上訴人乙之專案經理，負責規劃</a:t>
            </a:r>
            <a:endParaRPr lang="en-US" altLang="zh-TW" sz="2000" dirty="0" smtClean="0"/>
          </a:p>
          <a:p>
            <a:pPr>
              <a:buNone/>
            </a:pPr>
            <a:r>
              <a:rPr lang="en-US" altLang="zh-TW" sz="2000" dirty="0" err="1" smtClean="0"/>
              <a:t>Pchome</a:t>
            </a:r>
            <a:r>
              <a:rPr lang="en-US" altLang="zh-TW" sz="2000" dirty="0" smtClean="0"/>
              <a:t> –</a:t>
            </a:r>
            <a:r>
              <a:rPr lang="en-US" altLang="zh-TW" sz="2000" dirty="0" err="1" smtClean="0"/>
              <a:t>skype</a:t>
            </a:r>
            <a:r>
              <a:rPr lang="zh-TW" altLang="en-US" sz="2000" dirty="0" smtClean="0"/>
              <a:t>相關技術等，甲離職後至乙之同業丙擔任製作</a:t>
            </a:r>
            <a:endParaRPr lang="en-US" altLang="zh-TW" sz="2000" dirty="0" smtClean="0"/>
          </a:p>
          <a:p>
            <a:pPr>
              <a:buNone/>
            </a:pPr>
            <a:r>
              <a:rPr lang="zh-TW" altLang="en-US" sz="2000" dirty="0" smtClean="0"/>
              <a:t>經理，違反競業禁止義務，乙於第二審追加依營業秘密法第</a:t>
            </a:r>
            <a:endParaRPr lang="en-US" altLang="zh-TW" sz="2000" dirty="0" smtClean="0"/>
          </a:p>
          <a:p>
            <a:pPr>
              <a:buNone/>
            </a:pPr>
            <a:r>
              <a:rPr lang="en-US" altLang="zh-TW" sz="2000" dirty="0" smtClean="0"/>
              <a:t>12</a:t>
            </a:r>
            <a:r>
              <a:rPr lang="zh-TW" altLang="en-US" sz="2000" dirty="0" smtClean="0"/>
              <a:t>條第</a:t>
            </a:r>
            <a:r>
              <a:rPr lang="en-US" altLang="zh-TW" sz="2000" dirty="0" smtClean="0"/>
              <a:t>1</a:t>
            </a:r>
            <a:r>
              <a:rPr lang="zh-TW" altLang="en-US" sz="2000" dirty="0" smtClean="0"/>
              <a:t>項規定請求甲賠償損害。</a:t>
            </a:r>
            <a:endParaRPr lang="en-US" altLang="zh-TW" sz="2000" dirty="0" smtClean="0"/>
          </a:p>
          <a:p>
            <a:pPr>
              <a:buNone/>
            </a:pPr>
            <a:r>
              <a:rPr lang="zh-TW" altLang="en-US" sz="2000" b="1" dirty="0" smtClean="0"/>
              <a:t>乙於第二審追加主張之損害賠償範圍計算：</a:t>
            </a:r>
            <a:endParaRPr lang="en-US" altLang="zh-TW" sz="2000" b="1" dirty="0" smtClean="0"/>
          </a:p>
          <a:p>
            <a:pPr>
              <a:buNone/>
            </a:pPr>
            <a:r>
              <a:rPr lang="zh-TW" altLang="en-US" sz="2000" dirty="0" smtClean="0"/>
              <a:t>乙開發上開技術計</a:t>
            </a:r>
            <a:r>
              <a:rPr lang="en-US" altLang="zh-TW" sz="2000" dirty="0" smtClean="0"/>
              <a:t>4,821,726</a:t>
            </a:r>
            <a:r>
              <a:rPr lang="zh-TW" altLang="en-US" sz="2000" dirty="0" smtClean="0"/>
              <a:t>元（包括員工薪資及購置成本）</a:t>
            </a:r>
            <a:endParaRPr lang="en-US" altLang="zh-TW" sz="2000" dirty="0" smtClean="0"/>
          </a:p>
          <a:p>
            <a:pPr>
              <a:buNone/>
            </a:pPr>
            <a:r>
              <a:rPr lang="en-US" altLang="zh-TW" sz="2000" dirty="0" smtClean="0"/>
              <a:t>94</a:t>
            </a:r>
            <a:r>
              <a:rPr lang="zh-TW" altLang="en-US" sz="2000" dirty="0" smtClean="0"/>
              <a:t>、</a:t>
            </a:r>
            <a:r>
              <a:rPr lang="en-US" altLang="zh-TW" sz="2000" dirty="0" smtClean="0"/>
              <a:t>95</a:t>
            </a:r>
            <a:r>
              <a:rPr lang="zh-TW" altLang="en-US" sz="2000" dirty="0" smtClean="0"/>
              <a:t>年度自</a:t>
            </a:r>
            <a:r>
              <a:rPr lang="en-US" altLang="zh-TW" sz="2000" dirty="0" smtClean="0"/>
              <a:t>Skype</a:t>
            </a:r>
            <a:r>
              <a:rPr lang="zh-TW" altLang="en-US" sz="2000" dirty="0" smtClean="0"/>
              <a:t>營業收入淨額為</a:t>
            </a:r>
            <a:r>
              <a:rPr lang="en-US" altLang="zh-TW" sz="2000" dirty="0" smtClean="0"/>
              <a:t>1</a:t>
            </a:r>
            <a:r>
              <a:rPr lang="zh-TW" altLang="en-US" sz="2000" dirty="0" smtClean="0"/>
              <a:t>億多元至</a:t>
            </a:r>
            <a:r>
              <a:rPr lang="en-US" altLang="zh-TW" sz="2000" dirty="0" smtClean="0"/>
              <a:t>2</a:t>
            </a:r>
            <a:r>
              <a:rPr lang="zh-TW" altLang="en-US" sz="2000" dirty="0" smtClean="0"/>
              <a:t>億多元，逐</a:t>
            </a:r>
            <a:endParaRPr lang="en-US" altLang="zh-TW" sz="2000" dirty="0" smtClean="0"/>
          </a:p>
          <a:p>
            <a:pPr>
              <a:buNone/>
            </a:pPr>
            <a:r>
              <a:rPr lang="zh-TW" altLang="en-US" sz="2000" dirty="0" smtClean="0"/>
              <a:t>年遞增，爰依民訴法第</a:t>
            </a:r>
            <a:r>
              <a:rPr lang="en-US" altLang="zh-TW" sz="2000" dirty="0" smtClean="0"/>
              <a:t>222</a:t>
            </a:r>
            <a:r>
              <a:rPr lang="zh-TW" altLang="en-US" sz="2000" dirty="0" smtClean="0"/>
              <a:t>條第</a:t>
            </a:r>
            <a:r>
              <a:rPr lang="en-US" altLang="zh-TW" sz="2000" dirty="0" smtClean="0"/>
              <a:t>2</a:t>
            </a:r>
            <a:r>
              <a:rPr lang="zh-TW" altLang="en-US" sz="2000" dirty="0" smtClean="0"/>
              <a:t>項規定，請法院酌定</a:t>
            </a:r>
            <a:r>
              <a:rPr lang="en-US" altLang="zh-TW" sz="2000" dirty="0" smtClean="0"/>
              <a:t>500</a:t>
            </a:r>
            <a:r>
              <a:rPr lang="zh-TW" altLang="en-US" sz="2000" dirty="0" smtClean="0"/>
              <a:t>萬</a:t>
            </a:r>
            <a:endParaRPr lang="en-US" altLang="zh-TW" sz="2000" dirty="0" smtClean="0"/>
          </a:p>
          <a:p>
            <a:pPr>
              <a:buNone/>
            </a:pPr>
            <a:r>
              <a:rPr lang="zh-TW" altLang="en-US" sz="2000" dirty="0" smtClean="0"/>
              <a:t>元賠償。</a:t>
            </a:r>
            <a:endParaRPr lang="en-US" altLang="zh-TW" sz="2000" dirty="0" smtClean="0"/>
          </a:p>
          <a:p>
            <a:pPr>
              <a:buNone/>
            </a:pPr>
            <a:r>
              <a:rPr lang="zh-TW" altLang="en-US" sz="2000" b="1" dirty="0" smtClean="0"/>
              <a:t>原審高院斟酌：</a:t>
            </a:r>
            <a:endParaRPr lang="en-US" altLang="zh-TW" sz="2000" b="1" dirty="0" smtClean="0"/>
          </a:p>
          <a:p>
            <a:pPr>
              <a:buNone/>
            </a:pPr>
            <a:r>
              <a:rPr lang="zh-TW" altLang="en-US" sz="2000" dirty="0" smtClean="0"/>
              <a:t>乙</a:t>
            </a:r>
            <a:r>
              <a:rPr lang="en-US" altLang="zh-TW" sz="2000" dirty="0" smtClean="0"/>
              <a:t>93</a:t>
            </a:r>
            <a:r>
              <a:rPr lang="zh-TW" altLang="en-US" sz="2000" dirty="0" smtClean="0"/>
              <a:t>年至</a:t>
            </a:r>
            <a:r>
              <a:rPr lang="en-US" altLang="zh-TW" sz="2000" dirty="0" smtClean="0"/>
              <a:t>96</a:t>
            </a:r>
            <a:r>
              <a:rPr lang="zh-TW" altLang="en-US" sz="2000" dirty="0" smtClean="0"/>
              <a:t>年間之營業淨額成長事實，保守估計乙每年可得</a:t>
            </a:r>
            <a:r>
              <a:rPr lang="en-US" altLang="zh-TW" sz="2000" dirty="0" smtClean="0"/>
              <a:t>1</a:t>
            </a:r>
            <a:r>
              <a:rPr lang="zh-TW" altLang="en-US" sz="2000" dirty="0" smtClean="0"/>
              <a:t>億</a:t>
            </a:r>
            <a:endParaRPr lang="en-US" altLang="zh-TW" sz="2000" dirty="0" smtClean="0"/>
          </a:p>
          <a:p>
            <a:pPr>
              <a:buNone/>
            </a:pPr>
            <a:r>
              <a:rPr lang="en-US" altLang="zh-TW" sz="2000" dirty="0" smtClean="0"/>
              <a:t>4</a:t>
            </a:r>
            <a:r>
              <a:rPr lang="zh-TW" altLang="en-US" sz="2000" dirty="0" smtClean="0"/>
              <a:t>千萬元以上淨額，如與甲分占市場，每年收入淨額有</a:t>
            </a:r>
            <a:r>
              <a:rPr lang="en-US" altLang="zh-TW" sz="2000" dirty="0" smtClean="0"/>
              <a:t>7</a:t>
            </a:r>
            <a:r>
              <a:rPr lang="zh-TW" altLang="en-US" sz="2000" dirty="0" smtClean="0"/>
              <a:t>千萬元，</a:t>
            </a:r>
            <a:endParaRPr lang="en-US" altLang="zh-TW" sz="2000" dirty="0" smtClean="0"/>
          </a:p>
          <a:p>
            <a:pPr>
              <a:buNone/>
            </a:pPr>
            <a:r>
              <a:rPr lang="zh-TW" altLang="en-US" sz="2000" dirty="0" smtClean="0"/>
              <a:t>乙請求賠償</a:t>
            </a:r>
            <a:r>
              <a:rPr lang="en-US" altLang="zh-TW" sz="2000" dirty="0" smtClean="0"/>
              <a:t>500</a:t>
            </a:r>
            <a:r>
              <a:rPr lang="zh-TW" altLang="en-US" sz="2000" dirty="0" smtClean="0"/>
              <a:t>萬元，應屬合理。</a:t>
            </a:r>
            <a:endParaRPr lang="en-US" altLang="zh-TW" sz="2000" dirty="0" smtClean="0"/>
          </a:p>
          <a:p>
            <a:pPr>
              <a:buNone/>
            </a:pPr>
            <a:endParaRPr lang="en-US" altLang="zh-TW" sz="2000" dirty="0" smtClean="0"/>
          </a:p>
          <a:p>
            <a:pPr>
              <a:buNone/>
            </a:pPr>
            <a:endParaRPr lang="en-US" altLang="zh-TW" sz="2000" b="1" dirty="0" smtClean="0"/>
          </a:p>
          <a:p>
            <a:pPr>
              <a:buNone/>
            </a:pPr>
            <a:endParaRPr lang="zh-TW" altLang="en-US" sz="2000" dirty="0"/>
          </a:p>
        </p:txBody>
      </p:sp>
      <p:sp>
        <p:nvSpPr>
          <p:cNvPr id="12" name="頁尾版面配置區 11"/>
          <p:cNvSpPr>
            <a:spLocks noGrp="1"/>
          </p:cNvSpPr>
          <p:nvPr>
            <p:ph type="ftr" sz="quarter" idx="11"/>
          </p:nvPr>
        </p:nvSpPr>
        <p:spPr/>
        <p:txBody>
          <a:bodyPr/>
          <a:lstStyle/>
          <a:p>
            <a:r>
              <a:rPr lang="en-US" altLang="zh-TW" smtClean="0"/>
              <a:t>89</a:t>
            </a:r>
            <a:endParaRPr lang="zh-TW"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323528" y="1700808"/>
            <a:ext cx="8496944" cy="3456384"/>
          </a:xfrm>
          <a:prstGeom prst="roundRect">
            <a:avLst>
              <a:gd name="adj" fmla="val 6688"/>
            </a:avLst>
          </a:prstGeom>
          <a:solidFill>
            <a:schemeClr val="accent6">
              <a:lumMod val="20000"/>
              <a:lumOff val="80000"/>
            </a:schemeClr>
          </a:solid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67544" y="188640"/>
            <a:ext cx="8229600" cy="836712"/>
          </a:xfrm>
        </p:spPr>
        <p:txBody>
          <a:bodyPr>
            <a:normAutofit/>
          </a:bodyPr>
          <a:lstStyle/>
          <a:p>
            <a:r>
              <a:rPr lang="zh-TW" altLang="en-US" sz="3600" dirty="0" smtClean="0">
                <a:solidFill>
                  <a:srgbClr val="0070C0"/>
                </a:solidFill>
                <a:latin typeface="標楷體" pitchFamily="65" charset="-120"/>
                <a:ea typeface="標楷體" pitchFamily="65" charset="-120"/>
              </a:rPr>
              <a:t>營業秘密法概述</a:t>
            </a:r>
            <a:endParaRPr lang="zh-TW" altLang="en-US" sz="3600" dirty="0"/>
          </a:p>
        </p:txBody>
      </p:sp>
      <p:sp>
        <p:nvSpPr>
          <p:cNvPr id="3" name="內容版面配置區 2"/>
          <p:cNvSpPr>
            <a:spLocks noGrp="1"/>
          </p:cNvSpPr>
          <p:nvPr>
            <p:ph sz="quarter" idx="1"/>
          </p:nvPr>
        </p:nvSpPr>
        <p:spPr>
          <a:xfrm>
            <a:off x="323528" y="1124744"/>
            <a:ext cx="8445624" cy="6165304"/>
          </a:xfrm>
        </p:spPr>
        <p:txBody>
          <a:bodyPr>
            <a:normAutofit fontScale="25000" lnSpcReduction="20000"/>
          </a:bodyPr>
          <a:lstStyle/>
          <a:p>
            <a:pPr>
              <a:buNone/>
            </a:pPr>
            <a:r>
              <a:rPr lang="zh-TW" altLang="en-US" sz="9600" b="1" dirty="0" smtClean="0"/>
              <a:t>  美國營業秘密防衛法主要特色：</a:t>
            </a:r>
            <a:endParaRPr lang="en-US" altLang="zh-TW" sz="9600" b="1" dirty="0" smtClean="0"/>
          </a:p>
          <a:p>
            <a:pPr>
              <a:buNone/>
            </a:pPr>
            <a:endParaRPr lang="en-US" altLang="zh-TW" sz="9600" b="1" dirty="0" smtClean="0"/>
          </a:p>
          <a:p>
            <a:pPr>
              <a:lnSpc>
                <a:spcPts val="2000"/>
              </a:lnSpc>
              <a:buNone/>
            </a:pPr>
            <a:r>
              <a:rPr lang="en-US" altLang="zh-TW" sz="8000" dirty="0" smtClean="0"/>
              <a:t>1.</a:t>
            </a:r>
            <a:r>
              <a:rPr lang="zh-TW" altLang="en-US" sz="8000" dirty="0" smtClean="0"/>
              <a:t>設立民事扣押程序</a:t>
            </a:r>
            <a:r>
              <a:rPr lang="en-US" altLang="zh-TW" sz="8000" dirty="0" smtClean="0"/>
              <a:t>(Civil Seizure) </a:t>
            </a:r>
            <a:r>
              <a:rPr lang="zh-TW" altLang="en-US" sz="8000" dirty="0" smtClean="0"/>
              <a:t>，此相當於我國證據保全程序，對</a:t>
            </a:r>
            <a:endParaRPr lang="en-US" altLang="zh-TW" sz="8000" dirty="0" smtClean="0"/>
          </a:p>
          <a:p>
            <a:pPr>
              <a:lnSpc>
                <a:spcPts val="2000"/>
              </a:lnSpc>
              <a:buNone/>
            </a:pPr>
            <a:r>
              <a:rPr lang="zh-TW" altLang="en-US" sz="8000" dirty="0" smtClean="0"/>
              <a:t>  於涉及侵害營業秘密，侵害人會逃避或規避扣押命令，不予核發將會發</a:t>
            </a:r>
            <a:endParaRPr lang="en-US" altLang="zh-TW" sz="8000" dirty="0" smtClean="0"/>
          </a:p>
          <a:p>
            <a:pPr>
              <a:lnSpc>
                <a:spcPts val="2000"/>
              </a:lnSpc>
              <a:buNone/>
            </a:pPr>
            <a:r>
              <a:rPr lang="zh-TW" altLang="en-US" sz="8000" dirty="0" smtClean="0"/>
              <a:t>  生不能回復損害，而否准聲請造成之損害，大於准許扣押後相對人法律</a:t>
            </a:r>
            <a:endParaRPr lang="en-US" altLang="zh-TW" sz="8000" dirty="0" smtClean="0"/>
          </a:p>
          <a:p>
            <a:pPr>
              <a:lnSpc>
                <a:spcPts val="2000"/>
              </a:lnSpc>
              <a:buNone/>
            </a:pPr>
            <a:r>
              <a:rPr lang="zh-TW" altLang="en-US" sz="8000" dirty="0" smtClean="0"/>
              <a:t>  上利益損害，得聲請法院核發扣押命令。</a:t>
            </a:r>
            <a:endParaRPr lang="en-US" altLang="zh-TW" sz="8000" dirty="0" smtClean="0"/>
          </a:p>
          <a:p>
            <a:pPr>
              <a:lnSpc>
                <a:spcPts val="2000"/>
              </a:lnSpc>
              <a:buNone/>
            </a:pPr>
            <a:r>
              <a:rPr lang="en-US" altLang="zh-TW" sz="8000" dirty="0" smtClean="0"/>
              <a:t>2.</a:t>
            </a:r>
            <a:r>
              <a:rPr lang="zh-TW" altLang="en-US" sz="8000" dirty="0" smtClean="0"/>
              <a:t>扣押命令核發後，法院應於</a:t>
            </a:r>
            <a:r>
              <a:rPr lang="en-US" altLang="zh-TW" sz="8000" dirty="0" smtClean="0"/>
              <a:t>7</a:t>
            </a:r>
            <a:r>
              <a:rPr lang="zh-TW" altLang="en-US" sz="8000" dirty="0" smtClean="0"/>
              <a:t>日內開庭，聲請人負證明責任，不能舉證應</a:t>
            </a:r>
            <a:endParaRPr lang="en-US" altLang="zh-TW" sz="8000" dirty="0" smtClean="0"/>
          </a:p>
          <a:p>
            <a:pPr>
              <a:lnSpc>
                <a:spcPts val="2000"/>
              </a:lnSpc>
              <a:buNone/>
            </a:pPr>
            <a:r>
              <a:rPr lang="zh-TW" altLang="en-US" sz="8000" dirty="0" smtClean="0"/>
              <a:t>  駁回其聲請或撤銷扣押命令，聲請人因不法或過度扣押，應負損害賠償</a:t>
            </a:r>
            <a:endParaRPr lang="en-US" altLang="zh-TW" sz="8000" dirty="0" smtClean="0"/>
          </a:p>
          <a:p>
            <a:pPr>
              <a:lnSpc>
                <a:spcPts val="2000"/>
              </a:lnSpc>
              <a:buNone/>
            </a:pPr>
            <a:r>
              <a:rPr lang="zh-TW" altLang="en-US" sz="8000" dirty="0" smtClean="0"/>
              <a:t>  責任。</a:t>
            </a:r>
            <a:endParaRPr lang="en-US" altLang="zh-TW" sz="8000" dirty="0" smtClean="0"/>
          </a:p>
          <a:p>
            <a:pPr>
              <a:lnSpc>
                <a:spcPts val="2000"/>
              </a:lnSpc>
              <a:buNone/>
            </a:pPr>
            <a:r>
              <a:rPr lang="en-US" altLang="zh-TW" sz="8000" dirty="0" smtClean="0"/>
              <a:t>3.</a:t>
            </a:r>
            <a:r>
              <a:rPr lang="zh-TW" altLang="en-US" sz="8000" dirty="0" smtClean="0"/>
              <a:t>不當使用營業秘密，受害人得請求賠償實際損害</a:t>
            </a:r>
            <a:r>
              <a:rPr lang="en-US" altLang="zh-TW" sz="8000" dirty="0" smtClean="0"/>
              <a:t>(actual loss)</a:t>
            </a:r>
            <a:r>
              <a:rPr lang="zh-TW" altLang="en-US" sz="8000" dirty="0" smtClean="0"/>
              <a:t>、不當利</a:t>
            </a:r>
            <a:endParaRPr lang="en-US" altLang="zh-TW" sz="8000" dirty="0" smtClean="0"/>
          </a:p>
          <a:p>
            <a:pPr>
              <a:lnSpc>
                <a:spcPts val="2000"/>
              </a:lnSpc>
              <a:buNone/>
            </a:pPr>
            <a:r>
              <a:rPr lang="zh-TW" altLang="en-US" sz="8000" dirty="0" smtClean="0"/>
              <a:t>  益</a:t>
            </a:r>
            <a:r>
              <a:rPr lang="en-US" altLang="zh-TW" sz="8000" dirty="0" smtClean="0"/>
              <a:t>(unjust enrichment)</a:t>
            </a:r>
            <a:r>
              <a:rPr lang="zh-TW" altLang="en-US" sz="8000" dirty="0" smtClean="0"/>
              <a:t>及代替賠償額權利金</a:t>
            </a:r>
            <a:r>
              <a:rPr lang="en-US" altLang="zh-TW" sz="8000" dirty="0" smtClean="0"/>
              <a:t>(royalty )</a:t>
            </a:r>
            <a:r>
              <a:rPr lang="zh-TW" altLang="en-US" sz="8000" dirty="0" smtClean="0"/>
              <a:t>。</a:t>
            </a:r>
            <a:endParaRPr lang="en-US" altLang="zh-TW" sz="8000" dirty="0" smtClean="0"/>
          </a:p>
          <a:p>
            <a:pPr>
              <a:lnSpc>
                <a:spcPts val="2000"/>
              </a:lnSpc>
              <a:buNone/>
            </a:pPr>
            <a:endParaRPr lang="en-US" altLang="zh-TW" sz="8000" dirty="0" smtClean="0"/>
          </a:p>
          <a:p>
            <a:pPr>
              <a:lnSpc>
                <a:spcPts val="2000"/>
              </a:lnSpc>
              <a:spcBef>
                <a:spcPts val="600"/>
              </a:spcBef>
              <a:buNone/>
            </a:pPr>
            <a:r>
              <a:rPr lang="zh-TW" altLang="en-US" sz="8000" dirty="0" smtClean="0"/>
              <a:t>美國民事扣押程序與我國民事訴訟法第</a:t>
            </a:r>
            <a:r>
              <a:rPr lang="en-US" altLang="zh-TW" sz="8000" dirty="0" smtClean="0"/>
              <a:t>368</a:t>
            </a:r>
            <a:r>
              <a:rPr lang="zh-TW" altLang="en-US" sz="8000" dirty="0" smtClean="0"/>
              <a:t>條以下所定保全證據程序相當，</a:t>
            </a:r>
            <a:endParaRPr lang="en-US" altLang="zh-TW" sz="8000" dirty="0" smtClean="0"/>
          </a:p>
          <a:p>
            <a:pPr>
              <a:lnSpc>
                <a:spcPts val="2000"/>
              </a:lnSpc>
              <a:spcBef>
                <a:spcPts val="600"/>
              </a:spcBef>
              <a:buNone/>
            </a:pPr>
            <a:r>
              <a:rPr lang="zh-TW" altLang="en-US" sz="8000" dirty="0" smtClean="0"/>
              <a:t>惟對於實行保全證據後，我國民訴法第</a:t>
            </a:r>
            <a:r>
              <a:rPr lang="en-US" altLang="zh-TW" sz="8000" dirty="0" smtClean="0"/>
              <a:t>376</a:t>
            </a:r>
            <a:r>
              <a:rPr lang="zh-TW" altLang="en-US" sz="8000" dirty="0" smtClean="0"/>
              <a:t>條之</a:t>
            </a:r>
            <a:r>
              <a:rPr lang="en-US" altLang="zh-TW" sz="8000" dirty="0" smtClean="0"/>
              <a:t>2</a:t>
            </a:r>
            <a:r>
              <a:rPr lang="zh-TW" altLang="en-US" sz="8000" dirty="0" smtClean="0"/>
              <a:t>僅要求聲請人於</a:t>
            </a:r>
            <a:r>
              <a:rPr lang="en-US" altLang="zh-TW" sz="8000" dirty="0" smtClean="0"/>
              <a:t>30</a:t>
            </a:r>
            <a:r>
              <a:rPr lang="zh-TW" altLang="en-US" sz="8000" dirty="0" smtClean="0"/>
              <a:t>日提起</a:t>
            </a:r>
            <a:endParaRPr lang="en-US" altLang="zh-TW" sz="8000" dirty="0" smtClean="0"/>
          </a:p>
          <a:p>
            <a:pPr>
              <a:lnSpc>
                <a:spcPts val="2000"/>
              </a:lnSpc>
              <a:spcBef>
                <a:spcPts val="600"/>
              </a:spcBef>
              <a:buNone/>
            </a:pPr>
            <a:r>
              <a:rPr lang="zh-TW" altLang="en-US" sz="8000" dirty="0" smtClean="0"/>
              <a:t>本案訴訟，應否通知兩造開庭審理及因保全證據不法或過度扣押造成相對</a:t>
            </a:r>
            <a:endParaRPr lang="en-US" altLang="zh-TW" sz="8000" dirty="0" smtClean="0"/>
          </a:p>
          <a:p>
            <a:pPr>
              <a:lnSpc>
                <a:spcPts val="2000"/>
              </a:lnSpc>
              <a:spcBef>
                <a:spcPts val="600"/>
              </a:spcBef>
              <a:buNone/>
            </a:pPr>
            <a:r>
              <a:rPr lang="zh-TW" altLang="en-US" sz="8000" dirty="0" smtClean="0"/>
              <a:t>人之損害賠償等，我國法律則未規定。</a:t>
            </a:r>
            <a:endParaRPr lang="zh-TW" altLang="en-US" sz="8000" dirty="0"/>
          </a:p>
        </p:txBody>
      </p:sp>
      <p:pic>
        <p:nvPicPr>
          <p:cNvPr id="4" name="Picture 2" descr="D:\ghost\我的文件\My Pictures\images (3).jpg"/>
          <p:cNvPicPr>
            <a:picLocks noChangeAspect="1" noChangeArrowheads="1"/>
          </p:cNvPicPr>
          <p:nvPr/>
        </p:nvPicPr>
        <p:blipFill>
          <a:blip r:embed="rId2" cstate="print"/>
          <a:srcRect/>
          <a:stretch>
            <a:fillRect/>
          </a:stretch>
        </p:blipFill>
        <p:spPr bwMode="auto">
          <a:xfrm>
            <a:off x="6837022" y="133981"/>
            <a:ext cx="1908143" cy="1072134"/>
          </a:xfrm>
          <a:prstGeom prst="rect">
            <a:avLst/>
          </a:prstGeom>
          <a:noFill/>
        </p:spPr>
      </p:pic>
      <p:sp>
        <p:nvSpPr>
          <p:cNvPr id="8" name="頁尾版面配置區 7"/>
          <p:cNvSpPr>
            <a:spLocks noGrp="1"/>
          </p:cNvSpPr>
          <p:nvPr>
            <p:ph type="ftr" sz="quarter" idx="11"/>
          </p:nvPr>
        </p:nvSpPr>
        <p:spPr/>
        <p:txBody>
          <a:bodyPr/>
          <a:lstStyle/>
          <a:p>
            <a:r>
              <a:rPr lang="en-US" altLang="zh-TW" smtClean="0"/>
              <a:t>9</a:t>
            </a:r>
            <a:endParaRPr lang="zh-TW" alt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a:xfrm>
            <a:off x="251520" y="1700808"/>
            <a:ext cx="8568952" cy="2520280"/>
          </a:xfrm>
          <a:prstGeom prst="roundRect">
            <a:avLst/>
          </a:prstGeom>
          <a:solidFill>
            <a:schemeClr val="accent3">
              <a:lumMod val="20000"/>
              <a:lumOff val="80000"/>
            </a:schemeClr>
          </a:solidFill>
          <a:ln>
            <a:solidFill>
              <a:schemeClr val="accent3">
                <a:lumMod val="20000"/>
                <a:lumOff val="80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914400" y="1124744"/>
            <a:ext cx="8229600" cy="6021288"/>
          </a:xfrm>
        </p:spPr>
        <p:txBody>
          <a:bodyPr>
            <a:normAutofit/>
          </a:bodyPr>
          <a:lstStyle/>
          <a:p>
            <a:pPr>
              <a:buNone/>
            </a:pPr>
            <a:r>
              <a:rPr lang="zh-TW" altLang="en-US" sz="2400" b="1" dirty="0" smtClean="0"/>
              <a:t>最高法院判發回，理由為：</a:t>
            </a:r>
            <a:endParaRPr lang="en-US" altLang="zh-TW" sz="2400" b="1" dirty="0" smtClean="0"/>
          </a:p>
          <a:p>
            <a:pPr>
              <a:buNone/>
            </a:pPr>
            <a:r>
              <a:rPr lang="zh-TW" altLang="en-US" sz="2400" b="1" dirty="0" smtClean="0"/>
              <a:t> </a:t>
            </a:r>
            <a:endParaRPr lang="en-US" altLang="zh-TW" sz="2400" b="1" dirty="0" smtClean="0"/>
          </a:p>
          <a:p>
            <a:pPr>
              <a:buNone/>
            </a:pPr>
            <a:r>
              <a:rPr lang="zh-TW" altLang="en-US" sz="2000" dirty="0" smtClean="0"/>
              <a:t>財務報表上所謂「營業毛利」減「營業費用及損失總額」，</a:t>
            </a:r>
            <a:endParaRPr lang="en-US" altLang="zh-TW" sz="2000" dirty="0" smtClean="0"/>
          </a:p>
          <a:p>
            <a:pPr>
              <a:buNone/>
            </a:pPr>
            <a:r>
              <a:rPr lang="zh-TW" altLang="en-US" sz="2000" dirty="0" smtClean="0"/>
              <a:t>而「營業淨利」則為「營業毛利」減「營業費用及損失總額</a:t>
            </a:r>
            <a:endParaRPr lang="en-US" altLang="zh-TW" sz="2000" dirty="0" smtClean="0"/>
          </a:p>
          <a:p>
            <a:pPr>
              <a:buNone/>
            </a:pPr>
            <a:r>
              <a:rPr lang="zh-TW" altLang="en-US" sz="2000" dirty="0" smtClean="0"/>
              <a:t>」，原判決謂被上訴人乙依據通常可得預期之淨利益為每年</a:t>
            </a:r>
            <a:endParaRPr lang="en-US" altLang="zh-TW" sz="2000" dirty="0" smtClean="0"/>
          </a:p>
          <a:p>
            <a:pPr>
              <a:buNone/>
            </a:pPr>
            <a:r>
              <a:rPr lang="en-US" altLang="zh-TW" sz="2000" dirty="0" smtClean="0"/>
              <a:t>1</a:t>
            </a:r>
            <a:r>
              <a:rPr lang="zh-TW" altLang="en-US" sz="2000" dirty="0" smtClean="0"/>
              <a:t>億</a:t>
            </a:r>
            <a:r>
              <a:rPr lang="en-US" altLang="zh-TW" sz="2000" dirty="0" smtClean="0"/>
              <a:t>4</a:t>
            </a:r>
            <a:r>
              <a:rPr lang="zh-TW" altLang="en-US" sz="2000" dirty="0" smtClean="0"/>
              <a:t>千萬元，似非依上述會計原則推算而來，乃據以作為酌</a:t>
            </a:r>
            <a:endParaRPr lang="en-US" altLang="zh-TW" sz="2000" dirty="0" smtClean="0"/>
          </a:p>
          <a:p>
            <a:pPr>
              <a:buNone/>
            </a:pPr>
            <a:r>
              <a:rPr lang="zh-TW" altLang="en-US" sz="2000" dirty="0" smtClean="0"/>
              <a:t>定本件損害賠償額之參考，亦有可議。</a:t>
            </a:r>
            <a:endParaRPr lang="en-US" altLang="zh-TW" sz="2000" dirty="0" smtClean="0"/>
          </a:p>
          <a:p>
            <a:pPr>
              <a:buNone/>
            </a:pPr>
            <a:endParaRPr lang="en-US" altLang="zh-TW" sz="2000" dirty="0" smtClean="0"/>
          </a:p>
          <a:p>
            <a:pPr>
              <a:buNone/>
            </a:pPr>
            <a:r>
              <a:rPr lang="zh-TW" altLang="en-US" sz="2000" b="1" dirty="0" smtClean="0">
                <a:solidFill>
                  <a:srgbClr val="C00000"/>
                </a:solidFill>
              </a:rPr>
              <a:t>民事訴訟法第</a:t>
            </a:r>
            <a:r>
              <a:rPr lang="en-US" altLang="zh-TW" sz="2000" b="1" dirty="0" smtClean="0">
                <a:solidFill>
                  <a:srgbClr val="C00000"/>
                </a:solidFill>
              </a:rPr>
              <a:t>222</a:t>
            </a:r>
            <a:r>
              <a:rPr lang="zh-TW" altLang="en-US" sz="2000" b="1" dirty="0" smtClean="0">
                <a:solidFill>
                  <a:srgbClr val="C00000"/>
                </a:solidFill>
              </a:rPr>
              <a:t>條第</a:t>
            </a:r>
            <a:r>
              <a:rPr lang="en-US" altLang="zh-TW" sz="2000" b="1" dirty="0" smtClean="0">
                <a:solidFill>
                  <a:srgbClr val="C00000"/>
                </a:solidFill>
              </a:rPr>
              <a:t>2</a:t>
            </a:r>
            <a:r>
              <a:rPr lang="zh-TW" altLang="en-US" sz="2000" b="1" dirty="0" smtClean="0">
                <a:solidFill>
                  <a:srgbClr val="C00000"/>
                </a:solidFill>
              </a:rPr>
              <a:t>項</a:t>
            </a:r>
            <a:endParaRPr lang="en-US" altLang="zh-TW" sz="2000" b="1" dirty="0" smtClean="0">
              <a:solidFill>
                <a:srgbClr val="C00000"/>
              </a:solidFill>
            </a:endParaRPr>
          </a:p>
          <a:p>
            <a:pPr>
              <a:buNone/>
            </a:pPr>
            <a:r>
              <a:rPr lang="zh-TW" altLang="en-US" sz="2000" dirty="0" smtClean="0">
                <a:solidFill>
                  <a:srgbClr val="0070C0"/>
                </a:solidFill>
              </a:rPr>
              <a:t>當事人已證明受有損害而不能證明其數額或證明顯有重大困</a:t>
            </a:r>
            <a:endParaRPr lang="en-US" altLang="zh-TW" sz="2000" dirty="0" smtClean="0">
              <a:solidFill>
                <a:srgbClr val="0070C0"/>
              </a:solidFill>
            </a:endParaRPr>
          </a:p>
          <a:p>
            <a:pPr>
              <a:buNone/>
            </a:pPr>
            <a:r>
              <a:rPr lang="zh-TW" altLang="en-US" sz="2000" dirty="0" smtClean="0">
                <a:solidFill>
                  <a:srgbClr val="0070C0"/>
                </a:solidFill>
              </a:rPr>
              <a:t>難者，法院應 審酌一切情況，依所得心證定其數額</a:t>
            </a:r>
            <a:r>
              <a:rPr lang="zh-TW" altLang="en-US" sz="2000" dirty="0" smtClean="0"/>
              <a:t>。 </a:t>
            </a:r>
            <a:endParaRPr lang="en-US" altLang="zh-TW" sz="2000" dirty="0" smtClean="0"/>
          </a:p>
          <a:p>
            <a:pPr>
              <a:buNone/>
            </a:pPr>
            <a:endParaRPr lang="en-US" altLang="zh-TW" sz="2400" dirty="0" smtClean="0"/>
          </a:p>
          <a:p>
            <a:pPr>
              <a:buNone/>
            </a:pPr>
            <a:endParaRPr lang="en-US" altLang="zh-TW" sz="2400" dirty="0" smtClean="0"/>
          </a:p>
          <a:p>
            <a:pPr>
              <a:buNone/>
            </a:pPr>
            <a:endParaRPr lang="en-US" altLang="zh-TW" sz="2400" dirty="0" smtClean="0"/>
          </a:p>
          <a:p>
            <a:endParaRPr lang="zh-TW" altLang="en-US" sz="2400" dirty="0" smtClean="0"/>
          </a:p>
          <a:p>
            <a:pPr>
              <a:buNone/>
            </a:pPr>
            <a:endParaRPr lang="en-US" altLang="zh-TW" sz="2400" dirty="0" smtClean="0"/>
          </a:p>
          <a:p>
            <a:pPr>
              <a:buNone/>
            </a:pPr>
            <a:endParaRPr lang="zh-TW" altLang="en-US" dirty="0"/>
          </a:p>
        </p:txBody>
      </p:sp>
      <p:sp>
        <p:nvSpPr>
          <p:cNvPr id="7" name="頁尾版面配置區 6"/>
          <p:cNvSpPr>
            <a:spLocks noGrp="1"/>
          </p:cNvSpPr>
          <p:nvPr>
            <p:ph type="ftr" sz="quarter" idx="11"/>
          </p:nvPr>
        </p:nvSpPr>
        <p:spPr/>
        <p:txBody>
          <a:bodyPr/>
          <a:lstStyle/>
          <a:p>
            <a:r>
              <a:rPr lang="en-US" altLang="zh-TW" smtClean="0"/>
              <a:t>90</a:t>
            </a:r>
            <a:endParaRPr lang="zh-TW" alt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1052736"/>
            <a:ext cx="8229600" cy="6165304"/>
          </a:xfrm>
        </p:spPr>
        <p:txBody>
          <a:bodyPr>
            <a:normAutofit fontScale="55000" lnSpcReduction="20000"/>
          </a:bodyPr>
          <a:lstStyle/>
          <a:p>
            <a:pPr>
              <a:lnSpc>
                <a:spcPts val="3300"/>
              </a:lnSpc>
              <a:spcBef>
                <a:spcPts val="0"/>
              </a:spcBef>
              <a:buNone/>
            </a:pPr>
            <a:r>
              <a:rPr lang="zh-TW" altLang="en-US" sz="4400" b="1" dirty="0" smtClean="0">
                <a:solidFill>
                  <a:srgbClr val="C00000"/>
                </a:solidFill>
              </a:rPr>
              <a:t>最高法院</a:t>
            </a:r>
            <a:r>
              <a:rPr lang="en-US" altLang="zh-TW" sz="4400" b="1" dirty="0" smtClean="0">
                <a:solidFill>
                  <a:srgbClr val="C00000"/>
                </a:solidFill>
              </a:rPr>
              <a:t>101</a:t>
            </a:r>
            <a:r>
              <a:rPr lang="zh-TW" altLang="en-US" sz="4400" b="1" dirty="0" smtClean="0">
                <a:solidFill>
                  <a:srgbClr val="C00000"/>
                </a:solidFill>
              </a:rPr>
              <a:t>年度台上字第</a:t>
            </a:r>
            <a:r>
              <a:rPr lang="en-US" altLang="zh-TW" sz="4400" b="1" dirty="0" smtClean="0">
                <a:solidFill>
                  <a:srgbClr val="C00000"/>
                </a:solidFill>
              </a:rPr>
              <a:t>158</a:t>
            </a:r>
            <a:r>
              <a:rPr lang="zh-TW" altLang="en-US" sz="4400" b="1" dirty="0" smtClean="0">
                <a:solidFill>
                  <a:srgbClr val="C00000"/>
                </a:solidFill>
              </a:rPr>
              <a:t>號民事判決：</a:t>
            </a:r>
            <a:endParaRPr lang="en-US" altLang="zh-TW" sz="4400" b="1" dirty="0" smtClean="0">
              <a:solidFill>
                <a:srgbClr val="C00000"/>
              </a:solidFill>
            </a:endParaRPr>
          </a:p>
          <a:p>
            <a:pPr>
              <a:lnSpc>
                <a:spcPts val="3300"/>
              </a:lnSpc>
              <a:spcBef>
                <a:spcPts val="0"/>
              </a:spcBef>
              <a:buNone/>
            </a:pPr>
            <a:r>
              <a:rPr lang="zh-TW" altLang="en-US" sz="4400" dirty="0" smtClean="0"/>
              <a:t>惟揆其（民訴法第</a:t>
            </a:r>
            <a:r>
              <a:rPr lang="en-US" altLang="zh-TW" sz="4400" dirty="0" smtClean="0"/>
              <a:t>222</a:t>
            </a:r>
            <a:r>
              <a:rPr lang="zh-TW" altLang="en-US" sz="4400" dirty="0" smtClean="0"/>
              <a:t>條第</a:t>
            </a:r>
            <a:r>
              <a:rPr lang="en-US" altLang="zh-TW" sz="4400" dirty="0" smtClean="0"/>
              <a:t>2</a:t>
            </a:r>
            <a:r>
              <a:rPr lang="zh-TW" altLang="en-US" sz="4400" dirty="0" smtClean="0"/>
              <a:t>項）立法旨趣係以在損害已經被</a:t>
            </a:r>
            <a:endParaRPr lang="en-US" altLang="zh-TW" sz="4400" dirty="0" smtClean="0"/>
          </a:p>
          <a:p>
            <a:pPr>
              <a:lnSpc>
                <a:spcPts val="3300"/>
              </a:lnSpc>
              <a:spcBef>
                <a:spcPts val="0"/>
              </a:spcBef>
              <a:buNone/>
            </a:pPr>
            <a:r>
              <a:rPr lang="zh-TW" altLang="en-US" sz="4400" dirty="0" smtClean="0"/>
              <a:t>證明，而損害額有不能證明或證明顯有重大困難之情形，為</a:t>
            </a:r>
            <a:endParaRPr lang="en-US" altLang="zh-TW" sz="4400" dirty="0" smtClean="0"/>
          </a:p>
          <a:p>
            <a:pPr>
              <a:lnSpc>
                <a:spcPts val="3300"/>
              </a:lnSpc>
              <a:spcBef>
                <a:spcPts val="0"/>
              </a:spcBef>
              <a:buNone/>
            </a:pPr>
            <a:r>
              <a:rPr lang="zh-TW" altLang="en-US" sz="4400" dirty="0" smtClean="0"/>
              <a:t>避免被害人因訴訟上舉證困難而使其實體法上損害賠償權利</a:t>
            </a:r>
            <a:endParaRPr lang="en-US" altLang="zh-TW" sz="4400" dirty="0" smtClean="0"/>
          </a:p>
          <a:p>
            <a:pPr>
              <a:lnSpc>
                <a:spcPts val="3300"/>
              </a:lnSpc>
              <a:spcBef>
                <a:spcPts val="0"/>
              </a:spcBef>
              <a:buNone/>
            </a:pPr>
            <a:r>
              <a:rPr lang="zh-TW" altLang="en-US" sz="4400" dirty="0" smtClean="0"/>
              <a:t>難以實現所設之規範，用以兼顧當事人實體權利與程序利益</a:t>
            </a:r>
            <a:endParaRPr lang="en-US" altLang="zh-TW" sz="4400" dirty="0" smtClean="0"/>
          </a:p>
          <a:p>
            <a:pPr>
              <a:lnSpc>
                <a:spcPts val="3300"/>
              </a:lnSpc>
              <a:spcBef>
                <a:spcPts val="0"/>
              </a:spcBef>
              <a:buNone/>
            </a:pPr>
            <a:r>
              <a:rPr lang="zh-TW" altLang="en-US" sz="4400" dirty="0" smtClean="0"/>
              <a:t>之保護。</a:t>
            </a:r>
            <a:r>
              <a:rPr lang="zh-TW" altLang="en-US" sz="4400" u="sng" dirty="0" smtClean="0">
                <a:solidFill>
                  <a:schemeClr val="tx2"/>
                </a:solidFill>
              </a:rPr>
              <a:t>該條項之規定，性質上乃證明度之降低，而非純屬</a:t>
            </a:r>
            <a:endParaRPr lang="en-US" altLang="zh-TW" sz="4400" u="sng" dirty="0" smtClean="0">
              <a:solidFill>
                <a:schemeClr val="tx2"/>
              </a:solidFill>
            </a:endParaRPr>
          </a:p>
          <a:p>
            <a:pPr>
              <a:lnSpc>
                <a:spcPts val="3300"/>
              </a:lnSpc>
              <a:spcBef>
                <a:spcPts val="0"/>
              </a:spcBef>
              <a:buNone/>
            </a:pPr>
            <a:r>
              <a:rPr lang="zh-TW" altLang="en-US" sz="4400" u="sng" dirty="0" smtClean="0">
                <a:solidFill>
                  <a:schemeClr val="tx2"/>
                </a:solidFill>
              </a:rPr>
              <a:t>法官之裁量權</a:t>
            </a:r>
            <a:r>
              <a:rPr lang="zh-TW" altLang="en-US" sz="4400" dirty="0" smtClean="0">
                <a:solidFill>
                  <a:schemeClr val="tx2"/>
                </a:solidFill>
              </a:rPr>
              <a:t>，</a:t>
            </a:r>
            <a:r>
              <a:rPr lang="zh-TW" altLang="en-US" sz="4400" dirty="0" smtClean="0"/>
              <a:t>負舉證責任之當事人仍應在客觀上可能之範</a:t>
            </a:r>
            <a:endParaRPr lang="en-US" altLang="zh-TW" sz="4400" dirty="0" smtClean="0"/>
          </a:p>
          <a:p>
            <a:pPr>
              <a:lnSpc>
                <a:spcPts val="3300"/>
              </a:lnSpc>
              <a:spcBef>
                <a:spcPts val="0"/>
              </a:spcBef>
              <a:buNone/>
            </a:pPr>
            <a:r>
              <a:rPr lang="zh-TW" altLang="en-US" sz="4400" dirty="0" smtClean="0"/>
              <a:t>圍內提出證據，俾法院得本於當事人所主張一定根據之事實，</a:t>
            </a:r>
            <a:endParaRPr lang="en-US" altLang="zh-TW" sz="4400" dirty="0" smtClean="0"/>
          </a:p>
          <a:p>
            <a:pPr>
              <a:lnSpc>
                <a:spcPts val="3300"/>
              </a:lnSpc>
              <a:spcBef>
                <a:spcPts val="0"/>
              </a:spcBef>
              <a:buNone/>
            </a:pPr>
            <a:r>
              <a:rPr lang="zh-TW" altLang="en-US" sz="4400" dirty="0" smtClean="0"/>
              <a:t>綜合全辯論意旨，</a:t>
            </a:r>
            <a:r>
              <a:rPr lang="zh-TW" altLang="en-US" sz="4400" b="1" dirty="0" smtClean="0">
                <a:solidFill>
                  <a:srgbClr val="C00000"/>
                </a:solidFill>
              </a:rPr>
              <a:t>依照經驗法則及相當性原則就損害額為適</a:t>
            </a:r>
            <a:endParaRPr lang="en-US" altLang="zh-TW" sz="4400" b="1" dirty="0" smtClean="0">
              <a:solidFill>
                <a:srgbClr val="C00000"/>
              </a:solidFill>
            </a:endParaRPr>
          </a:p>
          <a:p>
            <a:pPr>
              <a:lnSpc>
                <a:spcPts val="3300"/>
              </a:lnSpc>
              <a:spcBef>
                <a:spcPts val="0"/>
              </a:spcBef>
              <a:buNone/>
            </a:pPr>
            <a:r>
              <a:rPr lang="zh-TW" altLang="en-US" sz="4400" b="1" dirty="0" smtClean="0">
                <a:solidFill>
                  <a:srgbClr val="C00000"/>
                </a:solidFill>
              </a:rPr>
              <a:t>當之酌定。</a:t>
            </a:r>
            <a:r>
              <a:rPr lang="zh-TW" altLang="en-US" sz="4400" dirty="0" smtClean="0"/>
              <a:t>因此，主張損害賠償之當事人，對於他造就事實</a:t>
            </a:r>
            <a:endParaRPr lang="en-US" altLang="zh-TW" sz="4400" dirty="0" smtClean="0"/>
          </a:p>
          <a:p>
            <a:pPr>
              <a:lnSpc>
                <a:spcPts val="3300"/>
              </a:lnSpc>
              <a:spcBef>
                <a:spcPts val="0"/>
              </a:spcBef>
              <a:buNone/>
            </a:pPr>
            <a:r>
              <a:rPr lang="zh-TW" altLang="en-US" sz="4400" dirty="0" smtClean="0"/>
              <a:t>有所爭執時，仍負有一定之舉證責任。</a:t>
            </a:r>
          </a:p>
        </p:txBody>
      </p:sp>
      <p:sp>
        <p:nvSpPr>
          <p:cNvPr id="6" name="頁尾版面配置區 5"/>
          <p:cNvSpPr>
            <a:spLocks noGrp="1"/>
          </p:cNvSpPr>
          <p:nvPr>
            <p:ph type="ftr" sz="quarter" idx="11"/>
          </p:nvPr>
        </p:nvSpPr>
        <p:spPr/>
        <p:txBody>
          <a:bodyPr/>
          <a:lstStyle/>
          <a:p>
            <a:r>
              <a:rPr lang="en-US" altLang="zh-TW" smtClean="0"/>
              <a:t>91</a:t>
            </a:r>
            <a:endParaRPr lang="zh-TW" alt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a:xfrm>
            <a:off x="539552" y="5157192"/>
            <a:ext cx="7704856" cy="144016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611560" y="1496541"/>
            <a:ext cx="8229600" cy="5361459"/>
          </a:xfrm>
        </p:spPr>
        <p:txBody>
          <a:bodyPr>
            <a:normAutofit lnSpcReduction="10000"/>
          </a:bodyPr>
          <a:lstStyle/>
          <a:p>
            <a:pPr>
              <a:buNone/>
            </a:pPr>
            <a:r>
              <a:rPr lang="zh-TW" altLang="en-US" sz="2400" dirty="0" smtClean="0"/>
              <a:t>本件乙已提出</a:t>
            </a:r>
            <a:r>
              <a:rPr lang="en-US" altLang="zh-TW" sz="2400" dirty="0" smtClean="0"/>
              <a:t>93</a:t>
            </a:r>
            <a:r>
              <a:rPr lang="zh-TW" altLang="en-US" sz="2400" dirty="0" smtClean="0"/>
              <a:t>年至</a:t>
            </a:r>
            <a:r>
              <a:rPr lang="en-US" altLang="zh-TW" sz="2400" dirty="0" smtClean="0"/>
              <a:t>96</a:t>
            </a:r>
            <a:r>
              <a:rPr lang="zh-TW" altLang="en-US" sz="2400" dirty="0" smtClean="0"/>
              <a:t>年上半年度經會計師核閱之財務報告</a:t>
            </a:r>
            <a:endParaRPr lang="en-US" altLang="zh-TW" sz="2400" dirty="0" smtClean="0"/>
          </a:p>
          <a:p>
            <a:pPr>
              <a:buNone/>
            </a:pPr>
            <a:r>
              <a:rPr lang="zh-TW" altLang="en-US" sz="2400" dirty="0" smtClean="0"/>
              <a:t>書，乃推論甲使用關於</a:t>
            </a:r>
            <a:r>
              <a:rPr lang="en-US" altLang="zh-TW" sz="2400" dirty="0" smtClean="0"/>
              <a:t>Skype</a:t>
            </a:r>
            <a:r>
              <a:rPr lang="zh-TW" altLang="en-US" sz="2400" dirty="0" smtClean="0"/>
              <a:t>技術設備營業秘密之</a:t>
            </a:r>
            <a:r>
              <a:rPr lang="zh-TW" altLang="en-US" sz="2400" b="1" dirty="0" smtClean="0">
                <a:solidFill>
                  <a:srgbClr val="C00000"/>
                </a:solidFill>
              </a:rPr>
              <a:t>預期淨利益</a:t>
            </a:r>
            <a:endParaRPr lang="en-US" altLang="zh-TW" sz="2400" b="1" dirty="0" smtClean="0">
              <a:solidFill>
                <a:srgbClr val="C00000"/>
              </a:solidFill>
            </a:endParaRPr>
          </a:p>
          <a:p>
            <a:pPr>
              <a:buNone/>
            </a:pPr>
            <a:r>
              <a:rPr lang="zh-TW" altLang="en-US" sz="2400" dirty="0" smtClean="0"/>
              <a:t>（即台灣之電腦對電話市場營業淨收入額），每年保守估計</a:t>
            </a:r>
            <a:endParaRPr lang="en-US" altLang="zh-TW" sz="2400" dirty="0" smtClean="0"/>
          </a:p>
          <a:p>
            <a:pPr>
              <a:buNone/>
            </a:pPr>
            <a:r>
              <a:rPr lang="zh-TW" altLang="en-US" sz="2400" dirty="0" smtClean="0"/>
              <a:t>為</a:t>
            </a:r>
            <a:r>
              <a:rPr lang="en-US" altLang="zh-TW" sz="2400" dirty="0" smtClean="0"/>
              <a:t>1</a:t>
            </a:r>
            <a:r>
              <a:rPr lang="zh-TW" altLang="en-US" sz="2400" dirty="0" smtClean="0"/>
              <a:t>億</a:t>
            </a:r>
            <a:r>
              <a:rPr lang="en-US" altLang="zh-TW" sz="2400" dirty="0" smtClean="0"/>
              <a:t>4</a:t>
            </a:r>
            <a:r>
              <a:rPr lang="zh-TW" altLang="en-US" sz="2400" dirty="0" smtClean="0"/>
              <a:t>千萬元，再以乙丙二公司平均市占率而計算，乙公司</a:t>
            </a:r>
            <a:endParaRPr lang="en-US" altLang="zh-TW" sz="2400" dirty="0" smtClean="0"/>
          </a:p>
          <a:p>
            <a:pPr>
              <a:buNone/>
            </a:pPr>
            <a:r>
              <a:rPr lang="zh-TW" altLang="en-US" sz="2400" dirty="0" smtClean="0"/>
              <a:t>可獲每年營業收入</a:t>
            </a:r>
            <a:r>
              <a:rPr lang="en-US" altLang="zh-TW" sz="2400" dirty="0" smtClean="0"/>
              <a:t>7</a:t>
            </a:r>
            <a:r>
              <a:rPr lang="zh-TW" altLang="en-US" sz="2400" dirty="0" smtClean="0"/>
              <a:t>千萬元，原審判決就此已說明其心證，</a:t>
            </a:r>
            <a:r>
              <a:rPr lang="en-US" altLang="zh-TW" sz="2400" dirty="0" smtClean="0"/>
              <a:t>7</a:t>
            </a:r>
          </a:p>
          <a:p>
            <a:pPr>
              <a:buNone/>
            </a:pPr>
            <a:r>
              <a:rPr lang="zh-TW" altLang="en-US" sz="2400" dirty="0" smtClean="0"/>
              <a:t>千萬元之收入判斷亦符合經驗法則，則於甲侵害乙之營業秘</a:t>
            </a:r>
            <a:endParaRPr lang="en-US" altLang="zh-TW" sz="2400" dirty="0" smtClean="0"/>
          </a:p>
          <a:p>
            <a:pPr>
              <a:buNone/>
            </a:pPr>
            <a:r>
              <a:rPr lang="zh-TW" altLang="en-US" sz="2400" dirty="0" smtClean="0"/>
              <a:t>密而使丙公司可獲得相當利益，請求</a:t>
            </a:r>
            <a:r>
              <a:rPr lang="en-US" altLang="zh-TW" sz="2400" dirty="0" smtClean="0"/>
              <a:t>500</a:t>
            </a:r>
            <a:r>
              <a:rPr lang="zh-TW" altLang="en-US" sz="2400" dirty="0" smtClean="0"/>
              <a:t>萬元賠償，應符合</a:t>
            </a:r>
            <a:endParaRPr lang="en-US" altLang="zh-TW" sz="2400" dirty="0" smtClean="0"/>
          </a:p>
          <a:p>
            <a:pPr>
              <a:buNone/>
            </a:pPr>
            <a:r>
              <a:rPr lang="zh-TW" altLang="en-US" sz="2400" dirty="0" smtClean="0"/>
              <a:t>經驗法則。</a:t>
            </a:r>
            <a:endParaRPr lang="en-US" altLang="zh-TW" sz="2400" dirty="0" smtClean="0"/>
          </a:p>
          <a:p>
            <a:pPr>
              <a:buNone/>
            </a:pPr>
            <a:endParaRPr lang="en-US" altLang="zh-TW" sz="2400" dirty="0" smtClean="0"/>
          </a:p>
          <a:p>
            <a:pPr>
              <a:buNone/>
            </a:pPr>
            <a:r>
              <a:rPr lang="zh-TW" altLang="en-US" sz="2400" dirty="0" smtClean="0"/>
              <a:t>所謂經驗法則則指人類本於經驗累積歸納所得之法則；所謂</a:t>
            </a:r>
            <a:endParaRPr lang="en-US" altLang="zh-TW" sz="2400" dirty="0" smtClean="0"/>
          </a:p>
          <a:p>
            <a:pPr>
              <a:buNone/>
            </a:pPr>
            <a:r>
              <a:rPr lang="zh-TW" altLang="en-US" sz="2400" dirty="0" smtClean="0"/>
              <a:t>經驗，包括通常經驗及特別知 識經驗。（辦理民事訴訟應行</a:t>
            </a:r>
            <a:endParaRPr lang="en-US" altLang="zh-TW" sz="2400" dirty="0" smtClean="0"/>
          </a:p>
          <a:p>
            <a:pPr>
              <a:buNone/>
            </a:pPr>
            <a:r>
              <a:rPr lang="zh-TW" altLang="en-US" sz="2400" dirty="0" smtClean="0"/>
              <a:t>注意事項第</a:t>
            </a:r>
            <a:r>
              <a:rPr lang="en-US" altLang="zh-TW" sz="2400" dirty="0" smtClean="0"/>
              <a:t>88</a:t>
            </a:r>
            <a:r>
              <a:rPr lang="zh-TW" altLang="en-US" sz="2400" dirty="0" smtClean="0"/>
              <a:t>項第</a:t>
            </a:r>
            <a:r>
              <a:rPr lang="en-US" altLang="zh-TW" sz="2400" dirty="0" smtClean="0"/>
              <a:t>2</a:t>
            </a:r>
            <a:r>
              <a:rPr lang="zh-TW" altLang="en-US" sz="2400" dirty="0" smtClean="0"/>
              <a:t>款）</a:t>
            </a:r>
          </a:p>
          <a:p>
            <a:pPr>
              <a:buNone/>
            </a:pPr>
            <a:endParaRPr lang="zh-TW" altLang="en-US" dirty="0"/>
          </a:p>
        </p:txBody>
      </p:sp>
      <p:sp>
        <p:nvSpPr>
          <p:cNvPr id="7" name="頁尾版面配置區 6"/>
          <p:cNvSpPr>
            <a:spLocks noGrp="1"/>
          </p:cNvSpPr>
          <p:nvPr>
            <p:ph type="ftr" sz="quarter" idx="11"/>
          </p:nvPr>
        </p:nvSpPr>
        <p:spPr/>
        <p:txBody>
          <a:bodyPr/>
          <a:lstStyle/>
          <a:p>
            <a:r>
              <a:rPr lang="en-US" altLang="zh-TW" smtClean="0"/>
              <a:t>92</a:t>
            </a:r>
            <a:endParaRPr lang="zh-TW" alt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1124744"/>
            <a:ext cx="8229600" cy="5733256"/>
          </a:xfrm>
        </p:spPr>
        <p:txBody>
          <a:bodyPr>
            <a:normAutofit lnSpcReduction="10000"/>
          </a:bodyPr>
          <a:lstStyle/>
          <a:p>
            <a:pPr>
              <a:buNone/>
            </a:pPr>
            <a:r>
              <a:rPr lang="zh-TW" altLang="en-US" sz="2400" b="1" dirty="0" smtClean="0"/>
              <a:t>對本判決意見：</a:t>
            </a:r>
            <a:endParaRPr lang="en-US" altLang="zh-TW" sz="2400" b="1" dirty="0" smtClean="0"/>
          </a:p>
          <a:p>
            <a:pPr marL="457200" indent="-457200">
              <a:buAutoNum type="arabicPeriod"/>
            </a:pPr>
            <a:r>
              <a:rPr lang="zh-TW" altLang="en-US" sz="2400" dirty="0" smtClean="0"/>
              <a:t>本件高院採取</a:t>
            </a:r>
            <a:r>
              <a:rPr lang="en-US" altLang="zh-TW" sz="2400" dirty="0" smtClean="0"/>
              <a:t>93</a:t>
            </a:r>
            <a:r>
              <a:rPr lang="zh-TW" altLang="en-US" sz="2400" dirty="0" smtClean="0"/>
              <a:t>年至</a:t>
            </a:r>
            <a:r>
              <a:rPr lang="en-US" altLang="zh-TW" sz="2400" dirty="0" smtClean="0"/>
              <a:t>96</a:t>
            </a:r>
            <a:r>
              <a:rPr lang="zh-TW" altLang="en-US" sz="2400" dirty="0" smtClean="0"/>
              <a:t>年度經會計師核閱之會計報告計算出乙淨收益 ，而最高法院認須採乙之營業淨利推算乙之損害，似過於嚴格。因</a:t>
            </a:r>
            <a:r>
              <a:rPr lang="zh-TW" altLang="zh-TW" sz="2400" dirty="0" smtClean="0"/>
              <a:t>營業秘密具有秘密性，無可以參考的市場價值，且其價值常不單獨存在，必須依賴所有人或取得者相當之投入，經過一番努力後才產生，營業秘密如未被運用處理，對被害人造成之損害不易顯現，損害賠償金額通常難以估計</a:t>
            </a:r>
            <a:r>
              <a:rPr lang="zh-TW" altLang="en-US" sz="2400" dirty="0" smtClean="0"/>
              <a:t>。我國營業秘密法第</a:t>
            </a:r>
            <a:r>
              <a:rPr lang="en-US" altLang="zh-TW" sz="2400" dirty="0" smtClean="0"/>
              <a:t>13</a:t>
            </a:r>
            <a:r>
              <a:rPr lang="zh-TW" altLang="en-US" sz="2400" dirty="0" smtClean="0"/>
              <a:t>條規定，由原告就其計算損害方式可「擇一請求」，則原告選擇按自己損害計算，或選擇按被告所得利益計算，或選擇按被告之營收總額計算，所得數額均不相同，可見法律規定並未要求計算損害額精確無誤。　　　　　</a:t>
            </a:r>
            <a:endParaRPr lang="en-US" altLang="zh-TW" sz="2400" dirty="0" smtClean="0"/>
          </a:p>
          <a:p>
            <a:pPr marL="457200" indent="-457200">
              <a:buAutoNum type="arabicPeriod"/>
            </a:pPr>
            <a:r>
              <a:rPr lang="zh-TW" altLang="en-US" sz="2400" dirty="0" smtClean="0"/>
              <a:t>美國之反不正競爭法整編第</a:t>
            </a:r>
            <a:r>
              <a:rPr lang="en-US" altLang="zh-TW" sz="2400" dirty="0" smtClean="0"/>
              <a:t>45</a:t>
            </a:r>
            <a:r>
              <a:rPr lang="zh-TW" altLang="en-US" sz="2400" dirty="0" smtClean="0"/>
              <a:t>條註釋亦說明原告只要在</a:t>
            </a:r>
            <a:endParaRPr lang="en-US" altLang="zh-TW" sz="2400" dirty="0" smtClean="0"/>
          </a:p>
          <a:p>
            <a:pPr marL="457200" indent="-457200">
              <a:buNone/>
            </a:pPr>
            <a:r>
              <a:rPr lang="zh-TW" altLang="en-US" sz="2400" dirty="0" smtClean="0"/>
              <a:t>       案件所顯現事實下「儘可能合理確定」</a:t>
            </a:r>
            <a:r>
              <a:rPr lang="en-US" altLang="zh-TW" sz="2400" dirty="0" smtClean="0"/>
              <a:t>(such loss with only as much certainty  as is reasonable under its cir-</a:t>
            </a:r>
          </a:p>
          <a:p>
            <a:pPr marL="457200" indent="-457200">
              <a:buNone/>
            </a:pPr>
            <a:r>
              <a:rPr lang="en-US" altLang="zh-TW" sz="2400" dirty="0" smtClean="0"/>
              <a:t>       </a:t>
            </a:r>
            <a:r>
              <a:rPr lang="en-US" altLang="zh-TW" sz="2400" dirty="0" err="1" smtClean="0"/>
              <a:t>cumstances</a:t>
            </a:r>
            <a:r>
              <a:rPr lang="en-US" altLang="zh-TW" sz="2400" dirty="0" smtClean="0"/>
              <a:t> )</a:t>
            </a:r>
            <a:r>
              <a:rPr lang="zh-TW" altLang="en-US" sz="2400" dirty="0" smtClean="0"/>
              <a:t>，即認原告就損害額計算已盡舉證責任。</a:t>
            </a:r>
            <a:endParaRPr lang="zh-TW" altLang="en-US" sz="2400" dirty="0"/>
          </a:p>
        </p:txBody>
      </p:sp>
      <p:sp>
        <p:nvSpPr>
          <p:cNvPr id="6" name="頁尾版面配置區 5"/>
          <p:cNvSpPr>
            <a:spLocks noGrp="1"/>
          </p:cNvSpPr>
          <p:nvPr>
            <p:ph type="ftr" sz="quarter" idx="11"/>
          </p:nvPr>
        </p:nvSpPr>
        <p:spPr/>
        <p:txBody>
          <a:bodyPr/>
          <a:lstStyle/>
          <a:p>
            <a:r>
              <a:rPr lang="en-US" altLang="zh-TW" smtClean="0"/>
              <a:t>93</a:t>
            </a:r>
            <a:endParaRPr lang="zh-TW" alt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539552" y="764704"/>
            <a:ext cx="8229600" cy="6093296"/>
          </a:xfrm>
        </p:spPr>
        <p:txBody>
          <a:bodyPr>
            <a:normAutofit/>
          </a:bodyPr>
          <a:lstStyle/>
          <a:p>
            <a:pPr lvl="0">
              <a:buNone/>
            </a:pPr>
            <a:r>
              <a:rPr lang="zh-TW" altLang="en-US" sz="2400" b="1" dirty="0" smtClean="0"/>
              <a:t>美國關於營業秘密損害賠償計算之相關規定：</a:t>
            </a:r>
            <a:endParaRPr lang="en-US" altLang="zh-TW" sz="2400" b="1" dirty="0" smtClean="0"/>
          </a:p>
          <a:p>
            <a:pPr marL="457200" lvl="0" indent="-457200">
              <a:lnSpc>
                <a:spcPts val="2200"/>
              </a:lnSpc>
              <a:buNone/>
            </a:pPr>
            <a:r>
              <a:rPr lang="en-US" altLang="zh-TW" sz="2400" b="1" dirty="0" smtClean="0">
                <a:solidFill>
                  <a:srgbClr val="C00000"/>
                </a:solidFill>
              </a:rPr>
              <a:t>1.1985</a:t>
            </a:r>
            <a:r>
              <a:rPr lang="zh-TW" altLang="en-US" sz="2400" b="1" dirty="0" smtClean="0">
                <a:solidFill>
                  <a:srgbClr val="C00000"/>
                </a:solidFill>
              </a:rPr>
              <a:t>年修正之統一營業秘密法第</a:t>
            </a:r>
            <a:r>
              <a:rPr lang="en-US" altLang="zh-TW" sz="2400" b="1" dirty="0" smtClean="0">
                <a:solidFill>
                  <a:srgbClr val="C00000"/>
                </a:solidFill>
              </a:rPr>
              <a:t>3</a:t>
            </a:r>
            <a:r>
              <a:rPr lang="zh-TW" altLang="en-US" sz="2400" b="1" dirty="0" smtClean="0">
                <a:solidFill>
                  <a:srgbClr val="C00000"/>
                </a:solidFill>
              </a:rPr>
              <a:t>條損害賠償</a:t>
            </a:r>
            <a:r>
              <a:rPr lang="en-US" altLang="zh-TW" sz="2400" b="1" dirty="0" smtClean="0">
                <a:solidFill>
                  <a:srgbClr val="C00000"/>
                </a:solidFill>
              </a:rPr>
              <a:t> </a:t>
            </a:r>
            <a:r>
              <a:rPr lang="zh-TW" altLang="en-US" sz="2400" b="1" dirty="0" smtClean="0">
                <a:solidFill>
                  <a:srgbClr val="C00000"/>
                </a:solidFill>
              </a:rPr>
              <a:t>規定</a:t>
            </a:r>
            <a:r>
              <a:rPr lang="en-US" altLang="zh-TW" sz="2400" b="1" dirty="0" smtClean="0">
                <a:solidFill>
                  <a:srgbClr val="C00000"/>
                </a:solidFill>
              </a:rPr>
              <a:t>:</a:t>
            </a:r>
          </a:p>
          <a:p>
            <a:pPr marL="457200" lvl="0" indent="-457200">
              <a:lnSpc>
                <a:spcPts val="2200"/>
              </a:lnSpc>
              <a:buNone/>
            </a:pPr>
            <a:r>
              <a:rPr lang="zh-TW" altLang="en-US" sz="2400" dirty="0" smtClean="0">
                <a:solidFill>
                  <a:srgbClr val="0060A8"/>
                </a:solidFill>
              </a:rPr>
              <a:t>「</a:t>
            </a:r>
            <a:r>
              <a:rPr lang="en-US" altLang="zh-TW" sz="2400" dirty="0" smtClean="0">
                <a:solidFill>
                  <a:srgbClr val="0060A8"/>
                </a:solidFill>
              </a:rPr>
              <a:t>(a)</a:t>
            </a:r>
            <a:r>
              <a:rPr lang="zh-TW" altLang="en-US" sz="2400" dirty="0" smtClean="0">
                <a:solidFill>
                  <a:srgbClr val="0060A8"/>
                </a:solidFill>
              </a:rPr>
              <a:t>於他人尚未知悉或可得而知為營業秘密之前，除請求人因給予金錢救濟而實質及引起偏見改變其訴訟地位而有致不公平者外，其得請求盜用營業秘密損害賠償。損害賠償範圍包括因盜用所受實質損害及因盜用營業秘密而尚未計算於實質損害範圍內之不當利益。其他因盜用營業秘密可代替之方式，得以加諸侵害人未經同意揭露或使用營業秘而以合理權利金方式衡量。</a:t>
            </a:r>
            <a:endParaRPr lang="en-US" altLang="zh-TW" sz="2400" dirty="0" smtClean="0">
              <a:solidFill>
                <a:srgbClr val="0060A8"/>
              </a:solidFill>
            </a:endParaRPr>
          </a:p>
          <a:p>
            <a:pPr marL="457200" lvl="0" indent="-457200">
              <a:lnSpc>
                <a:spcPts val="2200"/>
              </a:lnSpc>
              <a:buAutoNum type="alphaLcParenBoth" startAt="2"/>
            </a:pPr>
            <a:r>
              <a:rPr lang="zh-TW" altLang="en-US" sz="2400" dirty="0" smtClean="0">
                <a:solidFill>
                  <a:srgbClr val="0060A8"/>
                </a:solidFill>
              </a:rPr>
              <a:t>如以故意及惡意侵占</a:t>
            </a:r>
            <a:r>
              <a:rPr lang="en-US" altLang="zh-TW" sz="2400" dirty="0" smtClean="0">
                <a:solidFill>
                  <a:srgbClr val="0060A8"/>
                </a:solidFill>
              </a:rPr>
              <a:t>,</a:t>
            </a:r>
            <a:r>
              <a:rPr lang="zh-TW" altLang="en-US" sz="2400" dirty="0" smtClean="0">
                <a:solidFill>
                  <a:srgbClr val="0060A8"/>
                </a:solidFill>
              </a:rPr>
              <a:t>法院得酌定不超過前項計算之損害額兩倍之懲罰性賠償。」</a:t>
            </a:r>
            <a:endParaRPr lang="en-US" altLang="zh-TW" sz="2400" dirty="0" smtClean="0">
              <a:solidFill>
                <a:srgbClr val="0060A8"/>
              </a:solidFill>
            </a:endParaRPr>
          </a:p>
          <a:p>
            <a:pPr marL="457200" lvl="0" indent="-457200">
              <a:lnSpc>
                <a:spcPts val="1200"/>
              </a:lnSpc>
              <a:spcBef>
                <a:spcPts val="0"/>
              </a:spcBef>
              <a:buNone/>
            </a:pPr>
            <a:r>
              <a:rPr lang="en-US" altLang="zh-TW" sz="1800" dirty="0" smtClean="0"/>
              <a:t>(§3</a:t>
            </a:r>
            <a:r>
              <a:rPr lang="zh-TW" altLang="en-US" sz="1800" dirty="0" smtClean="0"/>
              <a:t> </a:t>
            </a:r>
            <a:r>
              <a:rPr lang="en-US" altLang="zh-TW" sz="1800" dirty="0" smtClean="0"/>
              <a:t>Damages (a) Except to the extent that a material and prejudicial change of position prior to acquiring knowledge to reason to know of misappropriation render a monetary recovery inequitable, a complainant is entitled to recover damages for misappropriation. Damages can include both the actual loss caused by misappropriation and the unjust enrichment caused misappropriation that is not taken into account in computing actual loss. In lieu of damages measured by any other methods , the damage cause by misappropriation may be measured imposition of liability for a reasonable royalty for a </a:t>
            </a:r>
            <a:r>
              <a:rPr lang="en-US" altLang="zh-TW" sz="1800" dirty="0" err="1" smtClean="0"/>
              <a:t>misappropriator’s</a:t>
            </a:r>
            <a:r>
              <a:rPr lang="en-US" altLang="zh-TW" sz="1800" dirty="0" smtClean="0"/>
              <a:t> unauthorized disclosure or use of a trade secret. (b) If willful and malicious misappropriation exists, the court may award exemplary damages in the amount not exceeding twice any award made under subsection(a). )</a:t>
            </a:r>
          </a:p>
          <a:p>
            <a:pPr marL="457200" lvl="0" indent="-457200">
              <a:buNone/>
            </a:pPr>
            <a:endParaRPr lang="en-US" altLang="zh-TW" sz="2200" dirty="0" smtClean="0"/>
          </a:p>
          <a:p>
            <a:pPr lvl="0">
              <a:buNone/>
            </a:pPr>
            <a:endParaRPr lang="en-US" altLang="zh-TW" dirty="0" smtClean="0"/>
          </a:p>
          <a:p>
            <a:pPr lvl="0">
              <a:buNone/>
            </a:pPr>
            <a:endParaRPr lang="en-US" altLang="zh-TW" dirty="0" smtClean="0"/>
          </a:p>
          <a:p>
            <a:endParaRPr lang="zh-TW" altLang="en-US" dirty="0"/>
          </a:p>
        </p:txBody>
      </p:sp>
      <p:sp>
        <p:nvSpPr>
          <p:cNvPr id="6" name="頁尾版面配置區 5"/>
          <p:cNvSpPr>
            <a:spLocks noGrp="1"/>
          </p:cNvSpPr>
          <p:nvPr>
            <p:ph type="ftr" sz="quarter" idx="11"/>
          </p:nvPr>
        </p:nvSpPr>
        <p:spPr/>
        <p:txBody>
          <a:bodyPr/>
          <a:lstStyle/>
          <a:p>
            <a:r>
              <a:rPr lang="en-US" altLang="zh-TW" smtClean="0"/>
              <a:t>94</a:t>
            </a:r>
            <a:endParaRPr lang="zh-TW" alt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1124744"/>
            <a:ext cx="8229600" cy="6093296"/>
          </a:xfrm>
        </p:spPr>
        <p:txBody>
          <a:bodyPr>
            <a:normAutofit/>
          </a:bodyPr>
          <a:lstStyle/>
          <a:p>
            <a:pPr>
              <a:lnSpc>
                <a:spcPts val="3000"/>
              </a:lnSpc>
              <a:spcBef>
                <a:spcPts val="0"/>
              </a:spcBef>
              <a:buNone/>
            </a:pPr>
            <a:r>
              <a:rPr lang="en-US" altLang="zh-TW" sz="2400" b="1" dirty="0" smtClean="0">
                <a:solidFill>
                  <a:srgbClr val="C00000"/>
                </a:solidFill>
              </a:rPr>
              <a:t>2.1995</a:t>
            </a:r>
            <a:r>
              <a:rPr lang="zh-TW" altLang="en-US" sz="2400" b="1" dirty="0" smtClean="0">
                <a:solidFill>
                  <a:srgbClr val="C00000"/>
                </a:solidFill>
              </a:rPr>
              <a:t>年反不正競爭法整編第三版</a:t>
            </a:r>
            <a:endParaRPr lang="en-US" altLang="zh-TW" sz="2400" b="1" dirty="0" smtClean="0">
              <a:solidFill>
                <a:srgbClr val="C00000"/>
              </a:solidFill>
            </a:endParaRPr>
          </a:p>
          <a:p>
            <a:pPr>
              <a:lnSpc>
                <a:spcPts val="2600"/>
              </a:lnSpc>
              <a:spcBef>
                <a:spcPts val="0"/>
              </a:spcBef>
              <a:buNone/>
            </a:pPr>
            <a:r>
              <a:rPr lang="zh-TW" altLang="en-US" sz="2400" dirty="0" smtClean="0"/>
              <a:t>第</a:t>
            </a:r>
            <a:r>
              <a:rPr lang="en-US" altLang="zh-TW" sz="2400" dirty="0" smtClean="0"/>
              <a:t>45</a:t>
            </a:r>
            <a:r>
              <a:rPr lang="zh-TW" altLang="en-US" sz="2400" dirty="0" smtClean="0"/>
              <a:t>條金錢賠償：盜用營業秘密</a:t>
            </a:r>
            <a:endParaRPr lang="en-US" altLang="zh-TW" sz="2400" dirty="0" smtClean="0"/>
          </a:p>
          <a:p>
            <a:pPr marL="457200" indent="-457200">
              <a:lnSpc>
                <a:spcPts val="2600"/>
              </a:lnSpc>
              <a:spcBef>
                <a:spcPts val="0"/>
              </a:spcBef>
              <a:buAutoNum type="arabicParenBoth"/>
            </a:pPr>
            <a:r>
              <a:rPr lang="zh-TW" altLang="en-US" sz="2400" dirty="0" smtClean="0"/>
              <a:t>除第</a:t>
            </a:r>
            <a:r>
              <a:rPr lang="en-US" altLang="zh-TW" sz="2400" dirty="0" smtClean="0"/>
              <a:t>2</a:t>
            </a:r>
            <a:r>
              <a:rPr lang="zh-TW" altLang="en-US" sz="2400" dirty="0" smtClean="0"/>
              <a:t>項所定情形認為不適當者外，</a:t>
            </a:r>
            <a:r>
              <a:rPr lang="zh-TW" altLang="en-US" sz="2400" dirty="0" smtClean="0">
                <a:solidFill>
                  <a:srgbClr val="0070C0"/>
                </a:solidFill>
              </a:rPr>
              <a:t>行為人依第</a:t>
            </a:r>
            <a:r>
              <a:rPr lang="en-US" altLang="zh-TW" sz="2400" dirty="0" smtClean="0">
                <a:solidFill>
                  <a:srgbClr val="0070C0"/>
                </a:solidFill>
              </a:rPr>
              <a:t>40</a:t>
            </a:r>
            <a:r>
              <a:rPr lang="zh-TW" altLang="en-US" sz="2400" dirty="0" smtClean="0">
                <a:solidFill>
                  <a:srgbClr val="0070C0"/>
                </a:solidFill>
              </a:rPr>
              <a:t>條規定盜用他人營業秘密致其負有金錢損失，或使行為人獲有金錢利益，以其中數額較高者，負擔賠償。</a:t>
            </a:r>
            <a:endParaRPr lang="en-US" altLang="zh-TW" sz="2400" dirty="0" smtClean="0">
              <a:solidFill>
                <a:srgbClr val="0070C0"/>
              </a:solidFill>
            </a:endParaRPr>
          </a:p>
          <a:p>
            <a:pPr marL="457200" indent="-457200">
              <a:lnSpc>
                <a:spcPts val="2600"/>
              </a:lnSpc>
              <a:spcBef>
                <a:spcPts val="0"/>
              </a:spcBef>
              <a:buAutoNum type="arabicParenBoth"/>
            </a:pPr>
            <a:r>
              <a:rPr lang="zh-TW" altLang="en-US" sz="2400" dirty="0" smtClean="0"/>
              <a:t>不論金錢賠償是否適當，或基於案件內所有因素比較評估後所認定之適當方式，應包括下列基本因素：</a:t>
            </a:r>
            <a:endParaRPr lang="en-US" altLang="zh-TW" sz="2400" dirty="0" smtClean="0"/>
          </a:p>
          <a:p>
            <a:pPr marL="457200" indent="-457200">
              <a:lnSpc>
                <a:spcPts val="2600"/>
              </a:lnSpc>
              <a:spcBef>
                <a:spcPts val="0"/>
              </a:spcBef>
              <a:buNone/>
            </a:pPr>
            <a:r>
              <a:rPr lang="zh-TW" altLang="en-US" sz="2400" dirty="0" smtClean="0"/>
              <a:t>　</a:t>
            </a:r>
            <a:r>
              <a:rPr lang="en-US" altLang="zh-TW" sz="2400" dirty="0" smtClean="0"/>
              <a:t>(a) </a:t>
            </a:r>
            <a:r>
              <a:rPr lang="zh-TW" altLang="en-US" sz="2400" dirty="0" smtClean="0"/>
              <a:t>原告主張之事實及其金錢損失範圍或行為人因盜用行為所獲得之金錢利益之確定程度；</a:t>
            </a:r>
            <a:endParaRPr lang="en-US" altLang="zh-TW" sz="2400" dirty="0" smtClean="0"/>
          </a:p>
          <a:p>
            <a:pPr marL="457200" indent="-457200">
              <a:lnSpc>
                <a:spcPts val="2600"/>
              </a:lnSpc>
              <a:spcBef>
                <a:spcPts val="0"/>
              </a:spcBef>
              <a:buNone/>
            </a:pPr>
            <a:r>
              <a:rPr lang="zh-TW" altLang="en-US" sz="2400" dirty="0" smtClean="0"/>
              <a:t>　</a:t>
            </a:r>
            <a:r>
              <a:rPr lang="en-US" altLang="zh-TW" sz="2400" dirty="0" smtClean="0"/>
              <a:t>(b) </a:t>
            </a:r>
            <a:r>
              <a:rPr lang="zh-TW" altLang="en-US" sz="2400" dirty="0" smtClean="0"/>
              <a:t>盜用的性質和程度；</a:t>
            </a:r>
            <a:endParaRPr lang="en-US" altLang="zh-TW" sz="2400" dirty="0" smtClean="0"/>
          </a:p>
          <a:p>
            <a:pPr marL="457200" indent="-457200">
              <a:lnSpc>
                <a:spcPts val="2600"/>
              </a:lnSpc>
              <a:spcBef>
                <a:spcPts val="0"/>
              </a:spcBef>
              <a:buNone/>
            </a:pPr>
            <a:r>
              <a:rPr lang="zh-TW" altLang="en-US" sz="2400" dirty="0" smtClean="0"/>
              <a:t>　</a:t>
            </a:r>
            <a:r>
              <a:rPr lang="en-US" altLang="zh-TW" sz="2400" dirty="0" smtClean="0"/>
              <a:t>(c) </a:t>
            </a:r>
            <a:r>
              <a:rPr lang="zh-TW" altLang="en-US" sz="2400" dirty="0" smtClean="0"/>
              <a:t>原告其他救濟方式充足性；</a:t>
            </a:r>
            <a:endParaRPr lang="en-US" altLang="zh-TW" sz="2400" dirty="0" smtClean="0"/>
          </a:p>
          <a:p>
            <a:pPr marL="457200" indent="-457200">
              <a:lnSpc>
                <a:spcPts val="2600"/>
              </a:lnSpc>
              <a:spcBef>
                <a:spcPts val="0"/>
              </a:spcBef>
              <a:buNone/>
            </a:pPr>
            <a:r>
              <a:rPr lang="zh-TW" altLang="en-US" sz="2400" dirty="0" smtClean="0"/>
              <a:t>  </a:t>
            </a:r>
            <a:r>
              <a:rPr lang="en-US" altLang="zh-TW" sz="2400" dirty="0" smtClean="0"/>
              <a:t>(d)</a:t>
            </a:r>
            <a:r>
              <a:rPr lang="zh-TW" altLang="en-US" sz="2400" dirty="0" smtClean="0"/>
              <a:t> 侵害人所知悉之資訊及侵害人信賴該資訊之性質及善  </a:t>
            </a:r>
            <a:endParaRPr lang="en-US" altLang="zh-TW" sz="2400" dirty="0" smtClean="0"/>
          </a:p>
          <a:p>
            <a:pPr marL="457200" indent="-457200">
              <a:lnSpc>
                <a:spcPts val="2600"/>
              </a:lnSpc>
              <a:spcBef>
                <a:spcPts val="0"/>
              </a:spcBef>
              <a:buNone/>
            </a:pPr>
            <a:r>
              <a:rPr lang="zh-TW" altLang="en-US" sz="2400" dirty="0" smtClean="0"/>
              <a:t>      意之程度；</a:t>
            </a:r>
            <a:endParaRPr lang="en-US" altLang="zh-TW" sz="2400" dirty="0" smtClean="0"/>
          </a:p>
          <a:p>
            <a:pPr marL="457200" indent="-457200">
              <a:lnSpc>
                <a:spcPts val="2600"/>
              </a:lnSpc>
              <a:spcBef>
                <a:spcPts val="0"/>
              </a:spcBef>
              <a:buNone/>
            </a:pPr>
            <a:r>
              <a:rPr lang="zh-TW" altLang="en-US" sz="2400" dirty="0" smtClean="0"/>
              <a:t>  </a:t>
            </a:r>
            <a:r>
              <a:rPr lang="en-US" altLang="zh-TW" sz="2400" dirty="0" smtClean="0"/>
              <a:t>(e) </a:t>
            </a:r>
            <a:r>
              <a:rPr lang="zh-TW" altLang="en-US" sz="2400" dirty="0" smtClean="0"/>
              <a:t>原告起訴或主張其權利之任何不合理的遲延；</a:t>
            </a:r>
            <a:endParaRPr lang="en-US" altLang="zh-TW" sz="2400" dirty="0" smtClean="0"/>
          </a:p>
          <a:p>
            <a:pPr marL="457200" indent="-457200">
              <a:lnSpc>
                <a:spcPts val="2600"/>
              </a:lnSpc>
              <a:spcBef>
                <a:spcPts val="0"/>
              </a:spcBef>
              <a:buNone/>
            </a:pPr>
            <a:r>
              <a:rPr lang="zh-TW" altLang="en-US" sz="2400" dirty="0" smtClean="0"/>
              <a:t>  </a:t>
            </a:r>
            <a:r>
              <a:rPr lang="en-US" altLang="zh-TW" sz="2400" dirty="0" smtClean="0"/>
              <a:t>(f) </a:t>
            </a:r>
            <a:r>
              <a:rPr lang="zh-TW" altLang="en-US" sz="2400" dirty="0" smtClean="0"/>
              <a:t>原告其他不當行為。 </a:t>
            </a:r>
            <a:endParaRPr lang="en-US" altLang="zh-TW" sz="2400" dirty="0" smtClean="0"/>
          </a:p>
          <a:p>
            <a:pPr marL="457200" indent="-457200">
              <a:lnSpc>
                <a:spcPts val="2600"/>
              </a:lnSpc>
              <a:buNone/>
            </a:pPr>
            <a:endParaRPr lang="zh-TW" altLang="en-US" sz="2400" dirty="0"/>
          </a:p>
        </p:txBody>
      </p:sp>
      <p:sp>
        <p:nvSpPr>
          <p:cNvPr id="6" name="頁尾版面配置區 5"/>
          <p:cNvSpPr>
            <a:spLocks noGrp="1"/>
          </p:cNvSpPr>
          <p:nvPr>
            <p:ph type="ftr" sz="quarter" idx="11"/>
          </p:nvPr>
        </p:nvSpPr>
        <p:spPr/>
        <p:txBody>
          <a:bodyPr/>
          <a:lstStyle/>
          <a:p>
            <a:r>
              <a:rPr lang="en-US" altLang="zh-TW" smtClean="0"/>
              <a:t>95</a:t>
            </a:r>
            <a:endParaRPr lang="zh-TW" alt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764704"/>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539552" y="1556792"/>
            <a:ext cx="8229600" cy="6021288"/>
          </a:xfrm>
        </p:spPr>
        <p:txBody>
          <a:bodyPr>
            <a:normAutofit fontScale="47500" lnSpcReduction="20000"/>
          </a:bodyPr>
          <a:lstStyle/>
          <a:p>
            <a:pPr>
              <a:lnSpc>
                <a:spcPts val="2100"/>
              </a:lnSpc>
              <a:spcBef>
                <a:spcPts val="0"/>
              </a:spcBef>
              <a:buNone/>
            </a:pPr>
            <a:r>
              <a:rPr lang="en-US" altLang="zh-TW" sz="2900" dirty="0" smtClean="0"/>
              <a:t>(§45 Monetary Relief: Appropriation of Trade Secrets</a:t>
            </a:r>
          </a:p>
          <a:p>
            <a:pPr marL="514350" indent="-514350">
              <a:lnSpc>
                <a:spcPts val="2100"/>
              </a:lnSpc>
              <a:spcBef>
                <a:spcPts val="0"/>
              </a:spcBef>
              <a:buAutoNum type="arabicParenBoth"/>
            </a:pPr>
            <a:r>
              <a:rPr lang="en-US" altLang="zh-TW" sz="2900" dirty="0" smtClean="0"/>
              <a:t>One who is liable to another for an appropriation of the other trade secret</a:t>
            </a:r>
            <a:r>
              <a:rPr lang="en-US" altLang="zh-TW" sz="2900" dirty="0" smtClean="0">
                <a:solidFill>
                  <a:schemeClr val="tx2"/>
                </a:solidFill>
              </a:rPr>
              <a:t> under the rule stated in §40</a:t>
            </a:r>
            <a:r>
              <a:rPr lang="zh-TW" altLang="en-US" sz="2900" dirty="0" smtClean="0">
                <a:solidFill>
                  <a:schemeClr val="tx2"/>
                </a:solidFill>
              </a:rPr>
              <a:t> </a:t>
            </a:r>
            <a:r>
              <a:rPr lang="en-US" altLang="zh-TW" sz="2900" dirty="0" smtClean="0">
                <a:solidFill>
                  <a:schemeClr val="tx2"/>
                </a:solidFill>
              </a:rPr>
              <a:t>is liable for the pecuniary loss to the other caused by the appropriation or for the actor’s own pecuniary gain</a:t>
            </a:r>
          </a:p>
          <a:p>
            <a:pPr marL="514350" indent="-514350">
              <a:lnSpc>
                <a:spcPts val="2100"/>
              </a:lnSpc>
              <a:spcBef>
                <a:spcPts val="0"/>
              </a:spcBef>
              <a:buNone/>
            </a:pPr>
            <a:r>
              <a:rPr lang="en-US" altLang="zh-TW" sz="2900" dirty="0" smtClean="0">
                <a:solidFill>
                  <a:schemeClr val="tx2"/>
                </a:solidFill>
              </a:rPr>
              <a:t>          resulting from the appropriation</a:t>
            </a:r>
            <a:r>
              <a:rPr lang="en-US" altLang="zh-TW" sz="2900" dirty="0" smtClean="0"/>
              <a:t>, </a:t>
            </a:r>
            <a:r>
              <a:rPr lang="en-US" altLang="zh-TW" sz="2900" dirty="0" smtClean="0">
                <a:solidFill>
                  <a:srgbClr val="FF0000"/>
                </a:solidFill>
              </a:rPr>
              <a:t>whichever is greater</a:t>
            </a:r>
            <a:r>
              <a:rPr lang="en-US" altLang="zh-TW" sz="2900" dirty="0" smtClean="0"/>
              <a:t>, unless such relief is inappropriate under the rule stated in Subsection(2).</a:t>
            </a:r>
          </a:p>
          <a:p>
            <a:pPr marL="514350" indent="-514350">
              <a:lnSpc>
                <a:spcPts val="2100"/>
              </a:lnSpc>
              <a:spcBef>
                <a:spcPts val="0"/>
              </a:spcBef>
              <a:buNone/>
            </a:pPr>
            <a:r>
              <a:rPr lang="en-US" altLang="zh-TW" sz="2900" dirty="0" smtClean="0"/>
              <a:t>(2) Whether an award of monetary relief is appropriate and the appropriate method of measuring such relief depend upon a comparative appraisal </a:t>
            </a:r>
          </a:p>
          <a:p>
            <a:pPr marL="514350" indent="-514350">
              <a:lnSpc>
                <a:spcPts val="2100"/>
              </a:lnSpc>
              <a:spcBef>
                <a:spcPts val="0"/>
              </a:spcBef>
              <a:buNone/>
            </a:pPr>
            <a:r>
              <a:rPr lang="en-US" altLang="zh-TW" sz="2900" dirty="0" smtClean="0"/>
              <a:t>         of all the factors of the case, including the following primary factors:</a:t>
            </a:r>
          </a:p>
          <a:p>
            <a:pPr marL="514350" indent="-514350">
              <a:lnSpc>
                <a:spcPts val="2100"/>
              </a:lnSpc>
              <a:spcBef>
                <a:spcPts val="0"/>
              </a:spcBef>
              <a:buNone/>
            </a:pPr>
            <a:r>
              <a:rPr lang="en-US" altLang="zh-TW" sz="2900" dirty="0" smtClean="0"/>
              <a:t>      (a) the degree of certainty with which the plaintiff has established the fact and extent of the pecuniary loss or the actor’s pecuniary gain resulting from the appropriation;</a:t>
            </a:r>
          </a:p>
          <a:p>
            <a:pPr marL="514350" indent="-514350">
              <a:lnSpc>
                <a:spcPts val="2100"/>
              </a:lnSpc>
              <a:spcBef>
                <a:spcPts val="0"/>
              </a:spcBef>
              <a:buNone/>
            </a:pPr>
            <a:r>
              <a:rPr lang="en-US" altLang="zh-TW" sz="2900" dirty="0" smtClean="0"/>
              <a:t>      (b) the nature and extent of the appropriation; </a:t>
            </a:r>
          </a:p>
          <a:p>
            <a:pPr marL="514350" indent="-514350">
              <a:lnSpc>
                <a:spcPts val="2100"/>
              </a:lnSpc>
              <a:spcBef>
                <a:spcPts val="0"/>
              </a:spcBef>
              <a:buNone/>
            </a:pPr>
            <a:r>
              <a:rPr lang="en-US" altLang="zh-TW" sz="2900" dirty="0" smtClean="0"/>
              <a:t>      (c ) the relative adequacy to the plaintiff of other remedies;</a:t>
            </a:r>
          </a:p>
          <a:p>
            <a:pPr marL="514350" indent="-514350">
              <a:lnSpc>
                <a:spcPts val="2100"/>
              </a:lnSpc>
              <a:spcBef>
                <a:spcPts val="0"/>
              </a:spcBef>
              <a:buNone/>
            </a:pPr>
            <a:r>
              <a:rPr lang="en-US" altLang="zh-TW" sz="2900" dirty="0" smtClean="0"/>
              <a:t>      (d) the intent and knowledge of the actor and the nature and extent of any good faith reliance by the actor;</a:t>
            </a:r>
          </a:p>
          <a:p>
            <a:pPr marL="514350" indent="-514350">
              <a:lnSpc>
                <a:spcPts val="2100"/>
              </a:lnSpc>
              <a:spcBef>
                <a:spcPts val="0"/>
              </a:spcBef>
              <a:buNone/>
            </a:pPr>
            <a:r>
              <a:rPr lang="en-US" altLang="zh-TW" sz="2900" dirty="0" smtClean="0"/>
              <a:t>      (e) any unreasonable delay by the plaintiff in bringing suit or otherwise asserting its rights; and </a:t>
            </a:r>
          </a:p>
          <a:p>
            <a:pPr marL="514350" indent="-514350">
              <a:lnSpc>
                <a:spcPts val="2100"/>
              </a:lnSpc>
              <a:spcBef>
                <a:spcPts val="0"/>
              </a:spcBef>
              <a:buNone/>
            </a:pPr>
            <a:r>
              <a:rPr lang="en-US" altLang="zh-TW" sz="2900" dirty="0" smtClean="0"/>
              <a:t>      (f) any related misconduct on the part of the plaintiff.)</a:t>
            </a:r>
          </a:p>
          <a:p>
            <a:pPr marL="514350" indent="-514350">
              <a:buNone/>
            </a:pPr>
            <a:endParaRPr lang="en-US" altLang="zh-TW" sz="2000" dirty="0" smtClean="0"/>
          </a:p>
          <a:p>
            <a:pPr marL="514350" indent="-514350">
              <a:buNone/>
            </a:pPr>
            <a:endParaRPr lang="en-US" altLang="zh-TW" sz="2000" dirty="0" smtClean="0"/>
          </a:p>
          <a:p>
            <a:pPr marL="514350" indent="-514350">
              <a:buNone/>
            </a:pPr>
            <a:r>
              <a:rPr lang="en-US" altLang="zh-TW" sz="2000" dirty="0" smtClean="0"/>
              <a:t> </a:t>
            </a:r>
          </a:p>
          <a:p>
            <a:pPr marL="514350" indent="-514350">
              <a:buNone/>
            </a:pPr>
            <a:r>
              <a:rPr lang="en-US" altLang="zh-TW" sz="2000" dirty="0" smtClean="0"/>
              <a:t> </a:t>
            </a:r>
          </a:p>
          <a:p>
            <a:pPr marL="514350" indent="-514350">
              <a:buAutoNum type="arabicParenBoth"/>
            </a:pPr>
            <a:endParaRPr lang="zh-TW" altLang="en-US" dirty="0"/>
          </a:p>
        </p:txBody>
      </p:sp>
      <p:sp>
        <p:nvSpPr>
          <p:cNvPr id="6" name="頁尾版面配置區 5"/>
          <p:cNvSpPr>
            <a:spLocks noGrp="1"/>
          </p:cNvSpPr>
          <p:nvPr>
            <p:ph type="ftr" sz="quarter" idx="11"/>
          </p:nvPr>
        </p:nvSpPr>
        <p:spPr/>
        <p:txBody>
          <a:bodyPr/>
          <a:lstStyle/>
          <a:p>
            <a:r>
              <a:rPr lang="en-US" altLang="zh-TW" smtClean="0"/>
              <a:t>96</a:t>
            </a:r>
            <a:endParaRPr lang="zh-TW" alt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692696"/>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1196752"/>
            <a:ext cx="8229600" cy="5904656"/>
          </a:xfrm>
        </p:spPr>
        <p:txBody>
          <a:bodyPr>
            <a:normAutofit/>
          </a:bodyPr>
          <a:lstStyle/>
          <a:p>
            <a:pPr lvl="0">
              <a:buNone/>
            </a:pPr>
            <a:r>
              <a:rPr lang="en-US" altLang="zh-TW" sz="2000" b="1" dirty="0" smtClean="0">
                <a:solidFill>
                  <a:srgbClr val="C00000"/>
                </a:solidFill>
                <a:latin typeface="微軟正黑體" pitchFamily="34" charset="-120"/>
                <a:ea typeface="微軟正黑體" pitchFamily="34" charset="-120"/>
              </a:rPr>
              <a:t>3.</a:t>
            </a:r>
            <a:r>
              <a:rPr lang="zh-TW" altLang="en-US" sz="2000" b="1" dirty="0" smtClean="0">
                <a:solidFill>
                  <a:srgbClr val="C00000"/>
                </a:solidFill>
                <a:latin typeface="微軟正黑體" pitchFamily="34" charset="-120"/>
                <a:ea typeface="微軟正黑體" pitchFamily="34" charset="-120"/>
              </a:rPr>
              <a:t> </a:t>
            </a:r>
            <a:r>
              <a:rPr lang="en-US" altLang="zh-TW" sz="2000" b="1" dirty="0" smtClean="0">
                <a:solidFill>
                  <a:srgbClr val="C00000"/>
                </a:solidFill>
                <a:latin typeface="微軟正黑體" pitchFamily="34" charset="-120"/>
                <a:ea typeface="微軟正黑體" pitchFamily="34" charset="-120"/>
              </a:rPr>
              <a:t>2016</a:t>
            </a:r>
            <a:r>
              <a:rPr lang="zh-TW" altLang="en-US" sz="2000" b="1" dirty="0" smtClean="0">
                <a:solidFill>
                  <a:srgbClr val="C00000"/>
                </a:solidFill>
                <a:latin typeface="微軟正黑體" pitchFamily="34" charset="-120"/>
                <a:ea typeface="微軟正黑體" pitchFamily="34" charset="-120"/>
              </a:rPr>
              <a:t>年訂立之營業秘密防衛法第</a:t>
            </a:r>
            <a:r>
              <a:rPr lang="en-US" altLang="zh-TW" sz="2000" b="1" dirty="0" smtClean="0">
                <a:solidFill>
                  <a:srgbClr val="C00000"/>
                </a:solidFill>
                <a:latin typeface="微軟正黑體" pitchFamily="34" charset="-120"/>
                <a:ea typeface="微軟正黑體" pitchFamily="34" charset="-120"/>
              </a:rPr>
              <a:t>2</a:t>
            </a:r>
            <a:r>
              <a:rPr lang="zh-TW" altLang="en-US" sz="2000" b="1" dirty="0" smtClean="0">
                <a:solidFill>
                  <a:srgbClr val="C00000"/>
                </a:solidFill>
                <a:latin typeface="微軟正黑體" pitchFamily="34" charset="-120"/>
                <a:ea typeface="微軟正黑體" pitchFamily="34" charset="-120"/>
              </a:rPr>
              <a:t>條第</a:t>
            </a:r>
            <a:r>
              <a:rPr lang="en-US" altLang="zh-TW" sz="2000" b="1" dirty="0" smtClean="0">
                <a:solidFill>
                  <a:srgbClr val="C00000"/>
                </a:solidFill>
                <a:latin typeface="微軟正黑體" pitchFamily="34" charset="-120"/>
                <a:ea typeface="微軟正黑體" pitchFamily="34" charset="-120"/>
              </a:rPr>
              <a:t>3</a:t>
            </a:r>
            <a:r>
              <a:rPr lang="zh-TW" altLang="en-US" sz="2000" b="1" dirty="0" smtClean="0">
                <a:solidFill>
                  <a:srgbClr val="C00000"/>
                </a:solidFill>
                <a:latin typeface="微軟正黑體" pitchFamily="34" charset="-120"/>
                <a:ea typeface="微軟正黑體" pitchFamily="34" charset="-120"/>
              </a:rPr>
              <a:t>項</a:t>
            </a:r>
            <a:r>
              <a:rPr lang="en-US" altLang="zh-TW" sz="2000" b="1" dirty="0" smtClean="0">
                <a:solidFill>
                  <a:srgbClr val="C00000"/>
                </a:solidFill>
                <a:latin typeface="微軟正黑體" pitchFamily="34" charset="-120"/>
                <a:ea typeface="微軟正黑體" pitchFamily="34" charset="-120"/>
              </a:rPr>
              <a:t>(B)(C)(D)</a:t>
            </a:r>
            <a:r>
              <a:rPr lang="zh-TW" altLang="en-US" sz="2000" b="1" dirty="0" smtClean="0">
                <a:solidFill>
                  <a:srgbClr val="C00000"/>
                </a:solidFill>
                <a:latin typeface="微軟正黑體" pitchFamily="34" charset="-120"/>
                <a:ea typeface="微軟正黑體" pitchFamily="34" charset="-120"/>
              </a:rPr>
              <a:t>款損害賠償規定：</a:t>
            </a:r>
            <a:endParaRPr lang="en-US" altLang="zh-TW" sz="2000" b="1" dirty="0" smtClean="0">
              <a:solidFill>
                <a:srgbClr val="C00000"/>
              </a:solidFill>
              <a:latin typeface="微軟正黑體" pitchFamily="34" charset="-120"/>
              <a:ea typeface="微軟正黑體" pitchFamily="34" charset="-120"/>
            </a:endParaRPr>
          </a:p>
          <a:p>
            <a:pPr>
              <a:buNone/>
            </a:pPr>
            <a:r>
              <a:rPr lang="zh-TW" altLang="en-US" sz="2000" b="1" dirty="0" smtClean="0">
                <a:solidFill>
                  <a:srgbClr val="C00000"/>
                </a:solidFill>
                <a:latin typeface="微軟正黑體" pitchFamily="34" charset="-120"/>
                <a:ea typeface="微軟正黑體" pitchFamily="34" charset="-120"/>
              </a:rPr>
              <a:t>第</a:t>
            </a:r>
            <a:r>
              <a:rPr lang="en-US" altLang="zh-TW" sz="2000" b="1" dirty="0" smtClean="0">
                <a:solidFill>
                  <a:srgbClr val="C00000"/>
                </a:solidFill>
                <a:latin typeface="微軟正黑體" pitchFamily="34" charset="-120"/>
                <a:ea typeface="微軟正黑體" pitchFamily="34" charset="-120"/>
              </a:rPr>
              <a:t>2</a:t>
            </a:r>
            <a:r>
              <a:rPr lang="zh-TW" altLang="en-US" sz="2000" b="1" dirty="0" smtClean="0">
                <a:solidFill>
                  <a:srgbClr val="C00000"/>
                </a:solidFill>
                <a:latin typeface="微軟正黑體" pitchFamily="34" charset="-120"/>
                <a:ea typeface="微軟正黑體" pitchFamily="34" charset="-120"/>
              </a:rPr>
              <a:t>條</a:t>
            </a:r>
            <a:r>
              <a:rPr lang="en-US" altLang="zh-TW" sz="2000" b="1" dirty="0" smtClean="0">
                <a:solidFill>
                  <a:srgbClr val="C00000"/>
                </a:solidFill>
                <a:latin typeface="微軟正黑體" pitchFamily="34" charset="-120"/>
                <a:ea typeface="微軟正黑體" pitchFamily="34" charset="-120"/>
              </a:rPr>
              <a:t>…</a:t>
            </a:r>
          </a:p>
          <a:p>
            <a:pPr>
              <a:buNone/>
            </a:pPr>
            <a:r>
              <a:rPr lang="en-US" altLang="zh-TW" sz="2000" dirty="0" smtClean="0"/>
              <a:t>3.</a:t>
            </a:r>
            <a:r>
              <a:rPr lang="zh-TW" altLang="en-US" sz="2000" dirty="0" smtClean="0"/>
              <a:t>救濟程序－</a:t>
            </a:r>
            <a:endParaRPr lang="en-US" altLang="zh-TW" sz="2000" dirty="0" smtClean="0"/>
          </a:p>
          <a:p>
            <a:pPr>
              <a:buNone/>
            </a:pPr>
            <a:r>
              <a:rPr lang="zh-TW" altLang="en-US" sz="2000" dirty="0" smtClean="0"/>
              <a:t>　</a:t>
            </a:r>
            <a:r>
              <a:rPr lang="zh-TW" altLang="zh-TW" sz="2000" dirty="0" smtClean="0"/>
              <a:t>依本條關於侵占盜用營業秘密原因所提起之民事訴訟程序，法院得</a:t>
            </a:r>
            <a:r>
              <a:rPr lang="en-US" altLang="zh-TW" sz="2000" dirty="0" smtClean="0"/>
              <a:t>….</a:t>
            </a:r>
            <a:endParaRPr lang="zh-TW" altLang="zh-TW" sz="2000" dirty="0" smtClean="0"/>
          </a:p>
          <a:p>
            <a:pPr lvl="0">
              <a:buNone/>
            </a:pPr>
            <a:r>
              <a:rPr lang="en-US" altLang="zh-TW" sz="2000" dirty="0" smtClean="0"/>
              <a:t>(B)</a:t>
            </a:r>
            <a:r>
              <a:rPr lang="zh-TW" altLang="en-US" sz="2000" dirty="0" smtClean="0"/>
              <a:t>損害賠償範圍計算－</a:t>
            </a:r>
            <a:endParaRPr lang="en-US" altLang="zh-TW" sz="2000" dirty="0" smtClean="0"/>
          </a:p>
          <a:p>
            <a:pPr lvl="0">
              <a:buNone/>
            </a:pPr>
            <a:r>
              <a:rPr lang="zh-TW" altLang="en-US" sz="2000" dirty="0" smtClean="0"/>
              <a:t>　</a:t>
            </a:r>
            <a:r>
              <a:rPr lang="en-US" altLang="zh-TW" sz="2000" dirty="0" smtClean="0"/>
              <a:t>(</a:t>
            </a:r>
            <a:r>
              <a:rPr lang="en-US" altLang="zh-TW" sz="2000" dirty="0" err="1" smtClean="0"/>
              <a:t>i</a:t>
            </a:r>
            <a:r>
              <a:rPr lang="en-US" altLang="zh-TW" sz="2000" dirty="0" smtClean="0"/>
              <a:t>)(</a:t>
            </a:r>
            <a:r>
              <a:rPr lang="en-US" altLang="zh-TW" sz="2000" dirty="0" smtClean="0">
                <a:latin typeface="新細明體"/>
                <a:ea typeface="新細明體"/>
              </a:rPr>
              <a:t>Ⅰ</a:t>
            </a:r>
            <a:r>
              <a:rPr lang="en-US" altLang="zh-TW" sz="2000" dirty="0" smtClean="0"/>
              <a:t>)</a:t>
            </a:r>
            <a:r>
              <a:rPr lang="zh-TW" altLang="zh-TW" sz="2000" dirty="0" smtClean="0"/>
              <a:t>因盜用營業秘密所受實際損害；且</a:t>
            </a:r>
          </a:p>
          <a:p>
            <a:pPr lvl="0">
              <a:buNone/>
            </a:pPr>
            <a:r>
              <a:rPr lang="en-US" altLang="zh-TW" sz="2000" dirty="0" smtClean="0"/>
              <a:t>     (</a:t>
            </a:r>
            <a:r>
              <a:rPr lang="en-US" altLang="zh-TW" sz="2000" dirty="0" smtClean="0">
                <a:latin typeface="新細明體"/>
                <a:ea typeface="新細明體"/>
              </a:rPr>
              <a:t>Ⅱ</a:t>
            </a:r>
            <a:r>
              <a:rPr lang="en-US" altLang="zh-TW" sz="2000" dirty="0" smtClean="0"/>
              <a:t>)</a:t>
            </a:r>
            <a:r>
              <a:rPr lang="zh-TW" altLang="zh-TW" sz="2000" dirty="0" smtClean="0"/>
              <a:t>因盜用營業秘密未被實際損害所計算在</a:t>
            </a:r>
            <a:r>
              <a:rPr lang="en-US" altLang="zh-TW" sz="2000" dirty="0" smtClean="0"/>
              <a:t> </a:t>
            </a:r>
            <a:r>
              <a:rPr lang="zh-TW" altLang="zh-TW" sz="2000" dirty="0" smtClean="0"/>
              <a:t>內之不當利益；或</a:t>
            </a:r>
          </a:p>
          <a:p>
            <a:pPr lvl="0">
              <a:buNone/>
            </a:pPr>
            <a:r>
              <a:rPr lang="en-US" altLang="zh-TW" sz="2000" dirty="0" smtClean="0"/>
              <a:t>  (ii)</a:t>
            </a:r>
            <a:r>
              <a:rPr lang="zh-TW" altLang="zh-TW" sz="2000" dirty="0" smtClean="0"/>
              <a:t>盜用人未經同意揭露或使用營業秘密，以使用該營業所應負擔權</a:t>
            </a:r>
            <a:r>
              <a:rPr lang="zh-TW" altLang="en-US" sz="2000" dirty="0" smtClean="0"/>
              <a:t>    </a:t>
            </a:r>
            <a:endParaRPr lang="en-US" altLang="zh-TW" sz="2000" dirty="0" smtClean="0"/>
          </a:p>
          <a:p>
            <a:pPr lvl="0">
              <a:buNone/>
            </a:pPr>
            <a:r>
              <a:rPr lang="zh-TW" altLang="en-US" sz="2000" dirty="0" smtClean="0"/>
              <a:t>      </a:t>
            </a:r>
            <a:r>
              <a:rPr lang="zh-TW" altLang="zh-TW" sz="2000" dirty="0" smtClean="0"/>
              <a:t>利金之方式估算代替賠償。</a:t>
            </a:r>
          </a:p>
          <a:p>
            <a:pPr lvl="0">
              <a:buNone/>
            </a:pPr>
            <a:r>
              <a:rPr lang="en-US" altLang="zh-TW" sz="2000" dirty="0" smtClean="0"/>
              <a:t>(C)</a:t>
            </a:r>
            <a:r>
              <a:rPr lang="zh-TW" altLang="zh-TW" sz="2000" dirty="0" smtClean="0"/>
              <a:t>如營業秘密係被故意及惡意盜用，其懲罰性賠</a:t>
            </a:r>
            <a:r>
              <a:rPr lang="en-US" altLang="zh-TW" sz="2000" dirty="0" smtClean="0"/>
              <a:t> </a:t>
            </a:r>
            <a:r>
              <a:rPr lang="zh-TW" altLang="zh-TW" sz="2000" dirty="0" smtClean="0"/>
              <a:t>償以不超過依本項</a:t>
            </a:r>
            <a:r>
              <a:rPr lang="en-US" altLang="zh-TW" sz="2000" dirty="0" smtClean="0"/>
              <a:t>(B)</a:t>
            </a:r>
            <a:r>
              <a:rPr lang="zh-TW" altLang="en-US" sz="2000" dirty="0" smtClean="0"/>
              <a:t>款</a:t>
            </a:r>
            <a:r>
              <a:rPr lang="zh-TW" altLang="zh-TW" sz="2000" dirty="0" smtClean="0"/>
              <a:t>計算後賠償額之</a:t>
            </a:r>
            <a:r>
              <a:rPr lang="en-US" altLang="zh-TW" sz="2000" dirty="0" smtClean="0"/>
              <a:t>2</a:t>
            </a:r>
            <a:r>
              <a:rPr lang="zh-TW" altLang="zh-TW" sz="2000" dirty="0" smtClean="0"/>
              <a:t>倍給與；且</a:t>
            </a:r>
          </a:p>
          <a:p>
            <a:pPr lvl="0">
              <a:buNone/>
            </a:pPr>
            <a:r>
              <a:rPr lang="en-US" altLang="zh-TW" sz="2000" dirty="0" smtClean="0"/>
              <a:t>(D) </a:t>
            </a:r>
            <a:r>
              <a:rPr lang="zh-TW" altLang="zh-TW" sz="2000" dirty="0" smtClean="0"/>
              <a:t>如盜用方式依情況證據或可認定係背信棄義、聲請撤銷禁制令亦為不誠實，或營業秘密因故意及惡意被盜用，得判定給予勝訴方合理律師費用。</a:t>
            </a:r>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97</a:t>
            </a:r>
            <a:endParaRPr lang="zh-TW" alt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1700808"/>
            <a:ext cx="8229600" cy="5760640"/>
          </a:xfrm>
        </p:spPr>
        <p:txBody>
          <a:bodyPr>
            <a:normAutofit fontScale="47500" lnSpcReduction="20000"/>
          </a:bodyPr>
          <a:lstStyle/>
          <a:p>
            <a:pPr>
              <a:buNone/>
            </a:pPr>
            <a:r>
              <a:rPr lang="en-US" altLang="zh-TW" dirty="0" smtClean="0"/>
              <a:t>((3) REMEDIES.—In a civil action brought under this subsection with respect to the misappropriation of a trade secret, a court may—</a:t>
            </a:r>
          </a:p>
          <a:p>
            <a:pPr>
              <a:buNone/>
            </a:pPr>
            <a:r>
              <a:rPr lang="zh-TW" altLang="en-US" dirty="0" smtClean="0"/>
              <a:t>　 </a:t>
            </a:r>
            <a:r>
              <a:rPr lang="en-US" altLang="zh-TW" dirty="0" smtClean="0"/>
              <a:t>(A) Remedies…</a:t>
            </a:r>
            <a:r>
              <a:rPr lang="zh-TW" altLang="en-US" dirty="0" smtClean="0"/>
              <a:t>　</a:t>
            </a:r>
            <a:endParaRPr lang="zh-TW" altLang="zh-TW" dirty="0" smtClean="0"/>
          </a:p>
          <a:p>
            <a:pPr>
              <a:buNone/>
            </a:pPr>
            <a:r>
              <a:rPr lang="zh-TW" altLang="en-US" dirty="0" smtClean="0"/>
              <a:t>　 </a:t>
            </a:r>
            <a:r>
              <a:rPr lang="en-US" altLang="zh-TW" dirty="0" smtClean="0"/>
              <a:t>(B) award— </a:t>
            </a:r>
          </a:p>
          <a:p>
            <a:pPr>
              <a:buNone/>
            </a:pPr>
            <a:r>
              <a:rPr lang="en-US" altLang="zh-TW" dirty="0" smtClean="0"/>
              <a:t>           (</a:t>
            </a:r>
            <a:r>
              <a:rPr lang="en-US" altLang="zh-TW" dirty="0" err="1" smtClean="0"/>
              <a:t>i</a:t>
            </a:r>
            <a:r>
              <a:rPr lang="en-US" altLang="zh-TW" dirty="0" smtClean="0"/>
              <a:t>) (I) damages for actual loss caused by the misappropriation of the trade secret; </a:t>
            </a:r>
          </a:p>
          <a:p>
            <a:pPr>
              <a:buNone/>
            </a:pPr>
            <a:r>
              <a:rPr lang="en-US" altLang="zh-TW" dirty="0" smtClean="0"/>
              <a:t>                     and</a:t>
            </a:r>
            <a:endParaRPr lang="zh-TW" altLang="zh-TW" dirty="0" smtClean="0"/>
          </a:p>
          <a:p>
            <a:pPr>
              <a:buNone/>
            </a:pPr>
            <a:r>
              <a:rPr lang="en-US" altLang="zh-TW" dirty="0" smtClean="0"/>
              <a:t>               (II) damages for any unjust enrichment caused by the misappropriation of the </a:t>
            </a:r>
          </a:p>
          <a:p>
            <a:pPr>
              <a:buNone/>
            </a:pPr>
            <a:r>
              <a:rPr lang="en-US" altLang="zh-TW" dirty="0" smtClean="0"/>
              <a:t>                     trade secret that is not addressed in computing damages for actual loss; or                         </a:t>
            </a:r>
            <a:endParaRPr lang="zh-TW" altLang="zh-TW" dirty="0" smtClean="0"/>
          </a:p>
          <a:p>
            <a:pPr>
              <a:buNone/>
            </a:pPr>
            <a:r>
              <a:rPr lang="en-US" altLang="zh-TW" dirty="0" smtClean="0"/>
              <a:t>           (ii) in lieu of damages measured by any other methods, the damages caused by  </a:t>
            </a:r>
          </a:p>
          <a:p>
            <a:pPr>
              <a:buNone/>
            </a:pPr>
            <a:r>
              <a:rPr lang="en-US" altLang="zh-TW" dirty="0" smtClean="0"/>
              <a:t>                the misappropriation measured by imposition of liability for a reasonable </a:t>
            </a:r>
          </a:p>
          <a:p>
            <a:pPr>
              <a:buNone/>
            </a:pPr>
            <a:r>
              <a:rPr lang="en-US" altLang="zh-TW" dirty="0" smtClean="0"/>
              <a:t>                 royalty for the </a:t>
            </a:r>
            <a:r>
              <a:rPr lang="en-US" altLang="zh-TW" dirty="0" err="1" smtClean="0"/>
              <a:t>misappropriator’s</a:t>
            </a:r>
            <a:r>
              <a:rPr lang="en-US" altLang="zh-TW" dirty="0" smtClean="0"/>
              <a:t> unauthorized disclosure or use of the trade </a:t>
            </a:r>
          </a:p>
          <a:p>
            <a:pPr>
              <a:buNone/>
            </a:pPr>
            <a:r>
              <a:rPr lang="en-US" altLang="zh-TW" dirty="0" smtClean="0"/>
              <a:t>                  secret;</a:t>
            </a:r>
            <a:endParaRPr lang="zh-TW" altLang="zh-TW" dirty="0" smtClean="0"/>
          </a:p>
          <a:p>
            <a:pPr>
              <a:buNone/>
            </a:pPr>
            <a:r>
              <a:rPr lang="en-US" altLang="zh-TW" dirty="0" smtClean="0"/>
              <a:t>      (C) if the trade secret is willfully and maliciously misappropriated, award exemplary </a:t>
            </a:r>
          </a:p>
          <a:p>
            <a:pPr>
              <a:buNone/>
            </a:pPr>
            <a:r>
              <a:rPr lang="en-US" altLang="zh-TW" dirty="0" smtClean="0"/>
              <a:t>            damages in an amount not more than 2 times the amount of the damages </a:t>
            </a:r>
          </a:p>
          <a:p>
            <a:pPr>
              <a:buNone/>
            </a:pPr>
            <a:r>
              <a:rPr lang="en-US" altLang="zh-TW" dirty="0" smtClean="0"/>
              <a:t>            awarded under subparagraph (B); and </a:t>
            </a:r>
            <a:endParaRPr lang="zh-TW" altLang="zh-TW" dirty="0" smtClean="0"/>
          </a:p>
          <a:p>
            <a:pPr>
              <a:buNone/>
            </a:pPr>
            <a:r>
              <a:rPr lang="en-US" altLang="zh-TW" dirty="0" smtClean="0"/>
              <a:t>      (D) if a claim of the misappropriation is made in bad faith, which may be establish-</a:t>
            </a:r>
          </a:p>
          <a:p>
            <a:pPr>
              <a:buNone/>
            </a:pPr>
            <a:r>
              <a:rPr lang="en-US" altLang="zh-TW" dirty="0" smtClean="0"/>
              <a:t>            </a:t>
            </a:r>
            <a:r>
              <a:rPr lang="en-US" altLang="zh-TW" dirty="0" err="1" smtClean="0"/>
              <a:t>ed</a:t>
            </a:r>
            <a:r>
              <a:rPr lang="en-US" altLang="zh-TW" dirty="0" smtClean="0"/>
              <a:t>  by circumstantial evidence, a motion to terminate an injunction is made or </a:t>
            </a:r>
          </a:p>
          <a:p>
            <a:pPr>
              <a:buNone/>
            </a:pPr>
            <a:r>
              <a:rPr lang="en-US" altLang="zh-TW" dirty="0" smtClean="0"/>
              <a:t>            opposed in bad faith, or the trade secret was willfully and maliciously </a:t>
            </a:r>
            <a:r>
              <a:rPr lang="en-US" altLang="zh-TW" dirty="0" err="1" smtClean="0"/>
              <a:t>misappro</a:t>
            </a:r>
            <a:r>
              <a:rPr lang="en-US" altLang="zh-TW" dirty="0" smtClean="0"/>
              <a:t>-</a:t>
            </a:r>
          </a:p>
          <a:p>
            <a:pPr>
              <a:buNone/>
            </a:pPr>
            <a:r>
              <a:rPr lang="en-US" altLang="zh-TW" dirty="0" smtClean="0"/>
              <a:t>            </a:t>
            </a:r>
            <a:r>
              <a:rPr lang="en-US" altLang="zh-TW" dirty="0" err="1" smtClean="0"/>
              <a:t>priated</a:t>
            </a:r>
            <a:r>
              <a:rPr lang="en-US" altLang="zh-TW" dirty="0" smtClean="0"/>
              <a:t>, award reasonable attorney’s fees to the prevailing party.)</a:t>
            </a:r>
            <a:endParaRPr lang="zh-TW" altLang="zh-TW" dirty="0" smtClean="0"/>
          </a:p>
          <a:p>
            <a:pPr>
              <a:buNone/>
            </a:pPr>
            <a:endParaRPr lang="zh-TW" altLang="en-US" dirty="0"/>
          </a:p>
        </p:txBody>
      </p:sp>
      <p:sp>
        <p:nvSpPr>
          <p:cNvPr id="6" name="頁尾版面配置區 5"/>
          <p:cNvSpPr>
            <a:spLocks noGrp="1"/>
          </p:cNvSpPr>
          <p:nvPr>
            <p:ph type="ftr" sz="quarter" idx="11"/>
          </p:nvPr>
        </p:nvSpPr>
        <p:spPr/>
        <p:txBody>
          <a:bodyPr/>
          <a:lstStyle/>
          <a:p>
            <a:r>
              <a:rPr lang="en-US" altLang="zh-TW" smtClean="0"/>
              <a:t>98</a:t>
            </a:r>
            <a:endParaRPr lang="zh-TW" alt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36712"/>
          </a:xfrm>
        </p:spPr>
        <p:txBody>
          <a:bodyPr>
            <a:normAutofit/>
          </a:bodyPr>
          <a:lstStyle/>
          <a:p>
            <a:r>
              <a:rPr lang="zh-TW" altLang="en-US" sz="3600" dirty="0" smtClean="0">
                <a:solidFill>
                  <a:schemeClr val="tx2"/>
                </a:solidFill>
                <a:latin typeface="標楷體" pitchFamily="65" charset="-120"/>
                <a:ea typeface="標楷體" pitchFamily="65" charset="-120"/>
              </a:rPr>
              <a:t>營業秘密之損害賠償</a:t>
            </a:r>
            <a:endParaRPr lang="zh-TW" altLang="en-US" sz="3600" dirty="0"/>
          </a:p>
        </p:txBody>
      </p:sp>
      <p:sp>
        <p:nvSpPr>
          <p:cNvPr id="3" name="內容版面配置區 2"/>
          <p:cNvSpPr>
            <a:spLocks noGrp="1"/>
          </p:cNvSpPr>
          <p:nvPr>
            <p:ph sz="quarter" idx="1"/>
          </p:nvPr>
        </p:nvSpPr>
        <p:spPr>
          <a:xfrm>
            <a:off x="467544" y="1196752"/>
            <a:ext cx="8229600" cy="5832648"/>
          </a:xfrm>
        </p:spPr>
        <p:txBody>
          <a:bodyPr>
            <a:normAutofit fontScale="92500" lnSpcReduction="10000"/>
          </a:bodyPr>
          <a:lstStyle/>
          <a:p>
            <a:pPr>
              <a:buNone/>
            </a:pPr>
            <a:r>
              <a:rPr lang="zh-TW" altLang="en-US" sz="2400" b="1" dirty="0" smtClean="0"/>
              <a:t>營業秘密法第</a:t>
            </a:r>
            <a:r>
              <a:rPr lang="en-US" altLang="zh-TW" sz="2400" b="1" dirty="0" smtClean="0"/>
              <a:t>13</a:t>
            </a:r>
            <a:r>
              <a:rPr lang="zh-TW" altLang="en-US" sz="2400" b="1" dirty="0" smtClean="0"/>
              <a:t>條規定的相關問題：</a:t>
            </a:r>
            <a:endParaRPr lang="en-US" altLang="zh-TW" sz="2400" b="1" dirty="0" smtClean="0"/>
          </a:p>
          <a:p>
            <a:pPr>
              <a:buNone/>
            </a:pPr>
            <a:r>
              <a:rPr lang="zh-TW" altLang="en-US" sz="2400" b="1" dirty="0" smtClean="0">
                <a:solidFill>
                  <a:srgbClr val="0070C0"/>
                </a:solidFill>
              </a:rPr>
              <a:t>一、第</a:t>
            </a:r>
            <a:r>
              <a:rPr lang="en-US" altLang="zh-TW" sz="2400" b="1" dirty="0" smtClean="0">
                <a:solidFill>
                  <a:srgbClr val="0070C0"/>
                </a:solidFill>
              </a:rPr>
              <a:t>13</a:t>
            </a:r>
            <a:r>
              <a:rPr lang="zh-TW" altLang="en-US" sz="2400" b="1" dirty="0" smtClean="0">
                <a:solidFill>
                  <a:srgbClr val="0070C0"/>
                </a:solidFill>
              </a:rPr>
              <a:t>條宜增訂合理權利金條款</a:t>
            </a:r>
            <a:endParaRPr lang="en-US" altLang="zh-TW" sz="2400" b="1" dirty="0" smtClean="0">
              <a:solidFill>
                <a:srgbClr val="0070C0"/>
              </a:solidFill>
            </a:endParaRPr>
          </a:p>
          <a:p>
            <a:pPr>
              <a:buNone/>
            </a:pPr>
            <a:r>
              <a:rPr lang="zh-TW" altLang="en-US" sz="2400" dirty="0" smtClean="0"/>
              <a:t>      </a:t>
            </a:r>
            <a:r>
              <a:rPr lang="en-US" altLang="zh-TW" sz="2400" dirty="0" smtClean="0"/>
              <a:t>1.</a:t>
            </a:r>
            <a:r>
              <a:rPr lang="zh-TW" altLang="en-US" sz="2400" dirty="0" smtClean="0"/>
              <a:t>營業秘密之賠償有因侵害人取得，</a:t>
            </a:r>
            <a:r>
              <a:rPr lang="zh-TW" altLang="en-US" sz="2400" dirty="0" smtClean="0">
                <a:solidFill>
                  <a:srgbClr val="C00000"/>
                </a:solidFill>
              </a:rPr>
              <a:t>使用於自己產品上，造成</a:t>
            </a:r>
            <a:endParaRPr lang="en-US" altLang="zh-TW" sz="2400" dirty="0" smtClean="0">
              <a:solidFill>
                <a:srgbClr val="C00000"/>
              </a:solidFill>
            </a:endParaRPr>
          </a:p>
          <a:p>
            <a:pPr>
              <a:buNone/>
            </a:pPr>
            <a:r>
              <a:rPr lang="zh-TW" altLang="en-US" sz="2400" dirty="0" smtClean="0">
                <a:solidFill>
                  <a:srgbClr val="C00000"/>
                </a:solidFill>
              </a:rPr>
              <a:t>          營業秘密所有人之損害，然亦有因侵害人洩漏而於營業秘密</a:t>
            </a:r>
            <a:endParaRPr lang="en-US" altLang="zh-TW" sz="2400" dirty="0" smtClean="0">
              <a:solidFill>
                <a:srgbClr val="C00000"/>
              </a:solidFill>
            </a:endParaRPr>
          </a:p>
          <a:p>
            <a:pPr>
              <a:buNone/>
            </a:pPr>
            <a:r>
              <a:rPr lang="zh-TW" altLang="en-US" sz="2400" dirty="0" smtClean="0">
                <a:solidFill>
                  <a:srgbClr val="C00000"/>
                </a:solidFill>
              </a:rPr>
              <a:t>          所有人之其他競爭者致營業秘密喪失秘密性</a:t>
            </a:r>
            <a:r>
              <a:rPr lang="zh-TW" altLang="en-US" sz="2400" dirty="0" smtClean="0"/>
              <a:t>，徹底破壞其價</a:t>
            </a:r>
            <a:endParaRPr lang="en-US" altLang="zh-TW" sz="2400" dirty="0" smtClean="0"/>
          </a:p>
          <a:p>
            <a:pPr>
              <a:buNone/>
            </a:pPr>
            <a:r>
              <a:rPr lang="zh-TW" altLang="en-US" sz="2400" dirty="0" smtClean="0"/>
              <a:t>          值，美國反不正競爭法整編第</a:t>
            </a:r>
            <a:r>
              <a:rPr lang="en-US" altLang="zh-TW" sz="2400" dirty="0" smtClean="0"/>
              <a:t>45</a:t>
            </a:r>
            <a:r>
              <a:rPr lang="zh-TW" altLang="en-US" sz="2400" dirty="0" smtClean="0"/>
              <a:t>條規定，所有人得就自己之</a:t>
            </a:r>
            <a:endParaRPr lang="en-US" altLang="zh-TW" sz="2400" dirty="0" smtClean="0"/>
          </a:p>
          <a:p>
            <a:pPr>
              <a:buNone/>
            </a:pPr>
            <a:r>
              <a:rPr lang="zh-TW" altLang="en-US" sz="2400" dirty="0" smtClean="0"/>
              <a:t>          實際損害與侵害人所獲利益較高者，責令行為人賠償，並就</a:t>
            </a:r>
            <a:endParaRPr lang="en-US" altLang="zh-TW" sz="2400" dirty="0" smtClean="0"/>
          </a:p>
          <a:p>
            <a:pPr>
              <a:buNone/>
            </a:pPr>
            <a:r>
              <a:rPr lang="zh-TW" altLang="en-US" sz="2400" dirty="0" smtClean="0"/>
              <a:t>          洩漏營業秘密致營業秘密喪失亦要求法院考量個案因素。</a:t>
            </a:r>
            <a:endParaRPr lang="en-US" altLang="zh-TW" sz="2400" dirty="0" smtClean="0"/>
          </a:p>
          <a:p>
            <a:pPr>
              <a:buNone/>
            </a:pPr>
            <a:r>
              <a:rPr lang="zh-TW" altLang="en-US" sz="2400" dirty="0" smtClean="0"/>
              <a:t>           因此，所有人之營業秘密被他人</a:t>
            </a:r>
            <a:r>
              <a:rPr lang="zh-TW" altLang="en-US" sz="2400" dirty="0" smtClean="0">
                <a:solidFill>
                  <a:srgbClr val="C00000"/>
                </a:solidFill>
              </a:rPr>
              <a:t>取得、使用或揭露</a:t>
            </a:r>
            <a:r>
              <a:rPr lang="zh-TW" altLang="en-US" sz="2400" dirty="0" smtClean="0"/>
              <a:t>係難以衡</a:t>
            </a:r>
            <a:endParaRPr lang="en-US" altLang="zh-TW" sz="2400" dirty="0" smtClean="0"/>
          </a:p>
          <a:p>
            <a:pPr>
              <a:buNone/>
            </a:pPr>
            <a:r>
              <a:rPr lang="zh-TW" altLang="en-US" sz="2400" dirty="0" smtClean="0"/>
              <a:t>           量其損害與損失。</a:t>
            </a:r>
            <a:endParaRPr lang="en-US" altLang="zh-TW" sz="2400" dirty="0" smtClean="0"/>
          </a:p>
          <a:p>
            <a:pPr>
              <a:buNone/>
            </a:pPr>
            <a:r>
              <a:rPr lang="zh-TW" altLang="en-US" sz="2400" dirty="0" smtClean="0"/>
              <a:t>       </a:t>
            </a:r>
            <a:r>
              <a:rPr lang="en-US" altLang="zh-TW" sz="2400" dirty="0" smtClean="0"/>
              <a:t>2.2016</a:t>
            </a:r>
            <a:r>
              <a:rPr lang="zh-TW" altLang="en-US" sz="2400" dirty="0" smtClean="0"/>
              <a:t>年之營業防衛法將統一營業秘密法第</a:t>
            </a:r>
            <a:r>
              <a:rPr lang="en-US" altLang="zh-TW" sz="2400" dirty="0" smtClean="0"/>
              <a:t>3</a:t>
            </a:r>
            <a:r>
              <a:rPr lang="zh-TW" altLang="en-US" sz="2400" dirty="0" smtClean="0"/>
              <a:t>條規定予以立法</a:t>
            </a:r>
            <a:endParaRPr lang="en-US" altLang="zh-TW" sz="2400" dirty="0" smtClean="0"/>
          </a:p>
          <a:p>
            <a:pPr lvl="0">
              <a:buNone/>
            </a:pPr>
            <a:r>
              <a:rPr lang="zh-TW" altLang="en-US" sz="2400" dirty="0" smtClean="0"/>
              <a:t>           明文化，就洩漏營業秘密增訂</a:t>
            </a:r>
            <a:r>
              <a:rPr lang="zh-TW" altLang="zh-TW" sz="2400" dirty="0" smtClean="0"/>
              <a:t>盜用人未經同意揭露或使用營</a:t>
            </a:r>
            <a:endParaRPr lang="en-US" altLang="zh-TW" sz="2400" dirty="0" smtClean="0"/>
          </a:p>
          <a:p>
            <a:pPr lvl="0">
              <a:buNone/>
            </a:pPr>
            <a:r>
              <a:rPr lang="zh-TW" altLang="en-US" sz="2400" dirty="0" smtClean="0"/>
              <a:t>           </a:t>
            </a:r>
            <a:r>
              <a:rPr lang="zh-TW" altLang="zh-TW" sz="2400" dirty="0" smtClean="0"/>
              <a:t>業秘密，以使用該營業所應負擔權利</a:t>
            </a:r>
            <a:r>
              <a:rPr lang="zh-TW" altLang="en-US" sz="2400" dirty="0" smtClean="0"/>
              <a:t> </a:t>
            </a:r>
            <a:r>
              <a:rPr lang="zh-TW" altLang="zh-TW" sz="2400" dirty="0" smtClean="0"/>
              <a:t>金之方式估算代替賠</a:t>
            </a:r>
            <a:endParaRPr lang="en-US" altLang="zh-TW" sz="2400" dirty="0" smtClean="0"/>
          </a:p>
          <a:p>
            <a:pPr lvl="0">
              <a:buNone/>
            </a:pPr>
            <a:r>
              <a:rPr lang="zh-TW" altLang="en-US" sz="2400" dirty="0" smtClean="0"/>
              <a:t>           </a:t>
            </a:r>
            <a:r>
              <a:rPr lang="zh-TW" altLang="zh-TW" sz="2400" dirty="0" smtClean="0"/>
              <a:t>償</a:t>
            </a:r>
            <a:r>
              <a:rPr lang="zh-TW" altLang="en-US" sz="2400" dirty="0" smtClean="0"/>
              <a:t>，並增訂懲罰性賠償。</a:t>
            </a:r>
            <a:endParaRPr lang="zh-TW" altLang="en-US" sz="2400" dirty="0"/>
          </a:p>
        </p:txBody>
      </p:sp>
      <p:sp>
        <p:nvSpPr>
          <p:cNvPr id="6" name="頁尾版面配置區 5"/>
          <p:cNvSpPr>
            <a:spLocks noGrp="1"/>
          </p:cNvSpPr>
          <p:nvPr>
            <p:ph type="ftr" sz="quarter" idx="11"/>
          </p:nvPr>
        </p:nvSpPr>
        <p:spPr/>
        <p:txBody>
          <a:bodyPr/>
          <a:lstStyle/>
          <a:p>
            <a:r>
              <a:rPr lang="en-US" altLang="zh-TW" smtClean="0"/>
              <a:t>99</a:t>
            </a:r>
            <a:endParaRPr lang="zh-TW"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中庸">
  <a:themeElements>
    <a:clrScheme name="自訂 2">
      <a:dk1>
        <a:sysClr val="windowText" lastClr="000000"/>
      </a:dk1>
      <a:lt1>
        <a:sysClr val="window" lastClr="FFFFFF"/>
      </a:lt1>
      <a:dk2>
        <a:srgbClr val="5A6378"/>
      </a:dk2>
      <a:lt2>
        <a:srgbClr val="D4D4D6"/>
      </a:lt2>
      <a:accent1>
        <a:srgbClr val="FFE093"/>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庸">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7746</TotalTime>
  <Words>14423</Words>
  <Application>Microsoft Office PowerPoint</Application>
  <PresentationFormat>如螢幕大小 (4:3)</PresentationFormat>
  <Paragraphs>1294</Paragraphs>
  <Slides>103</Slides>
  <Notes>8</Notes>
  <HiddenSlides>0</HiddenSlides>
  <MMClips>0</MMClips>
  <ScaleCrop>false</ScaleCrop>
  <HeadingPairs>
    <vt:vector size="4" baseType="variant">
      <vt:variant>
        <vt:lpstr>佈景主題</vt:lpstr>
      </vt:variant>
      <vt:variant>
        <vt:i4>2</vt:i4>
      </vt:variant>
      <vt:variant>
        <vt:lpstr>投影片標題</vt:lpstr>
      </vt:variant>
      <vt:variant>
        <vt:i4>103</vt:i4>
      </vt:variant>
    </vt:vector>
  </HeadingPairs>
  <TitlesOfParts>
    <vt:vector size="105" baseType="lpstr">
      <vt:lpstr>中庸</vt:lpstr>
      <vt:lpstr>Office 佈景主題</vt:lpstr>
      <vt:lpstr>營業秘密法概述 與實務問題</vt:lpstr>
      <vt:lpstr>大綱</vt:lpstr>
      <vt:lpstr>營業秘密法概述</vt:lpstr>
      <vt:lpstr>營業秘密之認定</vt:lpstr>
      <vt:lpstr>營業秘密法概述</vt:lpstr>
      <vt:lpstr>營業秘密法概述</vt:lpstr>
      <vt:lpstr>營業秘密法概述</vt:lpstr>
      <vt:lpstr>營業秘密法概述</vt:lpstr>
      <vt:lpstr>營業秘密法概述</vt:lpstr>
      <vt:lpstr>營業秘密法概述</vt:lpstr>
      <vt:lpstr>營業秘密法概述</vt:lpstr>
      <vt:lpstr>營業秘密法概述</vt:lpstr>
      <vt:lpstr>營業秘密之認定</vt:lpstr>
      <vt:lpstr>營業秘密法概述</vt:lpstr>
      <vt:lpstr>營業秘密法概述</vt:lpstr>
      <vt:lpstr>營業秘密法概述</vt:lpstr>
      <vt:lpstr>營業秘密法概述</vt:lpstr>
      <vt:lpstr>營業秘密法概述</vt:lpstr>
      <vt:lpstr>營業秘密法概述</vt:lpstr>
      <vt:lpstr>營業秘密法概述</vt:lpstr>
      <vt:lpstr>營業秘密法概述</vt:lpstr>
      <vt:lpstr>營業秘密法概述</vt:lpstr>
      <vt:lpstr>營業秘密法概述</vt:lpstr>
      <vt:lpstr>營業秘密法概述</vt:lpstr>
      <vt:lpstr>營業秘密之認定 </vt:lpstr>
      <vt:lpstr>營業秘密之認定</vt:lpstr>
      <vt:lpstr>營業秘密之認定</vt:lpstr>
      <vt:lpstr>投影片 28</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營業秘密之認定</vt:lpstr>
      <vt:lpstr>投影片 53</vt:lpstr>
      <vt:lpstr>投影片 54</vt:lpstr>
      <vt:lpstr>營業秘密之侵害</vt:lpstr>
      <vt:lpstr>營業秘密之侵害</vt:lpstr>
      <vt:lpstr>營業秘密之侵害</vt:lpstr>
      <vt:lpstr>營業秘密之侵害</vt:lpstr>
      <vt:lpstr>投影片 59</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營業秘密之侵害</vt:lpstr>
      <vt:lpstr>投影片 84</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營業秘密之損害賠償</vt:lpstr>
      <vt:lpstr>投影片 103</vt:lpstr>
    </vt:vector>
  </TitlesOfParts>
  <Company>智慧財產法院</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周其祥</dc:creator>
  <cp:lastModifiedBy>user</cp:lastModifiedBy>
  <cp:revision>674</cp:revision>
  <dcterms:created xsi:type="dcterms:W3CDTF">2016-07-25T11:17:15Z</dcterms:created>
  <dcterms:modified xsi:type="dcterms:W3CDTF">2016-09-04T02:37:24Z</dcterms:modified>
</cp:coreProperties>
</file>