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  <p:sldId id="270" r:id="rId16"/>
    <p:sldId id="274" r:id="rId17"/>
    <p:sldId id="272" r:id="rId18"/>
    <p:sldId id="273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DFB21C-85D0-44C7-A88B-FEF43DC8832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A10F558-8E2D-4FBA-8FAB-5C00E3F68597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說服方法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17310E03-6B88-4796-B080-578B649B1400}" type="parTrans" cxnId="{E3ACEEF3-731C-4041-92E7-460DFBE31CD2}">
      <dgm:prSet/>
      <dgm:spPr/>
      <dgm:t>
        <a:bodyPr/>
        <a:lstStyle/>
        <a:p>
          <a:endParaRPr lang="zh-TW" altLang="en-US"/>
        </a:p>
      </dgm:t>
    </dgm:pt>
    <dgm:pt modelId="{B2C8BC8D-A40F-4F04-AF68-96B8EF1BF2C4}" type="sibTrans" cxnId="{E3ACEEF3-731C-4041-92E7-460DFBE31CD2}">
      <dgm:prSet/>
      <dgm:spPr/>
      <dgm:t>
        <a:bodyPr/>
        <a:lstStyle/>
        <a:p>
          <a:endParaRPr lang="zh-TW" altLang="en-US"/>
        </a:p>
      </dgm:t>
    </dgm:pt>
    <dgm:pt modelId="{E2A55E61-159F-4A1F-9616-779B35E80BD8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說明僅讓被霸凌之未成年人擁有將涉及隱私權之負面、偏離新聞價值或公益性之報導及言論撤下的權利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32E2EC6F-C6E0-4C9E-8042-49BF1832E0FE}" type="parTrans" cxnId="{CBFF5804-0C95-41EF-97FD-13C3ED2684E9}">
      <dgm:prSet/>
      <dgm:spPr/>
      <dgm:t>
        <a:bodyPr/>
        <a:lstStyle/>
        <a:p>
          <a:endParaRPr lang="zh-TW" altLang="en-US"/>
        </a:p>
      </dgm:t>
    </dgm:pt>
    <dgm:pt modelId="{EFEF34CB-ECDB-4EE8-98DF-C7DD78598673}" type="sibTrans" cxnId="{CBFF5804-0C95-41EF-97FD-13C3ED2684E9}">
      <dgm:prSet/>
      <dgm:spPr/>
      <dgm:t>
        <a:bodyPr/>
        <a:lstStyle/>
        <a:p>
          <a:endParaRPr lang="zh-TW" altLang="en-US"/>
        </a:p>
      </dgm:t>
    </dgm:pt>
    <dgm:pt modelId="{66189D9C-A740-4CB3-8E64-113FDFEA0787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未干預公眾</a:t>
          </a:r>
          <a:r>
            <a:rPr lang="en-US" altLang="zh-TW" b="1" dirty="0" smtClean="0">
              <a:ea typeface="全真楷書" panose="02010609000101010101" pitchFamily="49" charset="-120"/>
            </a:rPr>
            <a:t>:</a:t>
          </a:r>
          <a:r>
            <a:rPr lang="zh-TW" altLang="en-US" b="1" dirty="0" smtClean="0">
              <a:ea typeface="全真楷書" panose="02010609000101010101" pitchFamily="49" charset="-120"/>
            </a:rPr>
            <a:t>知的權利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BA889E01-4668-45F5-9A6C-5EB5F9182084}" type="parTrans" cxnId="{B45991BA-72A8-4A92-97CF-3846D71BEF05}">
      <dgm:prSet/>
      <dgm:spPr/>
      <dgm:t>
        <a:bodyPr/>
        <a:lstStyle/>
        <a:p>
          <a:endParaRPr lang="zh-TW" altLang="en-US"/>
        </a:p>
      </dgm:t>
    </dgm:pt>
    <dgm:pt modelId="{5E0BFB43-6F3B-4B97-8BA8-E376A2D6E759}" type="sibTrans" cxnId="{B45991BA-72A8-4A92-97CF-3846D71BEF05}">
      <dgm:prSet/>
      <dgm:spPr/>
      <dgm:t>
        <a:bodyPr/>
        <a:lstStyle/>
        <a:p>
          <a:endParaRPr lang="zh-TW" altLang="en-US"/>
        </a:p>
      </dgm:t>
    </dgm:pt>
    <dgm:pt modelId="{5F7403F1-2D09-47FC-88D9-89C5E7861BDB}" type="pres">
      <dgm:prSet presAssocID="{87DFB21C-85D0-44C7-A88B-FEF43DC8832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9DF758E-37C8-4452-9353-8D3171CDDBF0}" type="pres">
      <dgm:prSet presAssocID="{EA10F558-8E2D-4FBA-8FAB-5C00E3F68597}" presName="comp" presStyleCnt="0"/>
      <dgm:spPr/>
    </dgm:pt>
    <dgm:pt modelId="{07B40F45-21CA-4FB5-99BD-821C0248E7CA}" type="pres">
      <dgm:prSet presAssocID="{EA10F558-8E2D-4FBA-8FAB-5C00E3F68597}" presName="box" presStyleLbl="node1" presStyleIdx="0" presStyleCnt="1" custLinFactNeighborX="14737" custLinFactNeighborY="32005"/>
      <dgm:spPr/>
      <dgm:t>
        <a:bodyPr/>
        <a:lstStyle/>
        <a:p>
          <a:endParaRPr lang="zh-TW" altLang="en-US"/>
        </a:p>
      </dgm:t>
    </dgm:pt>
    <dgm:pt modelId="{A54C31E6-0B5C-4FFC-A202-A454F7E01C87}" type="pres">
      <dgm:prSet presAssocID="{EA10F558-8E2D-4FBA-8FAB-5C00E3F68597}" presName="img" presStyleLbl="fgImgPlace1" presStyleIdx="0" presStyleCnt="1" custLinFactNeighborX="-1602" custLinFactNeighborY="-69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E31AC635-206E-4BA6-975A-E4850D77A1BE}" type="pres">
      <dgm:prSet presAssocID="{EA10F558-8E2D-4FBA-8FAB-5C00E3F68597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206CAE7-53FA-4A67-ACBF-D3A25C128EBD}" type="presOf" srcId="{66189D9C-A740-4CB3-8E64-113FDFEA0787}" destId="{E31AC635-206E-4BA6-975A-E4850D77A1BE}" srcOrd="1" destOrd="2" presId="urn:microsoft.com/office/officeart/2005/8/layout/vList4"/>
    <dgm:cxn modelId="{47B2AE4F-BEAC-4D1D-B752-44A5554EA1CB}" type="presOf" srcId="{EA10F558-8E2D-4FBA-8FAB-5C00E3F68597}" destId="{07B40F45-21CA-4FB5-99BD-821C0248E7CA}" srcOrd="0" destOrd="0" presId="urn:microsoft.com/office/officeart/2005/8/layout/vList4"/>
    <dgm:cxn modelId="{E3ACEEF3-731C-4041-92E7-460DFBE31CD2}" srcId="{87DFB21C-85D0-44C7-A88B-FEF43DC88325}" destId="{EA10F558-8E2D-4FBA-8FAB-5C00E3F68597}" srcOrd="0" destOrd="0" parTransId="{17310E03-6B88-4796-B080-578B649B1400}" sibTransId="{B2C8BC8D-A40F-4F04-AF68-96B8EF1BF2C4}"/>
    <dgm:cxn modelId="{A7802698-568D-4935-B019-2813E0B04A0A}" type="presOf" srcId="{EA10F558-8E2D-4FBA-8FAB-5C00E3F68597}" destId="{E31AC635-206E-4BA6-975A-E4850D77A1BE}" srcOrd="1" destOrd="0" presId="urn:microsoft.com/office/officeart/2005/8/layout/vList4"/>
    <dgm:cxn modelId="{B57CC409-EFD9-486D-B312-0208F66D3E42}" type="presOf" srcId="{87DFB21C-85D0-44C7-A88B-FEF43DC88325}" destId="{5F7403F1-2D09-47FC-88D9-89C5E7861BDB}" srcOrd="0" destOrd="0" presId="urn:microsoft.com/office/officeart/2005/8/layout/vList4"/>
    <dgm:cxn modelId="{B45991BA-72A8-4A92-97CF-3846D71BEF05}" srcId="{EA10F558-8E2D-4FBA-8FAB-5C00E3F68597}" destId="{66189D9C-A740-4CB3-8E64-113FDFEA0787}" srcOrd="1" destOrd="0" parTransId="{BA889E01-4668-45F5-9A6C-5EB5F9182084}" sibTransId="{5E0BFB43-6F3B-4B97-8BA8-E376A2D6E759}"/>
    <dgm:cxn modelId="{3ED32471-E591-4AC2-AB63-58540E45421B}" type="presOf" srcId="{E2A55E61-159F-4A1F-9616-779B35E80BD8}" destId="{07B40F45-21CA-4FB5-99BD-821C0248E7CA}" srcOrd="0" destOrd="1" presId="urn:microsoft.com/office/officeart/2005/8/layout/vList4"/>
    <dgm:cxn modelId="{6F0F1153-049B-4E57-85DC-00CA63C10C90}" type="presOf" srcId="{66189D9C-A740-4CB3-8E64-113FDFEA0787}" destId="{07B40F45-21CA-4FB5-99BD-821C0248E7CA}" srcOrd="0" destOrd="2" presId="urn:microsoft.com/office/officeart/2005/8/layout/vList4"/>
    <dgm:cxn modelId="{CBFF5804-0C95-41EF-97FD-13C3ED2684E9}" srcId="{EA10F558-8E2D-4FBA-8FAB-5C00E3F68597}" destId="{E2A55E61-159F-4A1F-9616-779B35E80BD8}" srcOrd="0" destOrd="0" parTransId="{32E2EC6F-C6E0-4C9E-8042-49BF1832E0FE}" sibTransId="{EFEF34CB-ECDB-4EE8-98DF-C7DD78598673}"/>
    <dgm:cxn modelId="{7A139747-BBE7-4BFB-AA9F-E93CF6F502CB}" type="presOf" srcId="{E2A55E61-159F-4A1F-9616-779B35E80BD8}" destId="{E31AC635-206E-4BA6-975A-E4850D77A1BE}" srcOrd="1" destOrd="1" presId="urn:microsoft.com/office/officeart/2005/8/layout/vList4"/>
    <dgm:cxn modelId="{A0DE93B4-73A6-4492-B526-37FF8BCC4E91}" type="presParOf" srcId="{5F7403F1-2D09-47FC-88D9-89C5E7861BDB}" destId="{F9DF758E-37C8-4452-9353-8D3171CDDBF0}" srcOrd="0" destOrd="0" presId="urn:microsoft.com/office/officeart/2005/8/layout/vList4"/>
    <dgm:cxn modelId="{BED26D39-56FA-483E-BA0A-AE34A1C29A85}" type="presParOf" srcId="{F9DF758E-37C8-4452-9353-8D3171CDDBF0}" destId="{07B40F45-21CA-4FB5-99BD-821C0248E7CA}" srcOrd="0" destOrd="0" presId="urn:microsoft.com/office/officeart/2005/8/layout/vList4"/>
    <dgm:cxn modelId="{57F8E248-4B9E-4BBF-B7E9-B3698E083173}" type="presParOf" srcId="{F9DF758E-37C8-4452-9353-8D3171CDDBF0}" destId="{A54C31E6-0B5C-4FFC-A202-A454F7E01C87}" srcOrd="1" destOrd="0" presId="urn:microsoft.com/office/officeart/2005/8/layout/vList4"/>
    <dgm:cxn modelId="{8C0A42F7-9E85-41DD-88CA-766A6A957A94}" type="presParOf" srcId="{F9DF758E-37C8-4452-9353-8D3171CDDBF0}" destId="{E31AC635-206E-4BA6-975A-E4850D77A1B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C0341-DB44-4B25-8F3E-DED1DAEDFAC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94D0A90-A348-458B-89B7-AA32D99F20C6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說服方法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0234914B-451B-4A57-A2F5-E7475D5847AE}" type="parTrans" cxnId="{5C21C0CD-73CA-47C2-A53D-613043AFBFBA}">
      <dgm:prSet/>
      <dgm:spPr/>
      <dgm:t>
        <a:bodyPr/>
        <a:lstStyle/>
        <a:p>
          <a:endParaRPr lang="zh-TW" altLang="en-US"/>
        </a:p>
      </dgm:t>
    </dgm:pt>
    <dgm:pt modelId="{9D3514F3-EAE2-4F2E-B6D0-FD748436530F}" type="sibTrans" cxnId="{5C21C0CD-73CA-47C2-A53D-613043AFBFBA}">
      <dgm:prSet/>
      <dgm:spPr/>
      <dgm:t>
        <a:bodyPr/>
        <a:lstStyle/>
        <a:p>
          <a:endParaRPr lang="zh-TW" altLang="en-US"/>
        </a:p>
      </dgm:t>
    </dgm:pt>
    <dgm:pt modelId="{7BEB09C7-B3EA-428D-8D21-21A25314AB2A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舉辦講座及遊行凝聚共識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E3B90883-B493-4288-A68E-232CA2FD10DC}" type="parTrans" cxnId="{A628F390-3D32-49F2-BFE9-6D381BD4F95A}">
      <dgm:prSet/>
      <dgm:spPr/>
      <dgm:t>
        <a:bodyPr/>
        <a:lstStyle/>
        <a:p>
          <a:endParaRPr lang="zh-TW" altLang="en-US"/>
        </a:p>
      </dgm:t>
    </dgm:pt>
    <dgm:pt modelId="{4AC4FFC6-3A73-4A31-A5B2-1BE7DB7EE652}" type="sibTrans" cxnId="{A628F390-3D32-49F2-BFE9-6D381BD4F95A}">
      <dgm:prSet/>
      <dgm:spPr/>
      <dgm:t>
        <a:bodyPr/>
        <a:lstStyle/>
        <a:p>
          <a:endParaRPr lang="zh-TW" altLang="en-US"/>
        </a:p>
      </dgm:t>
    </dgm:pt>
    <dgm:pt modelId="{A29E577F-713D-4EAC-9109-DAECBDF22D9F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說服方法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BE05B367-8122-4E78-B283-18307787444E}" type="parTrans" cxnId="{5479880E-EFD4-4369-BFFA-A83E984D6F73}">
      <dgm:prSet/>
      <dgm:spPr/>
      <dgm:t>
        <a:bodyPr/>
        <a:lstStyle/>
        <a:p>
          <a:endParaRPr lang="zh-TW" altLang="en-US"/>
        </a:p>
      </dgm:t>
    </dgm:pt>
    <dgm:pt modelId="{79F4B84C-CBA8-486B-A91B-230AD5A0F8D0}" type="sibTrans" cxnId="{5479880E-EFD4-4369-BFFA-A83E984D6F73}">
      <dgm:prSet/>
      <dgm:spPr/>
      <dgm:t>
        <a:bodyPr/>
        <a:lstStyle/>
        <a:p>
          <a:endParaRPr lang="zh-TW" altLang="en-US"/>
        </a:p>
      </dgm:t>
    </dgm:pt>
    <dgm:pt modelId="{A6A18278-B345-4C86-B255-AE4FA92B0367}">
      <dgm:prSet phldrT="[文字]"/>
      <dgm:spPr/>
      <dgm:t>
        <a:bodyPr/>
        <a:lstStyle/>
        <a:p>
          <a:r>
            <a:rPr lang="zh-TW" altLang="en-US" b="1" dirty="0" smtClean="0">
              <a:ea typeface="全真楷書" panose="02010609000101010101" pitchFamily="49" charset="-120"/>
            </a:rPr>
            <a:t>遊說立委說明該情形之嚴重性，進而影響公部門</a:t>
          </a:r>
          <a:endParaRPr lang="zh-TW" altLang="en-US" b="1" dirty="0">
            <a:ea typeface="全真楷書" panose="02010609000101010101" pitchFamily="49" charset="-120"/>
          </a:endParaRPr>
        </a:p>
      </dgm:t>
    </dgm:pt>
    <dgm:pt modelId="{90DAED18-5DDE-4DB0-A378-A435A65B2287}" type="parTrans" cxnId="{43F807F2-0AB1-4232-B2DF-892A77C65DAF}">
      <dgm:prSet/>
      <dgm:spPr/>
      <dgm:t>
        <a:bodyPr/>
        <a:lstStyle/>
        <a:p>
          <a:endParaRPr lang="zh-TW" altLang="en-US"/>
        </a:p>
      </dgm:t>
    </dgm:pt>
    <dgm:pt modelId="{3F80133F-6029-47BB-AF98-6FE2DA100102}" type="sibTrans" cxnId="{43F807F2-0AB1-4232-B2DF-892A77C65DAF}">
      <dgm:prSet/>
      <dgm:spPr/>
      <dgm:t>
        <a:bodyPr/>
        <a:lstStyle/>
        <a:p>
          <a:endParaRPr lang="zh-TW" altLang="en-US"/>
        </a:p>
      </dgm:t>
    </dgm:pt>
    <dgm:pt modelId="{36DF3204-6191-46C9-8245-0427A28485C6}" type="pres">
      <dgm:prSet presAssocID="{4E5C0341-DB44-4B25-8F3E-DED1DAEDFAC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2C30A56-8111-434C-87FA-4A7D5A5FD5A6}" type="pres">
      <dgm:prSet presAssocID="{294D0A90-A348-458B-89B7-AA32D99F20C6}" presName="comp" presStyleCnt="0"/>
      <dgm:spPr/>
    </dgm:pt>
    <dgm:pt modelId="{2F8AFF9A-AB8C-4CA6-A1F1-ABC2B27231D0}" type="pres">
      <dgm:prSet presAssocID="{294D0A90-A348-458B-89B7-AA32D99F20C6}" presName="box" presStyleLbl="node1" presStyleIdx="0" presStyleCnt="2" custLinFactNeighborX="2489" custLinFactNeighborY="-16837"/>
      <dgm:spPr/>
      <dgm:t>
        <a:bodyPr/>
        <a:lstStyle/>
        <a:p>
          <a:endParaRPr lang="zh-TW" altLang="en-US"/>
        </a:p>
      </dgm:t>
    </dgm:pt>
    <dgm:pt modelId="{FE82A385-EB6B-4416-837C-81FEE8AB61F7}" type="pres">
      <dgm:prSet presAssocID="{294D0A90-A348-458B-89B7-AA32D99F20C6}" presName="img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</dgm:spPr>
      <dgm:t>
        <a:bodyPr/>
        <a:lstStyle/>
        <a:p>
          <a:endParaRPr lang="zh-TW" altLang="en-US"/>
        </a:p>
      </dgm:t>
    </dgm:pt>
    <dgm:pt modelId="{EDC1BBDA-5FE2-4C6A-9A01-D8A117F66826}" type="pres">
      <dgm:prSet presAssocID="{294D0A90-A348-458B-89B7-AA32D99F20C6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206B43-CBE5-4A9F-B9B7-94AB8BCA530C}" type="pres">
      <dgm:prSet presAssocID="{9D3514F3-EAE2-4F2E-B6D0-FD748436530F}" presName="spacer" presStyleCnt="0"/>
      <dgm:spPr/>
    </dgm:pt>
    <dgm:pt modelId="{2D2CF853-D70D-4334-B8F6-96AC3A50B55C}" type="pres">
      <dgm:prSet presAssocID="{A29E577F-713D-4EAC-9109-DAECBDF22D9F}" presName="comp" presStyleCnt="0"/>
      <dgm:spPr/>
    </dgm:pt>
    <dgm:pt modelId="{5610BEC7-58D0-4D99-8A1E-044568B5E40F}" type="pres">
      <dgm:prSet presAssocID="{A29E577F-713D-4EAC-9109-DAECBDF22D9F}" presName="box" presStyleLbl="node1" presStyleIdx="1" presStyleCnt="2"/>
      <dgm:spPr/>
      <dgm:t>
        <a:bodyPr/>
        <a:lstStyle/>
        <a:p>
          <a:endParaRPr lang="zh-TW" altLang="en-US"/>
        </a:p>
      </dgm:t>
    </dgm:pt>
    <dgm:pt modelId="{1A3918EB-E981-4F48-A9B4-C9FC58700553}" type="pres">
      <dgm:prSet presAssocID="{A29E577F-713D-4EAC-9109-DAECBDF22D9F}" presName="img" presStyleLbl="fgImgPlace1" presStyleIdx="1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</dgm:spPr>
      <dgm:t>
        <a:bodyPr/>
        <a:lstStyle/>
        <a:p>
          <a:endParaRPr lang="zh-TW" altLang="en-US"/>
        </a:p>
      </dgm:t>
    </dgm:pt>
    <dgm:pt modelId="{AA7BCAF4-8A2C-4E87-877E-D828428508EE}" type="pres">
      <dgm:prSet presAssocID="{A29E577F-713D-4EAC-9109-DAECBDF22D9F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E211C50-6892-4923-BAE2-A40BEDD432AC}" type="presOf" srcId="{A29E577F-713D-4EAC-9109-DAECBDF22D9F}" destId="{AA7BCAF4-8A2C-4E87-877E-D828428508EE}" srcOrd="1" destOrd="0" presId="urn:microsoft.com/office/officeart/2005/8/layout/vList4"/>
    <dgm:cxn modelId="{68A57A09-F60E-49E7-94AB-47CCFD2FB78F}" type="presOf" srcId="{4E5C0341-DB44-4B25-8F3E-DED1DAEDFAC4}" destId="{36DF3204-6191-46C9-8245-0427A28485C6}" srcOrd="0" destOrd="0" presId="urn:microsoft.com/office/officeart/2005/8/layout/vList4"/>
    <dgm:cxn modelId="{5C21C0CD-73CA-47C2-A53D-613043AFBFBA}" srcId="{4E5C0341-DB44-4B25-8F3E-DED1DAEDFAC4}" destId="{294D0A90-A348-458B-89B7-AA32D99F20C6}" srcOrd="0" destOrd="0" parTransId="{0234914B-451B-4A57-A2F5-E7475D5847AE}" sibTransId="{9D3514F3-EAE2-4F2E-B6D0-FD748436530F}"/>
    <dgm:cxn modelId="{784D1241-E2B2-4000-A3BB-464A5DA264D7}" type="presOf" srcId="{7BEB09C7-B3EA-428D-8D21-21A25314AB2A}" destId="{2F8AFF9A-AB8C-4CA6-A1F1-ABC2B27231D0}" srcOrd="0" destOrd="1" presId="urn:microsoft.com/office/officeart/2005/8/layout/vList4"/>
    <dgm:cxn modelId="{A628F390-3D32-49F2-BFE9-6D381BD4F95A}" srcId="{294D0A90-A348-458B-89B7-AA32D99F20C6}" destId="{7BEB09C7-B3EA-428D-8D21-21A25314AB2A}" srcOrd="0" destOrd="0" parTransId="{E3B90883-B493-4288-A68E-232CA2FD10DC}" sibTransId="{4AC4FFC6-3A73-4A31-A5B2-1BE7DB7EE652}"/>
    <dgm:cxn modelId="{81020C29-585A-40D4-86FF-B072E96F74C1}" type="presOf" srcId="{294D0A90-A348-458B-89B7-AA32D99F20C6}" destId="{EDC1BBDA-5FE2-4C6A-9A01-D8A117F66826}" srcOrd="1" destOrd="0" presId="urn:microsoft.com/office/officeart/2005/8/layout/vList4"/>
    <dgm:cxn modelId="{C6FED6DB-1A86-4E20-BBBD-DA4E159F0801}" type="presOf" srcId="{294D0A90-A348-458B-89B7-AA32D99F20C6}" destId="{2F8AFF9A-AB8C-4CA6-A1F1-ABC2B27231D0}" srcOrd="0" destOrd="0" presId="urn:microsoft.com/office/officeart/2005/8/layout/vList4"/>
    <dgm:cxn modelId="{67FC19B8-9DD5-454A-B32C-DC99326D1814}" type="presOf" srcId="{A6A18278-B345-4C86-B255-AE4FA92B0367}" destId="{5610BEC7-58D0-4D99-8A1E-044568B5E40F}" srcOrd="0" destOrd="1" presId="urn:microsoft.com/office/officeart/2005/8/layout/vList4"/>
    <dgm:cxn modelId="{5479880E-EFD4-4369-BFFA-A83E984D6F73}" srcId="{4E5C0341-DB44-4B25-8F3E-DED1DAEDFAC4}" destId="{A29E577F-713D-4EAC-9109-DAECBDF22D9F}" srcOrd="1" destOrd="0" parTransId="{BE05B367-8122-4E78-B283-18307787444E}" sibTransId="{79F4B84C-CBA8-486B-A91B-230AD5A0F8D0}"/>
    <dgm:cxn modelId="{19F45E21-04EB-430A-97DE-459372FDB0F9}" type="presOf" srcId="{A29E577F-713D-4EAC-9109-DAECBDF22D9F}" destId="{5610BEC7-58D0-4D99-8A1E-044568B5E40F}" srcOrd="0" destOrd="0" presId="urn:microsoft.com/office/officeart/2005/8/layout/vList4"/>
    <dgm:cxn modelId="{94EF2867-6AF8-49EC-B74E-E142FC7DFF7A}" type="presOf" srcId="{7BEB09C7-B3EA-428D-8D21-21A25314AB2A}" destId="{EDC1BBDA-5FE2-4C6A-9A01-D8A117F66826}" srcOrd="1" destOrd="1" presId="urn:microsoft.com/office/officeart/2005/8/layout/vList4"/>
    <dgm:cxn modelId="{43F807F2-0AB1-4232-B2DF-892A77C65DAF}" srcId="{A29E577F-713D-4EAC-9109-DAECBDF22D9F}" destId="{A6A18278-B345-4C86-B255-AE4FA92B0367}" srcOrd="0" destOrd="0" parTransId="{90DAED18-5DDE-4DB0-A378-A435A65B2287}" sibTransId="{3F80133F-6029-47BB-AF98-6FE2DA100102}"/>
    <dgm:cxn modelId="{0DFEC42A-B0D9-4DE8-A5E2-4F000DA447D0}" type="presOf" srcId="{A6A18278-B345-4C86-B255-AE4FA92B0367}" destId="{AA7BCAF4-8A2C-4E87-877E-D828428508EE}" srcOrd="1" destOrd="1" presId="urn:microsoft.com/office/officeart/2005/8/layout/vList4"/>
    <dgm:cxn modelId="{B99C0288-0A5C-4DE5-9AA8-D7081D58394B}" type="presParOf" srcId="{36DF3204-6191-46C9-8245-0427A28485C6}" destId="{E2C30A56-8111-434C-87FA-4A7D5A5FD5A6}" srcOrd="0" destOrd="0" presId="urn:microsoft.com/office/officeart/2005/8/layout/vList4"/>
    <dgm:cxn modelId="{A86C4548-1FEC-4A42-91C8-11AEC21A7895}" type="presParOf" srcId="{E2C30A56-8111-434C-87FA-4A7D5A5FD5A6}" destId="{2F8AFF9A-AB8C-4CA6-A1F1-ABC2B27231D0}" srcOrd="0" destOrd="0" presId="urn:microsoft.com/office/officeart/2005/8/layout/vList4"/>
    <dgm:cxn modelId="{80C2EE62-B786-4ED2-A77F-AE0740D4F4AA}" type="presParOf" srcId="{E2C30A56-8111-434C-87FA-4A7D5A5FD5A6}" destId="{FE82A385-EB6B-4416-837C-81FEE8AB61F7}" srcOrd="1" destOrd="0" presId="urn:microsoft.com/office/officeart/2005/8/layout/vList4"/>
    <dgm:cxn modelId="{C101B657-1E4F-42F1-824F-DBC4EA67EA37}" type="presParOf" srcId="{E2C30A56-8111-434C-87FA-4A7D5A5FD5A6}" destId="{EDC1BBDA-5FE2-4C6A-9A01-D8A117F66826}" srcOrd="2" destOrd="0" presId="urn:microsoft.com/office/officeart/2005/8/layout/vList4"/>
    <dgm:cxn modelId="{A001CC32-4E15-4298-8FAE-702F05701B91}" type="presParOf" srcId="{36DF3204-6191-46C9-8245-0427A28485C6}" destId="{B9206B43-CBE5-4A9F-B9B7-94AB8BCA530C}" srcOrd="1" destOrd="0" presId="urn:microsoft.com/office/officeart/2005/8/layout/vList4"/>
    <dgm:cxn modelId="{FB752BD7-1836-4EE2-9945-9C7D193F4F99}" type="presParOf" srcId="{36DF3204-6191-46C9-8245-0427A28485C6}" destId="{2D2CF853-D70D-4334-B8F6-96AC3A50B55C}" srcOrd="2" destOrd="0" presId="urn:microsoft.com/office/officeart/2005/8/layout/vList4"/>
    <dgm:cxn modelId="{8CC9A5CC-1674-4BFA-BDA6-641F7C85BABB}" type="presParOf" srcId="{2D2CF853-D70D-4334-B8F6-96AC3A50B55C}" destId="{5610BEC7-58D0-4D99-8A1E-044568B5E40F}" srcOrd="0" destOrd="0" presId="urn:microsoft.com/office/officeart/2005/8/layout/vList4"/>
    <dgm:cxn modelId="{C4B38B6B-67BA-49FF-AADC-ECA615F91595}" type="presParOf" srcId="{2D2CF853-D70D-4334-B8F6-96AC3A50B55C}" destId="{1A3918EB-E981-4F48-A9B4-C9FC58700553}" srcOrd="1" destOrd="0" presId="urn:microsoft.com/office/officeart/2005/8/layout/vList4"/>
    <dgm:cxn modelId="{A7FCF5B9-F8EA-4CE2-8ACB-D527DFF0851E}" type="presParOf" srcId="{2D2CF853-D70D-4334-B8F6-96AC3A50B55C}" destId="{AA7BCAF4-8A2C-4E87-877E-D828428508E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40F45-21CA-4FB5-99BD-821C0248E7CA}">
      <dsp:nvSpPr>
        <dsp:cNvPr id="0" name=""/>
        <dsp:cNvSpPr/>
      </dsp:nvSpPr>
      <dsp:spPr>
        <a:xfrm>
          <a:off x="0" y="0"/>
          <a:ext cx="8125883" cy="24205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 smtClean="0">
              <a:ea typeface="全真楷書" panose="02010609000101010101" pitchFamily="49" charset="-120"/>
            </a:rPr>
            <a:t>說服方法</a:t>
          </a:r>
          <a:endParaRPr lang="zh-TW" altLang="en-US" sz="3100" b="1" kern="1200" dirty="0">
            <a:ea typeface="全真楷書" panose="02010609000101010101" pitchFamily="49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ea typeface="全真楷書" panose="02010609000101010101" pitchFamily="49" charset="-120"/>
            </a:rPr>
            <a:t>說明僅讓被霸凌之未成年人擁有將涉及隱私權之負面、偏離新聞價值或公益性之報導及言論撤下的權利</a:t>
          </a:r>
          <a:endParaRPr lang="zh-TW" altLang="en-US" sz="2400" b="1" kern="1200" dirty="0">
            <a:ea typeface="全真楷書" panose="02010609000101010101" pitchFamily="49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ea typeface="全真楷書" panose="02010609000101010101" pitchFamily="49" charset="-120"/>
            </a:rPr>
            <a:t>未干預公眾</a:t>
          </a:r>
          <a:r>
            <a:rPr lang="en-US" altLang="zh-TW" sz="2400" b="1" kern="1200" dirty="0" smtClean="0">
              <a:ea typeface="全真楷書" panose="02010609000101010101" pitchFamily="49" charset="-120"/>
            </a:rPr>
            <a:t>:</a:t>
          </a:r>
          <a:r>
            <a:rPr lang="zh-TW" altLang="en-US" sz="2400" b="1" kern="1200" dirty="0" smtClean="0">
              <a:ea typeface="全真楷書" panose="02010609000101010101" pitchFamily="49" charset="-120"/>
            </a:rPr>
            <a:t>知的權利</a:t>
          </a:r>
          <a:endParaRPr lang="zh-TW" altLang="en-US" sz="2400" b="1" kern="1200" dirty="0">
            <a:ea typeface="全真楷書" panose="02010609000101010101" pitchFamily="49" charset="-120"/>
          </a:endParaRPr>
        </a:p>
      </dsp:txBody>
      <dsp:txXfrm>
        <a:off x="1867236" y="0"/>
        <a:ext cx="6258646" cy="2420596"/>
      </dsp:txXfrm>
    </dsp:sp>
    <dsp:sp modelId="{A54C31E6-0B5C-4FFC-A202-A454F7E01C87}">
      <dsp:nvSpPr>
        <dsp:cNvPr id="0" name=""/>
        <dsp:cNvSpPr/>
      </dsp:nvSpPr>
      <dsp:spPr>
        <a:xfrm>
          <a:off x="216024" y="228601"/>
          <a:ext cx="1625176" cy="19364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AFF9A-AB8C-4CA6-A1F1-ABC2B27231D0}">
      <dsp:nvSpPr>
        <dsp:cNvPr id="0" name=""/>
        <dsp:cNvSpPr/>
      </dsp:nvSpPr>
      <dsp:spPr>
        <a:xfrm>
          <a:off x="0" y="0"/>
          <a:ext cx="9866696" cy="1433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ea typeface="全真楷書" panose="02010609000101010101" pitchFamily="49" charset="-120"/>
            </a:rPr>
            <a:t>說服方法</a:t>
          </a:r>
          <a:endParaRPr lang="zh-TW" altLang="en-US" sz="3500" b="1" kern="1200" dirty="0">
            <a:ea typeface="全真楷書" panose="02010609000101010101" pitchFamily="49" charset="-12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700" b="1" kern="1200" dirty="0" smtClean="0">
              <a:ea typeface="全真楷書" panose="02010609000101010101" pitchFamily="49" charset="-120"/>
            </a:rPr>
            <a:t>舉辦講座及遊行凝聚共識</a:t>
          </a:r>
          <a:endParaRPr lang="zh-TW" altLang="en-US" sz="2700" b="1" kern="1200" dirty="0">
            <a:ea typeface="全真楷書" panose="02010609000101010101" pitchFamily="49" charset="-120"/>
          </a:endParaRPr>
        </a:p>
      </dsp:txBody>
      <dsp:txXfrm>
        <a:off x="2116650" y="0"/>
        <a:ext cx="7750046" cy="1433112"/>
      </dsp:txXfrm>
    </dsp:sp>
    <dsp:sp modelId="{FE82A385-EB6B-4416-837C-81FEE8AB61F7}">
      <dsp:nvSpPr>
        <dsp:cNvPr id="0" name=""/>
        <dsp:cNvSpPr/>
      </dsp:nvSpPr>
      <dsp:spPr>
        <a:xfrm>
          <a:off x="143311" y="143311"/>
          <a:ext cx="1973339" cy="1146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0BEC7-58D0-4D99-8A1E-044568B5E40F}">
      <dsp:nvSpPr>
        <dsp:cNvPr id="0" name=""/>
        <dsp:cNvSpPr/>
      </dsp:nvSpPr>
      <dsp:spPr>
        <a:xfrm>
          <a:off x="0" y="1576424"/>
          <a:ext cx="9866696" cy="1433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ea typeface="全真楷書" panose="02010609000101010101" pitchFamily="49" charset="-120"/>
            </a:rPr>
            <a:t>說服方法</a:t>
          </a:r>
          <a:endParaRPr lang="zh-TW" altLang="en-US" sz="3500" b="1" kern="1200" dirty="0">
            <a:ea typeface="全真楷書" panose="02010609000101010101" pitchFamily="49" charset="-12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700" b="1" kern="1200" dirty="0" smtClean="0">
              <a:ea typeface="全真楷書" panose="02010609000101010101" pitchFamily="49" charset="-120"/>
            </a:rPr>
            <a:t>遊說立委說明該情形之嚴重性，進而影響公部門</a:t>
          </a:r>
          <a:endParaRPr lang="zh-TW" altLang="en-US" sz="2700" b="1" kern="1200" dirty="0">
            <a:ea typeface="全真楷書" panose="02010609000101010101" pitchFamily="49" charset="-120"/>
          </a:endParaRPr>
        </a:p>
      </dsp:txBody>
      <dsp:txXfrm>
        <a:off x="2116650" y="1576424"/>
        <a:ext cx="7750046" cy="1433112"/>
      </dsp:txXfrm>
    </dsp:sp>
    <dsp:sp modelId="{1A3918EB-E981-4F48-A9B4-C9FC58700553}">
      <dsp:nvSpPr>
        <dsp:cNvPr id="0" name=""/>
        <dsp:cNvSpPr/>
      </dsp:nvSpPr>
      <dsp:spPr>
        <a:xfrm>
          <a:off x="143311" y="1719735"/>
          <a:ext cx="1973339" cy="1146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99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16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186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6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80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279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387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426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10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820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8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0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0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05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09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3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BBF106-FEC9-4F6C-BEB7-204CBBC22CA4}" type="datetimeFigureOut">
              <a:rPr lang="zh-TW" altLang="en-US" smtClean="0"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21A3CC-362A-45C5-AFAD-DEBBF56F4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91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理律盃公民行動方案競賽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 smtClean="0">
                <a:latin typeface="Times New Roman Uni" panose="02020603050405020304" pitchFamily="18" charset="-120"/>
                <a:ea typeface="Times New Roman Uni" panose="02020603050405020304" pitchFamily="18" charset="-120"/>
                <a:cs typeface="Times New Roman Uni" panose="02020603050405020304" pitchFamily="18" charset="-120"/>
              </a:rPr>
              <a:t>1608</a:t>
            </a:r>
            <a:endParaRPr lang="zh-TW" altLang="en-US" sz="5400" b="1" dirty="0">
              <a:latin typeface="Times New Roman Uni" panose="02020603050405020304" pitchFamily="18" charset="-120"/>
              <a:ea typeface="Times New Roman Uni" panose="02020603050405020304" pitchFamily="18" charset="-120"/>
              <a:cs typeface="Times New Roman Uni" panose="02020603050405020304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35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>
          <a:xfrm>
            <a:off x="1484310" y="685800"/>
            <a:ext cx="10525124" cy="1752599"/>
          </a:xfrm>
        </p:spPr>
        <p:txBody>
          <a:bodyPr/>
          <a:lstStyle/>
          <a:p>
            <a:r>
              <a:rPr lang="zh-TW" altLang="en-US" b="1" dirty="0">
                <a:ea typeface="全真楷書" panose="02010609000101010101" pitchFamily="49" charset="-120"/>
              </a:rPr>
              <a:t>第二步驟：檢視得以解決問題的各項可行政策</a:t>
            </a:r>
            <a:endParaRPr lang="zh-TW" b="1" dirty="0">
              <a:ea typeface="全真楷書" panose="02010609000101010101" pitchFamily="49" charset="-120"/>
            </a:endParaRPr>
          </a:p>
        </p:txBody>
      </p:sp>
      <p:sp>
        <p:nvSpPr>
          <p:cNvPr id="14" name="內容版面配置區 13"/>
          <p:cNvSpPr>
            <a:spLocks noGrp="1"/>
          </p:cNvSpPr>
          <p:nvPr>
            <p:ph idx="1"/>
          </p:nvPr>
        </p:nvSpPr>
        <p:spPr>
          <a:xfrm>
            <a:off x="1484310" y="2895478"/>
            <a:ext cx="10018713" cy="31242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a typeface="全真楷書" panose="02010609000101010101" pitchFamily="49" charset="-120"/>
              </a:rPr>
              <a:t>推動</a:t>
            </a:r>
            <a:r>
              <a:rPr lang="zh-TW" altLang="en-US" dirty="0">
                <a:ea typeface="全真楷書" panose="02010609000101010101" pitchFamily="49" charset="-120"/>
              </a:rPr>
              <a:t>網路媒體監督管理辦法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a typeface="全真楷書" panose="02010609000101010101" pitchFamily="49" charset="-120"/>
              </a:rPr>
              <a:t>成立</a:t>
            </a:r>
            <a:r>
              <a:rPr lang="zh-TW" altLang="en-US" dirty="0">
                <a:ea typeface="全真楷書" panose="02010609000101010101" pitchFamily="49" charset="-120"/>
              </a:rPr>
              <a:t>網路媒體監督委員會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a typeface="全真楷書" panose="02010609000101010101" pitchFamily="49" charset="-120"/>
              </a:rPr>
              <a:t>教育</a:t>
            </a:r>
            <a:r>
              <a:rPr lang="zh-TW" altLang="en-US" dirty="0">
                <a:ea typeface="全真楷書" panose="02010609000101010101" pitchFamily="49" charset="-120"/>
              </a:rPr>
              <a:t>宣導加強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a typeface="全真楷書" panose="02010609000101010101" pitchFamily="49" charset="-120"/>
              </a:rPr>
              <a:t>道歉</a:t>
            </a:r>
            <a:r>
              <a:rPr lang="zh-TW" altLang="en-US" dirty="0">
                <a:ea typeface="全真楷書" panose="02010609000101010101" pitchFamily="49" charset="-120"/>
              </a:rPr>
              <a:t>、澄清管道需盡可能擴大</a:t>
            </a:r>
          </a:p>
          <a:p>
            <a:endParaRPr lang="en-US" altLang="zh-TW" dirty="0" smtClean="0"/>
          </a:p>
        </p:txBody>
      </p:sp>
      <p:sp>
        <p:nvSpPr>
          <p:cNvPr id="2" name="文字方塊 1"/>
          <p:cNvSpPr txBox="1"/>
          <p:nvPr/>
        </p:nvSpPr>
        <p:spPr>
          <a:xfrm>
            <a:off x="1484310" y="2171580"/>
            <a:ext cx="60325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ea typeface="全真楷書" panose="02010609000101010101" pitchFamily="49" charset="-120"/>
              </a:rPr>
              <a:t>壹、可行政策一</a:t>
            </a:r>
            <a:endParaRPr lang="en-US" altLang="zh-TW" sz="2800" b="1" dirty="0">
              <a:ea typeface="全真楷書" panose="02010609000101010101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527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81300" y="738426"/>
            <a:ext cx="6121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全真楷書" panose="02010609000101010101" pitchFamily="49" charset="-120"/>
              </a:rPr>
              <a:t>貳、可行政策二</a:t>
            </a:r>
            <a:endParaRPr lang="en-US" altLang="zh-TW" sz="3200" b="1" dirty="0">
              <a:ea typeface="全真楷書" panose="02010609000101010101" pitchFamily="49" charset="-120"/>
            </a:endParaRPr>
          </a:p>
          <a:p>
            <a:endParaRPr lang="zh-TW" altLang="en-US" dirty="0"/>
          </a:p>
        </p:txBody>
      </p:sp>
      <p:sp>
        <p:nvSpPr>
          <p:cNvPr id="3" name="圓角矩形 2"/>
          <p:cNvSpPr/>
          <p:nvPr/>
        </p:nvSpPr>
        <p:spPr>
          <a:xfrm>
            <a:off x="2374900" y="3530600"/>
            <a:ext cx="2768600" cy="134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ea typeface="全真楷書" panose="02010609000101010101" pitchFamily="49" charset="-120"/>
              </a:rPr>
              <a:t>被遺忘權概念之導入</a:t>
            </a:r>
            <a:endParaRPr lang="en-US" altLang="zh-TW" sz="2800" b="1" dirty="0">
              <a:ea typeface="全真楷書" panose="02010609000101010101" pitchFamily="49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6134100" y="4876800"/>
            <a:ext cx="2768600" cy="134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ea typeface="全真楷書" panose="02010609000101010101" pitchFamily="49" charset="-120"/>
              </a:rPr>
              <a:t>刪除的權利</a:t>
            </a:r>
            <a:endParaRPr lang="zh-TW" altLang="en-US" sz="2800" b="1" dirty="0"/>
          </a:p>
        </p:txBody>
      </p:sp>
      <p:sp>
        <p:nvSpPr>
          <p:cNvPr id="7" name="圓角矩形 6"/>
          <p:cNvSpPr/>
          <p:nvPr/>
        </p:nvSpPr>
        <p:spPr>
          <a:xfrm>
            <a:off x="6134100" y="2184400"/>
            <a:ext cx="2768600" cy="134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ea typeface="全真楷書" panose="02010609000101010101" pitchFamily="49" charset="-120"/>
              </a:rPr>
              <a:t>遺忘的權利</a:t>
            </a:r>
            <a:endParaRPr lang="zh-TW" altLang="en-US" sz="2800" b="1" dirty="0"/>
          </a:p>
        </p:txBody>
      </p:sp>
      <p:sp>
        <p:nvSpPr>
          <p:cNvPr id="5" name="左大括弧 4"/>
          <p:cNvSpPr/>
          <p:nvPr/>
        </p:nvSpPr>
        <p:spPr>
          <a:xfrm>
            <a:off x="5499100" y="2857500"/>
            <a:ext cx="419100" cy="293370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19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5200" y="1687354"/>
            <a:ext cx="81661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ea typeface="全真楷書" panose="02010609000101010101" pitchFamily="49" charset="-120"/>
              </a:rPr>
              <a:t>壹</a:t>
            </a:r>
            <a:r>
              <a:rPr lang="zh-TW" altLang="en-US" sz="2400" b="1" dirty="0">
                <a:ea typeface="全真楷書" panose="02010609000101010101" pitchFamily="49" charset="-120"/>
              </a:rPr>
              <a:t>、將網路媒體所取得而報導之未成年人個人資料區分為「未成人非</a:t>
            </a:r>
            <a:r>
              <a:rPr lang="zh-TW" altLang="en-US" sz="2400" b="1" dirty="0" smtClean="0">
                <a:ea typeface="全真楷書" panose="02010609000101010101" pitchFamily="49" charset="-120"/>
              </a:rPr>
              <a:t>自願公開之</a:t>
            </a:r>
            <a:r>
              <a:rPr lang="zh-TW" altLang="en-US" sz="2400" b="1" dirty="0">
                <a:ea typeface="全真楷書" panose="02010609000101010101" pitchFamily="49" charset="-120"/>
              </a:rPr>
              <a:t>資料」及「未成年人自願公開之資料」</a:t>
            </a:r>
            <a:r>
              <a:rPr lang="zh-TW" altLang="en-US" sz="2400" dirty="0">
                <a:ea typeface="全真楷書" panose="02010609000101010101" pitchFamily="49" charset="-120"/>
              </a:rPr>
              <a:t/>
            </a:r>
            <a:br>
              <a:rPr lang="zh-TW" altLang="en-US" sz="2400" dirty="0">
                <a:ea typeface="全真楷書" panose="02010609000101010101" pitchFamily="49" charset="-120"/>
              </a:rPr>
            </a:br>
            <a:r>
              <a:rPr lang="zh-TW" altLang="en-US" sz="2400" dirty="0">
                <a:ea typeface="全真楷書" panose="02010609000101010101" pitchFamily="49" charset="-120"/>
              </a:rPr>
              <a:t>一、未成年人非自願公開之資料</a:t>
            </a:r>
            <a:r>
              <a:rPr lang="en-US" altLang="zh-TW" sz="2400" dirty="0">
                <a:ea typeface="全真楷書" panose="02010609000101010101" pitchFamily="49" charset="-120"/>
              </a:rPr>
              <a:t/>
            </a:r>
            <a:br>
              <a:rPr lang="en-US" altLang="zh-TW" sz="2400" dirty="0">
                <a:ea typeface="全真楷書" panose="02010609000101010101" pitchFamily="49" charset="-120"/>
              </a:rPr>
            </a:br>
            <a:r>
              <a:rPr lang="zh-TW" altLang="en-US" sz="2400" dirty="0">
                <a:ea typeface="全真楷書" panose="02010609000101010101" pitchFamily="49" charset="-120"/>
              </a:rPr>
              <a:t>二、未成年人自願公開之資料</a:t>
            </a:r>
            <a:r>
              <a:rPr lang="en-US" altLang="zh-TW" sz="2400" dirty="0">
                <a:ea typeface="全真楷書" panose="02010609000101010101" pitchFamily="49" charset="-120"/>
              </a:rPr>
              <a:t/>
            </a:r>
            <a:br>
              <a:rPr lang="en-US" altLang="zh-TW" sz="2400" dirty="0">
                <a:ea typeface="全真楷書" panose="02010609000101010101" pitchFamily="49" charset="-120"/>
              </a:rPr>
            </a:br>
            <a:r>
              <a:rPr lang="en-US" altLang="zh-TW" sz="2400" dirty="0">
                <a:ea typeface="全真楷書" panose="02010609000101010101" pitchFamily="49" charset="-120"/>
              </a:rPr>
              <a:t>      </a:t>
            </a:r>
            <a:r>
              <a:rPr lang="zh-TW" altLang="en-US" sz="2400" dirty="0">
                <a:ea typeface="全真楷書" panose="02010609000101010101" pitchFamily="49" charset="-120"/>
              </a:rPr>
              <a:t>（一）被遺忘權之內涵</a:t>
            </a:r>
            <a:br>
              <a:rPr lang="zh-TW" altLang="en-US" sz="2400" dirty="0">
                <a:ea typeface="全真楷書" panose="02010609000101010101" pitchFamily="49" charset="-120"/>
              </a:rPr>
            </a:br>
            <a:r>
              <a:rPr lang="zh-TW" altLang="en-US" sz="2400" dirty="0">
                <a:ea typeface="全真楷書" panose="02010609000101010101" pitchFamily="49" charset="-120"/>
              </a:rPr>
              <a:t>      （二）引進歐盟「被遺忘權草案」部分</a:t>
            </a:r>
            <a:r>
              <a:rPr lang="zh-TW" altLang="en-US" sz="2400" dirty="0" smtClean="0">
                <a:ea typeface="全真楷書" panose="02010609000101010101" pitchFamily="49" charset="-120"/>
              </a:rPr>
              <a:t>條文</a:t>
            </a:r>
            <a:r>
              <a:rPr lang="en-US" altLang="zh-TW" sz="2400" dirty="0">
                <a:ea typeface="全真楷書" panose="02010609000101010101" pitchFamily="49" charset="-120"/>
              </a:rPr>
              <a:t/>
            </a:r>
            <a:br>
              <a:rPr lang="en-US" altLang="zh-TW" sz="2400" dirty="0">
                <a:ea typeface="全真楷書" panose="02010609000101010101" pitchFamily="49" charset="-120"/>
              </a:rPr>
            </a:br>
            <a:r>
              <a:rPr lang="en-US" altLang="zh-TW" sz="2400" dirty="0">
                <a:latin typeface="Times New Roman Uni" panose="02020603050405020304" pitchFamily="18" charset="-120"/>
                <a:ea typeface="Times New Roman Uni" panose="02020603050405020304" pitchFamily="18" charset="-120"/>
                <a:cs typeface="Times New Roman Uni" panose="02020603050405020304" pitchFamily="18" charset="-120"/>
              </a:rPr>
              <a:t>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1.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目的：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2.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條文內容：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3.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免除責任之規定：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4.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權利義務主體與刪除之客體：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(1). 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權利主體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(2). 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義務主體</a:t>
            </a:r>
            <a:b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</a:b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                      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(3). 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刪除之客體與範圍</a:t>
            </a:r>
            <a:r>
              <a:rPr lang="en-US" altLang="zh-TW" dirty="0">
                <a:latin typeface="Times New Roman Uni" panose="02020603050405020304" pitchFamily="18" charset="-120"/>
                <a:ea typeface="Times New Roman Uni" panose="02020603050405020304" pitchFamily="18" charset="-120"/>
                <a:cs typeface="Times New Roman Uni" panose="02020603050405020304" pitchFamily="18" charset="-120"/>
              </a:rPr>
              <a:t/>
            </a:r>
            <a:br>
              <a:rPr lang="en-US" altLang="zh-TW" dirty="0">
                <a:latin typeface="Times New Roman Uni" panose="02020603050405020304" pitchFamily="18" charset="-120"/>
                <a:ea typeface="Times New Roman Uni" panose="02020603050405020304" pitchFamily="18" charset="-120"/>
                <a:cs typeface="Times New Roman Uni" panose="02020603050405020304" pitchFamily="18" charset="-120"/>
              </a:rPr>
            </a:br>
            <a:endParaRPr lang="zh-TW" altLang="en-US" dirty="0">
              <a:latin typeface="Times New Roman Uni" panose="02020603050405020304" pitchFamily="18" charset="-120"/>
              <a:ea typeface="Times New Roman Uni" panose="02020603050405020304" pitchFamily="18" charset="-120"/>
              <a:cs typeface="Times New Roman Uni" panose="02020603050405020304" pitchFamily="18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76500" y="6858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ea typeface="全真楷書" panose="02010609000101010101" pitchFamily="49" charset="-120"/>
              </a:rPr>
              <a:t>第三步驟：提出我方公共政策議題</a:t>
            </a:r>
            <a:endParaRPr lang="zh-TW" altLang="en-US" sz="4000" dirty="0">
              <a:ea typeface="全真楷書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96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66900" y="2517254"/>
            <a:ext cx="9906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ea typeface="全真楷書" panose="02010609000101010101" pitchFamily="49" charset="-120"/>
              </a:rPr>
              <a:t>一</a:t>
            </a:r>
            <a:r>
              <a:rPr lang="zh-TW" altLang="en-US" sz="2400" dirty="0">
                <a:ea typeface="全真楷書" panose="02010609000101010101" pitchFamily="49" charset="-120"/>
              </a:rPr>
              <a:t>、優點</a:t>
            </a:r>
            <a:br>
              <a:rPr lang="zh-TW" altLang="en-US" sz="2400" dirty="0">
                <a:ea typeface="全真楷書" panose="02010609000101010101" pitchFamily="49" charset="-120"/>
              </a:rPr>
            </a:br>
            <a:r>
              <a:rPr lang="zh-TW" altLang="en-US" sz="2400" dirty="0">
                <a:ea typeface="全真楷書" panose="02010609000101010101" pitchFamily="49" charset="-120"/>
              </a:rPr>
              <a:t>慮及未成年人思慮不周，故藉由被遺忘權概念導入，將可完善的保護未成年人自願公開之資料。</a:t>
            </a:r>
            <a:br>
              <a:rPr lang="zh-TW" altLang="en-US" sz="2400" dirty="0">
                <a:ea typeface="全真楷書" panose="02010609000101010101" pitchFamily="49" charset="-120"/>
              </a:rPr>
            </a:br>
            <a:r>
              <a:rPr lang="zh-TW" altLang="en-US" sz="2400" dirty="0">
                <a:ea typeface="全真楷書" panose="02010609000101010101" pitchFamily="49" charset="-120"/>
              </a:rPr>
              <a:t>二、</a:t>
            </a:r>
            <a:r>
              <a:rPr lang="zh-TW" altLang="en-US" sz="2400" dirty="0" smtClean="0">
                <a:ea typeface="全真楷書" panose="02010609000101010101" pitchFamily="49" charset="-120"/>
              </a:rPr>
              <a:t>缺點</a:t>
            </a:r>
            <a:endParaRPr lang="en-US" altLang="zh-TW" sz="2400" dirty="0" smtClean="0">
              <a:ea typeface="全真楷書" panose="02010609000101010101" pitchFamily="49" charset="-120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ea typeface="全真楷書" panose="02010609000101010101" pitchFamily="49" charset="-120"/>
              </a:rPr>
              <a:t>（</a:t>
            </a:r>
            <a:r>
              <a:rPr lang="zh-TW" altLang="en-US" sz="2400" b="1" dirty="0">
                <a:solidFill>
                  <a:srgbClr val="FF0000"/>
                </a:solidFill>
                <a:ea typeface="全真楷書" panose="02010609000101010101" pitchFamily="49" charset="-120"/>
              </a:rPr>
              <a:t>一）與言論自由相衝突之情形</a:t>
            </a:r>
            <a:br>
              <a:rPr lang="zh-TW" altLang="en-US" sz="2400" b="1" dirty="0">
                <a:solidFill>
                  <a:srgbClr val="FF0000"/>
                </a:solidFill>
                <a:ea typeface="全真楷書" panose="02010609000101010101" pitchFamily="49" charset="-120"/>
              </a:rPr>
            </a:br>
            <a:r>
              <a:rPr lang="zh-TW" altLang="en-US" sz="2400" b="1" dirty="0" smtClean="0">
                <a:solidFill>
                  <a:srgbClr val="FF0000"/>
                </a:solidFill>
                <a:ea typeface="全真楷書" panose="02010609000101010101" pitchFamily="49" charset="-120"/>
              </a:rPr>
              <a:t>（</a:t>
            </a:r>
            <a:r>
              <a:rPr lang="zh-TW" altLang="en-US" sz="2400" b="1" dirty="0">
                <a:solidFill>
                  <a:srgbClr val="FF0000"/>
                </a:solidFill>
                <a:ea typeface="全真楷書" panose="02010609000101010101" pitchFamily="49" charset="-120"/>
              </a:rPr>
              <a:t>二）如何確實執行</a:t>
            </a:r>
            <a:r>
              <a:rPr lang="zh-TW" altLang="en-US" sz="1000" dirty="0"/>
              <a:t/>
            </a:r>
            <a:br>
              <a:rPr lang="zh-TW" altLang="en-US" sz="1000" dirty="0"/>
            </a:br>
            <a:r>
              <a:rPr lang="zh-TW" altLang="en-US" sz="1000" dirty="0"/>
              <a:t/>
            </a:r>
            <a:br>
              <a:rPr lang="zh-TW" altLang="en-US" sz="1000" dirty="0"/>
            </a:b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470400" y="1790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470400" y="1682978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ea typeface="全真楷書" panose="02010609000101010101" pitchFamily="49" charset="-120"/>
              </a:rPr>
              <a:t>貳、優點及缺點</a:t>
            </a:r>
            <a:endParaRPr lang="zh-TW" altLang="en-US" sz="3200" dirty="0">
              <a:ea typeface="全真楷書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28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81200" y="329873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ea typeface="全真楷書" panose="02010609000101010101" pitchFamily="49" charset="-120"/>
              </a:rPr>
              <a:t>為何</a:t>
            </a:r>
            <a:r>
              <a:rPr lang="zh-TW" altLang="en-US" sz="2400" dirty="0">
                <a:ea typeface="全真楷書" panose="02010609000101010101" pitchFamily="49" charset="-120"/>
              </a:rPr>
              <a:t>是法務部</a:t>
            </a:r>
            <a:r>
              <a:rPr lang="zh-TW" altLang="en-US" sz="2400" dirty="0" smtClean="0">
                <a:ea typeface="全真楷書" panose="02010609000101010101" pitchFamily="49" charset="-120"/>
              </a:rPr>
              <a:t>？</a:t>
            </a:r>
            <a:endParaRPr lang="en-US" altLang="zh-TW" sz="2400" dirty="0" smtClean="0">
              <a:ea typeface="全真楷書" panose="02010609000101010101" pitchFamily="49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ea typeface="全真楷書" panose="02010609000101010101" pitchFamily="49" charset="-120"/>
              </a:rPr>
              <a:t>個</a:t>
            </a:r>
            <a:r>
              <a:rPr lang="zh-TW" altLang="en-US" sz="2400" dirty="0">
                <a:ea typeface="全真楷書" panose="02010609000101010101" pitchFamily="49" charset="-120"/>
              </a:rPr>
              <a:t>資法對於未成年人有完全的保護嗎？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162300" y="2044700"/>
            <a:ext cx="651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ea typeface="全真楷書" panose="02010609000101010101" pitchFamily="49" charset="-120"/>
              </a:rPr>
              <a:t>參、</a:t>
            </a:r>
            <a:r>
              <a:rPr lang="zh-TW" altLang="en-US" sz="3200" b="1" dirty="0">
                <a:ea typeface="全真楷書" panose="02010609000101010101" pitchFamily="49" charset="-120"/>
              </a:rPr>
              <a:t>負責執行之政府層級：法務部</a:t>
            </a:r>
          </a:p>
        </p:txBody>
      </p:sp>
    </p:spTree>
    <p:extLst>
      <p:ext uri="{BB962C8B-B14F-4D97-AF65-F5344CB8AC3E}">
        <p14:creationId xmlns:p14="http://schemas.microsoft.com/office/powerpoint/2010/main" val="28102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6211" y="279400"/>
            <a:ext cx="10018713" cy="1752599"/>
          </a:xfrm>
        </p:spPr>
        <p:txBody>
          <a:bodyPr/>
          <a:lstStyle/>
          <a:p>
            <a:r>
              <a:rPr lang="zh-TW" altLang="en-US" b="1" dirty="0">
                <a:ea typeface="全真楷書" panose="02010609000101010101" pitchFamily="49" charset="-120"/>
              </a:rPr>
              <a:t>第四步驟：擬定行動計畫</a:t>
            </a:r>
            <a:endParaRPr lang="zh-TW" b="1" dirty="0">
              <a:ea typeface="全真楷書" panose="02010609000101010101" pitchFamily="49" charset="-120"/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446211" y="1608836"/>
            <a:ext cx="10153291" cy="512064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ea typeface="全真楷書" panose="02010609000101010101" pitchFamily="49" charset="-120"/>
              </a:rPr>
              <a:t>壹、如何讓我方政策制定成法律並由政府機關執行</a:t>
            </a:r>
            <a:endParaRPr lang="zh-TW" b="1" dirty="0">
              <a:solidFill>
                <a:schemeClr val="tx1"/>
              </a:solidFill>
              <a:ea typeface="全真楷書" panose="0201060900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1307570" y="2260600"/>
            <a:ext cx="10157354" cy="3962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增訂個人資料保護法第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條第三項、第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條之一。</a:t>
            </a:r>
          </a:p>
          <a:p>
            <a:pPr marL="0" indent="0">
              <a:buNone/>
            </a:pP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（一）個人資料保護法第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條第三項：</a:t>
            </a:r>
            <a:endParaRPr lang="en-US" altLang="zh-TW" sz="2600" dirty="0">
              <a:latin typeface="Times New Roman Uni" panose="02020603050405020304" pitchFamily="18" charset="-120"/>
              <a:ea typeface="全真楷書" panose="02010609000101010101" pitchFamily="49" charset="-120"/>
              <a:cs typeface="Times New Roman Uni" panose="02020603050405020304" pitchFamily="18" charset="-120"/>
            </a:endParaRPr>
          </a:p>
          <a:p>
            <a:pPr marL="0" indent="0">
              <a:buNone/>
            </a:pP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第一項第三款之情形，於未成年人不適用之。</a:t>
            </a:r>
          </a:p>
          <a:p>
            <a:pPr marL="0" indent="0">
              <a:buNone/>
            </a:pP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（二）個人資料保護法第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條之一。</a:t>
            </a:r>
          </a:p>
          <a:p>
            <a:pPr marL="0" indent="0">
              <a:buNone/>
            </a:pP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1.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第一項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: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未成年人自行公開之個人資料，非經法定代理人同意，不得蒐集、處理或利用之。</a:t>
            </a:r>
          </a:p>
          <a:p>
            <a:pPr marL="0" indent="0">
              <a:buNone/>
            </a:pP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2.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第二項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: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前項情形，未成年人或其法定代理人可命其限期移除內容、下架或其他必要之處置。</a:t>
            </a:r>
          </a:p>
          <a:p>
            <a:pPr marL="0" indent="0">
              <a:buNone/>
            </a:pP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3.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第二項但書</a:t>
            </a:r>
            <a:r>
              <a:rPr lang="en-US" altLang="zh-TW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:</a:t>
            </a:r>
            <a:r>
              <a:rPr lang="zh-TW" altLang="en-US" sz="26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但單純基於新聞工作目的而合法取得資料，且具新聞價值及公共利益者，得減輕或免除其義務。</a:t>
            </a:r>
          </a:p>
          <a:p>
            <a:pPr marL="0" indent="0">
              <a:buNone/>
            </a:pP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63774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016250" y="1155700"/>
            <a:ext cx="614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ea typeface="全真楷書" panose="02010609000101010101" pitchFamily="49" charset="-120"/>
              </a:rPr>
              <a:t>貳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、欲採取行動之詳細描述</a:t>
            </a:r>
            <a:endParaRPr lang="zh-TW" altLang="en-US" sz="2800" b="1" dirty="0">
              <a:ea typeface="全真楷書" panose="02010609000101010101" pitchFamily="49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1270000" y="2514600"/>
            <a:ext cx="26543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sz="2000" b="1" dirty="0">
                <a:ea typeface="全真楷書" panose="02010609000101010101" pitchFamily="49" charset="-120"/>
              </a:rPr>
              <a:t>聯絡</a:t>
            </a:r>
          </a:p>
          <a:p>
            <a:pPr lvl="1"/>
            <a:r>
              <a:rPr lang="zh-TW" altLang="en-US" sz="2000" b="1" dirty="0">
                <a:ea typeface="全真楷書" panose="02010609000101010101" pitchFamily="49" charset="-120"/>
              </a:rPr>
              <a:t>媒體觀察</a:t>
            </a:r>
            <a:r>
              <a:rPr lang="zh-TW" altLang="en-US" sz="2000" b="1" dirty="0" smtClean="0">
                <a:ea typeface="全真楷書" panose="02010609000101010101" pitchFamily="49" charset="-120"/>
              </a:rPr>
              <a:t>基金會逆</a:t>
            </a:r>
            <a:r>
              <a:rPr lang="zh-TW" altLang="en-US" sz="2000" b="1" dirty="0">
                <a:ea typeface="全真楷書" panose="02010609000101010101" pitchFamily="49" charset="-120"/>
              </a:rPr>
              <a:t>思及</a:t>
            </a:r>
            <a:r>
              <a:rPr lang="en-US" altLang="en-US" sz="2000" b="1" dirty="0">
                <a:ea typeface="全真楷書" panose="02010609000101010101" pitchFamily="49" charset="-120"/>
              </a:rPr>
              <a:t>IWIN</a:t>
            </a:r>
            <a:endParaRPr lang="zh-TW" altLang="en-US" sz="2000" b="1" dirty="0">
              <a:ea typeface="全真楷書" panose="02010609000101010101" pitchFamily="49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4711700" y="2514600"/>
            <a:ext cx="2755900" cy="1308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zh-TW" sz="2000" b="1" dirty="0" smtClean="0">
              <a:ea typeface="全真楷書" panose="02010609000101010101" pitchFamily="49" charset="-120"/>
            </a:endParaRPr>
          </a:p>
          <a:p>
            <a:pPr lvl="0"/>
            <a:r>
              <a:rPr lang="zh-TW" altLang="en-US" sz="2000" b="1" dirty="0" smtClean="0">
                <a:ea typeface="全真楷書" panose="02010609000101010101" pitchFamily="49" charset="-120"/>
              </a:rPr>
              <a:t>合作</a:t>
            </a:r>
            <a:endParaRPr lang="zh-TW" altLang="en-US" sz="2000" b="1" dirty="0">
              <a:ea typeface="全真楷書" panose="02010609000101010101" pitchFamily="49" charset="-120"/>
            </a:endParaRPr>
          </a:p>
          <a:p>
            <a:pPr lvl="1"/>
            <a:r>
              <a:rPr lang="zh-TW" altLang="en-US" sz="2000" b="1" dirty="0">
                <a:ea typeface="全真楷書" panose="02010609000101010101" pitchFamily="49" charset="-120"/>
              </a:rPr>
              <a:t>兒童福利聯盟文教</a:t>
            </a:r>
            <a:r>
              <a:rPr lang="zh-TW" altLang="en-US" sz="2000" b="1" dirty="0" smtClean="0">
                <a:ea typeface="全真楷書" panose="02010609000101010101" pitchFamily="49" charset="-120"/>
              </a:rPr>
              <a:t>基金會</a:t>
            </a:r>
            <a:endParaRPr lang="en-US" altLang="zh-TW" sz="2000" b="1" dirty="0" smtClean="0">
              <a:ea typeface="全真楷書" panose="02010609000101010101" pitchFamily="49" charset="-120"/>
            </a:endParaRPr>
          </a:p>
          <a:p>
            <a:pPr lvl="1"/>
            <a:r>
              <a:rPr lang="zh-TW" altLang="en-US" sz="2000" b="1" dirty="0" smtClean="0">
                <a:ea typeface="全真楷書" panose="02010609000101010101" pitchFamily="49" charset="-120"/>
              </a:rPr>
              <a:t>白</a:t>
            </a:r>
            <a:r>
              <a:rPr lang="zh-TW" altLang="en-US" sz="2000" b="1" dirty="0">
                <a:ea typeface="全真楷書" panose="02010609000101010101" pitchFamily="49" charset="-120"/>
              </a:rPr>
              <a:t>絲帶網路協會</a:t>
            </a:r>
          </a:p>
          <a:p>
            <a:pPr algn="ctr"/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4711700" y="4391680"/>
            <a:ext cx="27559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2800" b="1" dirty="0" smtClean="0">
                <a:ea typeface="全真楷書" panose="02010609000101010101" pitchFamily="49" charset="-120"/>
              </a:rPr>
              <a:t>遊說立委</a:t>
            </a:r>
            <a:endParaRPr lang="zh-TW" altLang="en-US" sz="2800" b="1" dirty="0">
              <a:ea typeface="全真楷書" panose="02010609000101010101" pitchFamily="49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1270000" y="4391680"/>
            <a:ext cx="26543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zh-TW" sz="2000" dirty="0" smtClean="0">
              <a:ea typeface="全真楷書" panose="02010609000101010101" pitchFamily="49" charset="-120"/>
            </a:endParaRPr>
          </a:p>
          <a:p>
            <a:pPr lvl="0"/>
            <a:r>
              <a:rPr lang="zh-TW" altLang="en-US" sz="2000" b="1" dirty="0" smtClean="0">
                <a:ea typeface="全真楷書" panose="02010609000101010101" pitchFamily="49" charset="-120"/>
              </a:rPr>
              <a:t>推廣</a:t>
            </a:r>
            <a:endParaRPr lang="zh-TW" altLang="en-US" sz="2000" b="1" dirty="0">
              <a:ea typeface="全真楷書" panose="02010609000101010101" pitchFamily="49" charset="-120"/>
            </a:endParaRPr>
          </a:p>
          <a:p>
            <a:pPr lvl="1"/>
            <a:r>
              <a:rPr lang="zh-TW" altLang="en-US" sz="2000" b="1" dirty="0">
                <a:ea typeface="全真楷書" panose="02010609000101010101" pitchFamily="49" charset="-120"/>
              </a:rPr>
              <a:t>大學生</a:t>
            </a:r>
          </a:p>
          <a:p>
            <a:pPr lvl="1"/>
            <a:r>
              <a:rPr lang="zh-TW" altLang="en-US" sz="2000" b="1" dirty="0">
                <a:ea typeface="全真楷書" panose="02010609000101010101" pitchFamily="49" charset="-120"/>
              </a:rPr>
              <a:t>教育部</a:t>
            </a:r>
            <a:endParaRPr lang="en-US" altLang="zh-TW" sz="2000" b="1" dirty="0">
              <a:ea typeface="全真楷書" panose="02010609000101010101" pitchFamily="49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9" name="加號 8"/>
          <p:cNvSpPr/>
          <p:nvPr/>
        </p:nvSpPr>
        <p:spPr>
          <a:xfrm>
            <a:off x="3924300" y="3822700"/>
            <a:ext cx="787400" cy="568980"/>
          </a:xfrm>
          <a:prstGeom prst="mathPl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7797800" y="3822700"/>
            <a:ext cx="1092200" cy="469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爆炸 1 10"/>
          <p:cNvSpPr/>
          <p:nvPr/>
        </p:nvSpPr>
        <p:spPr>
          <a:xfrm>
            <a:off x="8890000" y="2514600"/>
            <a:ext cx="3149600" cy="29451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ea typeface="全真楷書" panose="02010609000101010101" pitchFamily="49" charset="-120"/>
              </a:rPr>
              <a:t>立法</a:t>
            </a:r>
            <a:endParaRPr lang="zh-TW" altLang="en-US" sz="5400" b="1" dirty="0">
              <a:solidFill>
                <a:schemeClr val="tx1"/>
              </a:solidFill>
              <a:ea typeface="全真楷書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29795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ea typeface="全真楷書" panose="02010609000101010101" pitchFamily="49" charset="-120"/>
              </a:rPr>
              <a:t>參</a:t>
            </a:r>
            <a:r>
              <a:rPr lang="zh-TW" altLang="en-US" sz="2800" b="1" dirty="0">
                <a:ea typeface="全真楷書" panose="02010609000101010101" pitchFamily="49" charset="-120"/>
              </a:rPr>
              <a:t>、可能支持或反對我方政策之團體或個人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3113" y="1921669"/>
            <a:ext cx="4607188" cy="576262"/>
          </a:xfrm>
        </p:spPr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支持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6563" y="2677951"/>
            <a:ext cx="4977104" cy="121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b="1" dirty="0">
                <a:ea typeface="全真楷書" panose="02010609000101010101" pitchFamily="49" charset="-120"/>
              </a:rPr>
              <a:t>媒體改革聯盟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350387" y="1921669"/>
            <a:ext cx="4622537" cy="576262"/>
          </a:xfrm>
        </p:spPr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反對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173103" y="2497931"/>
            <a:ext cx="4977104" cy="15792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b="1" dirty="0">
                <a:ea typeface="全真楷書" panose="02010609000101010101" pitchFamily="49" charset="-120"/>
              </a:rPr>
              <a:t>維基媒體</a:t>
            </a:r>
            <a:r>
              <a:rPr lang="zh-TW" altLang="en-US" sz="2400" b="1" dirty="0" smtClean="0">
                <a:ea typeface="全真楷書" panose="02010609000101010101" pitchFamily="49" charset="-120"/>
              </a:rPr>
              <a:t>協會</a:t>
            </a:r>
            <a:endParaRPr lang="en-US" altLang="zh-TW" sz="2400" b="1" dirty="0" smtClean="0">
              <a:ea typeface="全真楷書" panose="02010609000101010101" pitchFamily="49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b="1" dirty="0">
                <a:ea typeface="全真楷書" panose="02010609000101010101" pitchFamily="49" charset="-120"/>
              </a:rPr>
              <a:t>媒體</a:t>
            </a:r>
            <a:r>
              <a:rPr lang="zh-TW" altLang="en-US" sz="2400" b="1" dirty="0" smtClean="0">
                <a:ea typeface="全真楷書" panose="02010609000101010101" pitchFamily="49" charset="-120"/>
              </a:rPr>
              <a:t>工會</a:t>
            </a:r>
            <a:endParaRPr lang="en-US" altLang="zh-TW" sz="2400" b="1" dirty="0" smtClean="0">
              <a:ea typeface="全真楷書" panose="02010609000101010101" pitchFamily="49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b="1" dirty="0">
                <a:ea typeface="全真楷書" panose="02010609000101010101" pitchFamily="49" charset="-120"/>
              </a:rPr>
              <a:t>網民</a:t>
            </a: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4087829619"/>
              </p:ext>
            </p:extLst>
          </p:nvPr>
        </p:nvGraphicFramePr>
        <p:xfrm>
          <a:off x="2147359" y="3910322"/>
          <a:ext cx="8125883" cy="2420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48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ea typeface="全真楷書" panose="02010609000101010101" pitchFamily="49" charset="-120"/>
              </a:rPr>
              <a:t>肆</a:t>
            </a:r>
            <a:r>
              <a:rPr lang="zh-TW" altLang="en-US" sz="2800" b="1" dirty="0">
                <a:ea typeface="全真楷書" panose="02010609000101010101" pitchFamily="49" charset="-120"/>
              </a:rPr>
              <a:t>及伍、可能願意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支持</a:t>
            </a:r>
            <a:r>
              <a:rPr lang="zh-TW" altLang="en-US" sz="2800" b="1" dirty="0">
                <a:ea typeface="全真楷書" panose="02010609000101010101" pitchFamily="49" charset="-120"/>
              </a:rPr>
              <a:t>或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反對</a:t>
            </a:r>
            <a:r>
              <a:rPr lang="zh-TW" altLang="en-US" sz="2800" b="1" dirty="0">
                <a:ea typeface="全真楷書" panose="02010609000101010101" pitchFamily="49" charset="-120"/>
              </a:rPr>
              <a:t>我方政策政府官員或專責單位</a:t>
            </a:r>
            <a:endParaRPr lang="zh-TW" altLang="en-US" sz="4400" b="1" dirty="0">
              <a:ea typeface="全真楷書" panose="02010609000101010101" pitchFamily="49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1886479" y="1972204"/>
            <a:ext cx="4607188" cy="576262"/>
          </a:xfrm>
        </p:spPr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支持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>
          <a:xfrm>
            <a:off x="1701521" y="2584635"/>
            <a:ext cx="4977104" cy="5711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ea typeface="全真楷書" panose="02010609000101010101" pitchFamily="49" charset="-120"/>
              </a:rPr>
              <a:t>衛生福利部</a:t>
            </a:r>
            <a:endParaRPr lang="zh-TW" altLang="en-US" sz="2800" b="1" dirty="0">
              <a:ea typeface="全真楷書" panose="02010609000101010101" pitchFamily="49" charset="-120"/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3"/>
          </p:nvPr>
        </p:nvSpPr>
        <p:spPr>
          <a:xfrm>
            <a:off x="6880487" y="1972204"/>
            <a:ext cx="4622537" cy="576262"/>
          </a:xfrm>
        </p:spPr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反對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4"/>
          </p:nvPr>
        </p:nvSpPr>
        <p:spPr>
          <a:xfrm>
            <a:off x="6703203" y="2548466"/>
            <a:ext cx="4977104" cy="5711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ea typeface="全真楷書" panose="02010609000101010101" pitchFamily="49" charset="-120"/>
              </a:rPr>
              <a:t>國家通訊傳播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委員會</a:t>
            </a:r>
            <a:endParaRPr lang="en-US" altLang="zh-TW" sz="2800" b="1" dirty="0" smtClean="0">
              <a:ea typeface="全真楷書" panose="02010609000101010101" pitchFamily="49" charset="-120"/>
            </a:endParaRPr>
          </a:p>
          <a:p>
            <a:endParaRPr lang="zh-TW" altLang="en-US" dirty="0"/>
          </a:p>
        </p:txBody>
      </p:sp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177381539"/>
              </p:ext>
            </p:extLst>
          </p:nvPr>
        </p:nvGraphicFramePr>
        <p:xfrm>
          <a:off x="1947138" y="3229661"/>
          <a:ext cx="9866697" cy="301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91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324100" y="2552700"/>
            <a:ext cx="7912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 smtClean="0">
                <a:ea typeface="全真楷書" panose="02010609000101010101" pitchFamily="49" charset="-120"/>
              </a:rPr>
              <a:t>網路新聞報導未成年相關資訊所造成未成年受網路霸凌</a:t>
            </a:r>
            <a:endParaRPr lang="zh-TW" altLang="en-US" sz="4800" b="1" dirty="0">
              <a:ea typeface="全真楷書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74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8511" y="457200"/>
            <a:ext cx="10018713" cy="1752599"/>
          </a:xfrm>
        </p:spPr>
        <p:txBody>
          <a:bodyPr/>
          <a:lstStyle/>
          <a:p>
            <a:r>
              <a:rPr lang="zh-TW" altLang="en-US" b="1" dirty="0" smtClean="0">
                <a:ea typeface="全真楷書" panose="02010609000101010101" pitchFamily="49" charset="-120"/>
              </a:rPr>
              <a:t>第一步驟：說明問題</a:t>
            </a:r>
            <a:endParaRPr lang="zh-TW" altLang="en-US" b="1" dirty="0">
              <a:ea typeface="全真楷書" panose="02010609000101010101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60524" y="2209799"/>
            <a:ext cx="91567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ea typeface="全真楷書" panose="02010609000101010101" pitchFamily="49" charset="-120"/>
              </a:rPr>
              <a:t>壹、我方研究之問題：</a:t>
            </a:r>
            <a:endParaRPr lang="en-US" altLang="zh-TW" sz="2400" b="1" dirty="0" smtClean="0">
              <a:ea typeface="全真楷書" panose="02010609000101010101" pitchFamily="49" charset="-120"/>
            </a:endParaRPr>
          </a:p>
          <a:p>
            <a:r>
              <a:rPr lang="zh-TW" altLang="en-US" sz="2000" b="1" dirty="0" smtClean="0">
                <a:ea typeface="全真楷書" panose="02010609000101010101" pitchFamily="49" charset="-120"/>
              </a:rPr>
              <a:t>一</a:t>
            </a:r>
            <a:r>
              <a:rPr lang="zh-TW" altLang="en-US" sz="2000" b="1" dirty="0">
                <a:ea typeface="全真楷書" panose="02010609000101010101" pitchFamily="49" charset="-120"/>
              </a:rPr>
              <a:t>、研究問題</a:t>
            </a:r>
          </a:p>
          <a:p>
            <a:r>
              <a:rPr lang="zh-TW" altLang="en-US" sz="2000" dirty="0">
                <a:ea typeface="全真楷書" panose="02010609000101010101" pitchFamily="49" charset="-120"/>
              </a:rPr>
              <a:t>對於未成年人自行公開個人資料，被網路媒體製作成相關報導後，導 致未成年人遭受網路霸凌。</a:t>
            </a:r>
          </a:p>
          <a:p>
            <a:r>
              <a:rPr lang="zh-TW" altLang="en-US" sz="2000" b="1" dirty="0">
                <a:ea typeface="全真楷書" panose="02010609000101010101" pitchFamily="49" charset="-120"/>
              </a:rPr>
              <a:t>二、</a:t>
            </a:r>
            <a:r>
              <a:rPr lang="zh-TW" altLang="en-US" sz="2000" b="1" dirty="0" smtClean="0">
                <a:ea typeface="全真楷書" panose="02010609000101010101" pitchFamily="49" charset="-120"/>
              </a:rPr>
              <a:t>嚴重性</a:t>
            </a:r>
            <a:r>
              <a:rPr lang="zh-TW" altLang="en-US" sz="2000" b="1" dirty="0">
                <a:ea typeface="全真楷書" panose="02010609000101010101" pitchFamily="49" charset="-120"/>
              </a:rPr>
              <a:t>？</a:t>
            </a:r>
          </a:p>
          <a:p>
            <a:r>
              <a:rPr lang="zh-TW" altLang="en-US" sz="2000" b="1" dirty="0" smtClean="0">
                <a:ea typeface="全真楷書" panose="02010609000101010101" pitchFamily="49" charset="-120"/>
              </a:rPr>
              <a:t>三</a:t>
            </a:r>
            <a:r>
              <a:rPr lang="zh-TW" altLang="en-US" sz="2000" b="1" dirty="0">
                <a:ea typeface="全真楷書" panose="02010609000101010101" pitchFamily="49" charset="-120"/>
              </a:rPr>
              <a:t>、</a:t>
            </a:r>
            <a:r>
              <a:rPr lang="zh-TW" altLang="en-US" sz="2000" b="1" dirty="0" smtClean="0">
                <a:ea typeface="全真楷書" panose="02010609000101010101" pitchFamily="49" charset="-120"/>
              </a:rPr>
              <a:t>普遍性？</a:t>
            </a:r>
            <a:endParaRPr lang="zh-TW" altLang="en-US" sz="2000" b="1" dirty="0">
              <a:ea typeface="全真楷書" panose="02010609000101010101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82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841500" y="1955800"/>
            <a:ext cx="768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ea typeface="全真楷書" panose="02010609000101010101" pitchFamily="49" charset="-120"/>
              </a:rPr>
              <a:t>貳、為何具有公眾性？政府應該如何處理？</a:t>
            </a:r>
            <a:endParaRPr lang="zh-TW" altLang="en-US" sz="3200" b="1" dirty="0">
              <a:ea typeface="全真楷書" panose="02010609000101010101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841500" y="2882900"/>
            <a:ext cx="759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a typeface="全真楷書" panose="02010609000101010101" pitchFamily="49" charset="-120"/>
              </a:rPr>
              <a:t>新聞是</a:t>
            </a:r>
            <a:r>
              <a:rPr lang="zh-TW" altLang="en-US" sz="2800" b="1" dirty="0" smtClean="0">
                <a:solidFill>
                  <a:srgbClr val="002060"/>
                </a:solidFill>
                <a:ea typeface="全真楷書" panose="02010609000101010101" pitchFamily="49" charset="-120"/>
              </a:rPr>
              <a:t>公開於大眾的</a:t>
            </a:r>
            <a:endParaRPr lang="en-US" altLang="zh-TW" sz="2800" b="1" dirty="0" smtClean="0">
              <a:solidFill>
                <a:srgbClr val="002060"/>
              </a:solidFill>
              <a:ea typeface="全真楷書" panose="02010609000101010101" pitchFamily="49" charset="-12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a typeface="全真楷書" panose="02010609000101010101" pitchFamily="49" charset="-120"/>
              </a:rPr>
              <a:t>新聞是第四權的表彰，具有</a:t>
            </a:r>
            <a:r>
              <a:rPr lang="zh-TW" altLang="en-US" sz="2800" b="1" dirty="0" smtClean="0">
                <a:solidFill>
                  <a:srgbClr val="002060"/>
                </a:solidFill>
                <a:ea typeface="全真楷書" panose="02010609000101010101" pitchFamily="49" charset="-120"/>
              </a:rPr>
              <a:t>公信力</a:t>
            </a:r>
            <a:endParaRPr lang="en-US" altLang="zh-TW" sz="2800" b="1" dirty="0" smtClean="0">
              <a:solidFill>
                <a:srgbClr val="002060"/>
              </a:solidFill>
              <a:ea typeface="全真楷書" panose="02010609000101010101" pitchFamily="49" charset="-12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a typeface="全真楷書" panose="02010609000101010101" pitchFamily="49" charset="-120"/>
              </a:rPr>
              <a:t>網路是</a:t>
            </a:r>
            <a:r>
              <a:rPr lang="zh-TW" altLang="en-US" sz="2800" b="1" dirty="0" smtClean="0">
                <a:solidFill>
                  <a:srgbClr val="002060"/>
                </a:solidFill>
                <a:ea typeface="全真楷書" panose="02010609000101010101" pitchFamily="49" charset="-120"/>
              </a:rPr>
              <a:t>無遠弗屆</a:t>
            </a:r>
            <a:r>
              <a:rPr lang="zh-TW" altLang="en-US" sz="2800" b="1" dirty="0">
                <a:solidFill>
                  <a:srgbClr val="002060"/>
                </a:solidFill>
                <a:ea typeface="全真楷書" panose="02010609000101010101" pitchFamily="49" charset="-120"/>
              </a:rPr>
              <a:t>的</a:t>
            </a:r>
          </a:p>
        </p:txBody>
      </p:sp>
    </p:spTree>
    <p:extLst>
      <p:ext uri="{BB962C8B-B14F-4D97-AF65-F5344CB8AC3E}">
        <p14:creationId xmlns:p14="http://schemas.microsoft.com/office/powerpoint/2010/main" val="226807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908174" y="1249522"/>
            <a:ext cx="9509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ea typeface="全真楷書" panose="02010609000101010101" pitchFamily="49" charset="-120"/>
              </a:rPr>
              <a:t>參、目前</a:t>
            </a:r>
            <a:r>
              <a:rPr lang="zh-TW" altLang="en-US" sz="2800" b="1" dirty="0">
                <a:ea typeface="全真楷書" panose="02010609000101010101" pitchFamily="49" charset="-120"/>
              </a:rPr>
              <a:t>對於此問題有任何相關的法律或者政策可以處理嗎？如果有，這項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法律</a:t>
            </a:r>
            <a:r>
              <a:rPr lang="zh-TW" altLang="en-US" sz="2800" b="1" dirty="0">
                <a:ea typeface="全真楷書" panose="02010609000101010101" pitchFamily="49" charset="-120"/>
              </a:rPr>
              <a:t>或政策可以適切的解決這個問題嗎？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62100" y="2406829"/>
            <a:ext cx="99949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相關</a:t>
            </a:r>
            <a:r>
              <a:rPr lang="zh-TW" altLang="en-US" sz="2800" b="1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法規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民法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：第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18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184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條及第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195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刑法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：第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305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309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310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條及第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313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個人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資料保護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法：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7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8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9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、第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19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20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、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25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兒童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及少年福利與權益保障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法：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69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條、第</a:t>
            </a:r>
            <a:r>
              <a:rPr lang="en-US" altLang="zh-TW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103</a:t>
            </a: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廣播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電視法：第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23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條及第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24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衛星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廣播電視法：第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30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條及第</a:t>
            </a:r>
            <a:r>
              <a:rPr lang="en-US" altLang="zh-TW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31</a:t>
            </a:r>
            <a:r>
              <a:rPr lang="zh-TW" altLang="en-US" sz="2400" dirty="0">
                <a:latin typeface="Times New Roman Uni" panose="02020603050405020304" pitchFamily="18" charset="-120"/>
                <a:ea typeface="全真楷書" panose="02010609000101010101" pitchFamily="49" charset="-120"/>
                <a:cs typeface="Times New Roman Uni" panose="02020603050405020304" pitchFamily="18" charset="-120"/>
              </a:rPr>
              <a:t>條。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103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524000" y="1409700"/>
            <a:ext cx="960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ea typeface="全真楷書" panose="02010609000101010101" pitchFamily="49" charset="-120"/>
              </a:rPr>
              <a:t>肆、生活周遭的其他人對於此問題及處理方式是否有不同的意見？意見為何？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1219200" y="3556000"/>
            <a:ext cx="2451100" cy="1155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a typeface="全真楷書" panose="02010609000101010101" pitchFamily="49" charset="-120"/>
              </a:rPr>
              <a:t>家長並未關心及監督</a:t>
            </a:r>
            <a:endParaRPr lang="zh-TW" altLang="en-US" sz="2000" b="1" dirty="0">
              <a:ea typeface="全真楷書" panose="02010609000101010101" pitchFamily="49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4946650" y="3556000"/>
            <a:ext cx="2451100" cy="1155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a typeface="全真楷書" panose="02010609000101010101" pitchFamily="49" charset="-120"/>
              </a:rPr>
              <a:t>家長應加強教育</a:t>
            </a:r>
            <a:endParaRPr lang="en-US" altLang="zh-TW" sz="2000" b="1" dirty="0" smtClean="0">
              <a:ea typeface="全真楷書" panose="02010609000101010101" pitchFamily="49" charset="-120"/>
            </a:endParaRPr>
          </a:p>
          <a:p>
            <a:pPr algn="ctr"/>
            <a:r>
              <a:rPr lang="zh-TW" altLang="en-US" sz="2000" b="1" dirty="0" smtClean="0">
                <a:ea typeface="全真楷書" panose="02010609000101010101" pitchFamily="49" charset="-120"/>
              </a:rPr>
              <a:t>但網路卻是其不熟悉之領域</a:t>
            </a:r>
            <a:endParaRPr lang="zh-TW" altLang="en-US" sz="2000" b="1" dirty="0">
              <a:ea typeface="全真楷書" panose="02010609000101010101" pitchFamily="49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8674100" y="3556000"/>
            <a:ext cx="2451100" cy="1155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ea typeface="全真楷書" panose="02010609000101010101" pitchFamily="49" charset="-120"/>
              </a:rPr>
              <a:t>政府</a:t>
            </a:r>
            <a:r>
              <a:rPr lang="zh-TW" altLang="en-US" sz="2000" b="1" dirty="0">
                <a:ea typeface="全真楷書" panose="02010609000101010101" pitchFamily="49" charset="-120"/>
              </a:rPr>
              <a:t>應</a:t>
            </a:r>
            <a:r>
              <a:rPr lang="zh-TW" altLang="en-US" sz="2000" b="1" dirty="0" smtClean="0">
                <a:ea typeface="全真楷書" panose="02010609000101010101" pitchFamily="49" charset="-120"/>
              </a:rPr>
              <a:t>代替家長進行教育宣導</a:t>
            </a:r>
            <a:endParaRPr lang="en-US" altLang="zh-TW" sz="2000" b="1" dirty="0" smtClean="0">
              <a:ea typeface="全真楷書" panose="02010609000101010101" pitchFamily="49" charset="-120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4013200" y="4025900"/>
            <a:ext cx="596900" cy="215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7734300" y="4025900"/>
            <a:ext cx="596900" cy="215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7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905000" y="2082800"/>
            <a:ext cx="744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ea typeface="全真楷書" panose="02010609000101010101" pitchFamily="49" charset="-120"/>
              </a:rPr>
              <a:t>伍、關心該項議題的團體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905000" y="2933700"/>
            <a:ext cx="626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a typeface="全真楷書" panose="02010609000101010101" pitchFamily="49" charset="-120"/>
              </a:rPr>
              <a:t>兒童</a:t>
            </a:r>
            <a:r>
              <a:rPr lang="zh-TW" altLang="en-US" sz="2800" dirty="0">
                <a:ea typeface="全真楷書" panose="02010609000101010101" pitchFamily="49" charset="-120"/>
              </a:rPr>
              <a:t>福利聯盟文教</a:t>
            </a:r>
            <a:r>
              <a:rPr lang="zh-TW" altLang="en-US" sz="2800" dirty="0" smtClean="0">
                <a:ea typeface="全真楷書" panose="02010609000101010101" pitchFamily="49" charset="-120"/>
              </a:rPr>
              <a:t>基金會</a:t>
            </a:r>
            <a:endParaRPr lang="en-US" altLang="zh-TW" sz="2800" dirty="0" smtClean="0">
              <a:ea typeface="全真楷書" panose="02010609000101010101" pitchFamily="49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a typeface="全真楷書" panose="02010609000101010101" pitchFamily="49" charset="-120"/>
              </a:rPr>
              <a:t>白絲帶關</a:t>
            </a:r>
            <a:r>
              <a:rPr lang="zh-TW" altLang="en-US" sz="2800" dirty="0">
                <a:ea typeface="全真楷書" panose="02010609000101010101" pitchFamily="49" charset="-120"/>
              </a:rPr>
              <a:t>懷</a:t>
            </a:r>
            <a:r>
              <a:rPr lang="zh-TW" altLang="en-US" sz="2800" dirty="0" smtClean="0">
                <a:ea typeface="全真楷書" panose="02010609000101010101" pitchFamily="49" charset="-120"/>
              </a:rPr>
              <a:t>協會</a:t>
            </a:r>
            <a:endParaRPr lang="zh-TW" altLang="en-US" sz="2800" dirty="0">
              <a:ea typeface="全真楷書" panose="02010609000101010101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626676" y="5996309"/>
            <a:ext cx="482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/>
              <a:t>圖片來源：</a:t>
            </a:r>
            <a:r>
              <a:rPr lang="en-US" altLang="zh-TW" sz="1100" dirty="0"/>
              <a:t>http://www.children.org.tw/</a:t>
            </a:r>
            <a:endParaRPr lang="zh-TW" altLang="en-US" sz="11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583" y="4864100"/>
            <a:ext cx="4125093" cy="8661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676" y="4598052"/>
            <a:ext cx="3989061" cy="113220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593994" y="5996309"/>
            <a:ext cx="482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/>
              <a:t>圖片來源：</a:t>
            </a:r>
            <a:r>
              <a:rPr lang="en-US" altLang="zh-TW" sz="1100" dirty="0"/>
              <a:t>http://www.cyberangel.org.tw/tw/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857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70000" y="2184400"/>
            <a:ext cx="1035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ea typeface="全真楷書" panose="02010609000101010101" pitchFamily="49" charset="-120"/>
              </a:rPr>
              <a:t>陸、哪一個政府機關或專責單位應該負責解決這個問題？為什麼？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667" y="3363912"/>
            <a:ext cx="4933783" cy="167798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533050" y="5041900"/>
            <a:ext cx="4881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圖片來源</a:t>
            </a:r>
            <a:r>
              <a:rPr lang="zh-TW" altLang="en-US" dirty="0" smtClean="0"/>
              <a:t>：</a:t>
            </a:r>
            <a:r>
              <a:rPr lang="en-US" altLang="zh-TW" dirty="0"/>
              <a:t>https://www.moj.gov.tw/mp001.html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88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27200" y="2019300"/>
            <a:ext cx="962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ea typeface="全真楷書" panose="02010609000101010101" pitchFamily="49" charset="-120"/>
              </a:rPr>
              <a:t>柒、政府或相關單位實際上如何處理這個問題？</a:t>
            </a:r>
          </a:p>
        </p:txBody>
      </p:sp>
      <p:sp>
        <p:nvSpPr>
          <p:cNvPr id="4" name="橢圓 3"/>
          <p:cNvSpPr/>
          <p:nvPr/>
        </p:nvSpPr>
        <p:spPr>
          <a:xfrm>
            <a:off x="1549400" y="3267730"/>
            <a:ext cx="3835400" cy="2015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a typeface="全真楷書" panose="02010609000101010101" pitchFamily="49" charset="-120"/>
              </a:rPr>
              <a:t>未成年遭網路霸凌</a:t>
            </a:r>
            <a:endParaRPr lang="zh-TW" altLang="en-US" sz="3200" b="1" dirty="0">
              <a:ea typeface="全真楷書" panose="02010609000101010101" pitchFamily="49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6540500" y="3267730"/>
            <a:ext cx="3835400" cy="2015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a typeface="全真楷書" panose="02010609000101010101" pitchFamily="49" charset="-120"/>
              </a:rPr>
              <a:t>比照成年人</a:t>
            </a:r>
            <a:endParaRPr lang="en-US" altLang="zh-TW" sz="2800" b="1" dirty="0" smtClean="0">
              <a:ea typeface="全真楷書" panose="02010609000101010101" pitchFamily="49" charset="-120"/>
            </a:endParaRPr>
          </a:p>
          <a:p>
            <a:pPr algn="ctr"/>
            <a:r>
              <a:rPr lang="zh-TW" altLang="en-US" sz="2800" b="1" dirty="0">
                <a:ea typeface="全真楷書" panose="02010609000101010101" pitchFamily="49" charset="-120"/>
              </a:rPr>
              <a:t>依</a:t>
            </a:r>
            <a:r>
              <a:rPr lang="zh-TW" altLang="en-US" sz="2800" b="1" dirty="0" smtClean="0">
                <a:ea typeface="全真楷書" panose="02010609000101010101" pitchFamily="49" charset="-120"/>
              </a:rPr>
              <a:t>個案找尋專責機關處理</a:t>
            </a:r>
            <a:endParaRPr lang="zh-TW" altLang="en-US" sz="2800" b="1" dirty="0">
              <a:ea typeface="全真楷書" panose="02010609000101010101" pitchFamily="49" charset="-120"/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5683250" y="4110365"/>
            <a:ext cx="558800" cy="330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93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112</TotalTime>
  <Words>794</Words>
  <Application>Microsoft Office PowerPoint</Application>
  <PresentationFormat>寬螢幕</PresentationFormat>
  <Paragraphs>96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Times New Roman Uni</vt:lpstr>
      <vt:lpstr>全真楷書</vt:lpstr>
      <vt:lpstr>新細明體</vt:lpstr>
      <vt:lpstr>Arial</vt:lpstr>
      <vt:lpstr>Corbel</vt:lpstr>
      <vt:lpstr>Wingdings</vt:lpstr>
      <vt:lpstr>機器人</vt:lpstr>
      <vt:lpstr>理律盃公民行動方案競賽</vt:lpstr>
      <vt:lpstr>PowerPoint 簡報</vt:lpstr>
      <vt:lpstr>第一步驟：說明問題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第二步驟：檢視得以解決問題的各項可行政策</vt:lpstr>
      <vt:lpstr>PowerPoint 簡報</vt:lpstr>
      <vt:lpstr>PowerPoint 簡報</vt:lpstr>
      <vt:lpstr>PowerPoint 簡報</vt:lpstr>
      <vt:lpstr>PowerPoint 簡報</vt:lpstr>
      <vt:lpstr>第四步驟：擬定行動計畫</vt:lpstr>
      <vt:lpstr>PowerPoint 簡報</vt:lpstr>
      <vt:lpstr>參、可能支持或反對我方政策之團體或個人</vt:lpstr>
      <vt:lpstr>肆及伍、可能願意支持或反對我方政策政府官員或專責單位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scu</dc:creator>
  <cp:lastModifiedBy>scu</cp:lastModifiedBy>
  <cp:revision>15</cp:revision>
  <dcterms:created xsi:type="dcterms:W3CDTF">2016-05-02T10:42:58Z</dcterms:created>
  <dcterms:modified xsi:type="dcterms:W3CDTF">2016-05-02T13:05:43Z</dcterms:modified>
</cp:coreProperties>
</file>