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8" r:id="rId4"/>
    <p:sldId id="268" r:id="rId5"/>
    <p:sldId id="269" r:id="rId6"/>
    <p:sldId id="260" r:id="rId7"/>
    <p:sldId id="263" r:id="rId8"/>
    <p:sldId id="264" r:id="rId9"/>
    <p:sldId id="265" r:id="rId10"/>
    <p:sldId id="266" r:id="rId11"/>
    <p:sldId id="261" r:id="rId12"/>
    <p:sldId id="289" r:id="rId13"/>
    <p:sldId id="286" r:id="rId14"/>
    <p:sldId id="287" r:id="rId15"/>
    <p:sldId id="290" r:id="rId16"/>
    <p:sldId id="291" r:id="rId17"/>
    <p:sldId id="292" r:id="rId18"/>
    <p:sldId id="262" r:id="rId19"/>
    <p:sldId id="274" r:id="rId20"/>
    <p:sldId id="275" r:id="rId21"/>
    <p:sldId id="273" r:id="rId22"/>
    <p:sldId id="267" r:id="rId23"/>
    <p:sldId id="294" r:id="rId24"/>
    <p:sldId id="295" r:id="rId25"/>
    <p:sldId id="288" r:id="rId26"/>
  </p:sldIdLst>
  <p:sldSz cx="9144000" cy="6858000" type="screen4x3"/>
  <p:notesSz cx="6858000" cy="9144000"/>
  <p:defaultTextStyle>
    <a:defPPr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64A3"/>
    <a:srgbClr val="4BACC6"/>
    <a:srgbClr val="C0504D"/>
    <a:srgbClr val="4F81BE"/>
    <a:srgbClr val="B57B46"/>
    <a:srgbClr val="EFA761"/>
    <a:srgbClr val="EFA861"/>
    <a:srgbClr val="A2D3E1"/>
    <a:srgbClr val="FACF5D"/>
    <a:srgbClr val="96B5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0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TW" altLang="en-US" smtClean="0"/>
              <a:t>按一下以編輯母片子標題樣式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3679C-302D-F346-A568-EA0D99357633}" type="datetimeFigureOut">
              <a:rPr kumimoji="1" lang="zh-TW" altLang="en-US" smtClean="0"/>
              <a:t>17/4/17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9AF88-8B81-C848-A451-AD41BE2D51B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519133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3679C-302D-F346-A568-EA0D99357633}" type="datetimeFigureOut">
              <a:rPr kumimoji="1" lang="zh-TW" altLang="en-US" smtClean="0"/>
              <a:t>17/4/17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9AF88-8B81-C848-A451-AD41BE2D51B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259319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3679C-302D-F346-A568-EA0D99357633}" type="datetimeFigureOut">
              <a:rPr kumimoji="1" lang="zh-TW" altLang="en-US" smtClean="0"/>
              <a:t>17/4/17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9AF88-8B81-C848-A451-AD41BE2D51B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61006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3679C-302D-F346-A568-EA0D99357633}" type="datetimeFigureOut">
              <a:rPr kumimoji="1" lang="zh-TW" altLang="en-US" smtClean="0"/>
              <a:t>17/4/17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9AF88-8B81-C848-A451-AD41BE2D51B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9458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3679C-302D-F346-A568-EA0D99357633}" type="datetimeFigureOut">
              <a:rPr kumimoji="1" lang="zh-TW" altLang="en-US" smtClean="0"/>
              <a:t>17/4/17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9AF88-8B81-C848-A451-AD41BE2D51B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534064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3679C-302D-F346-A568-EA0D99357633}" type="datetimeFigureOut">
              <a:rPr kumimoji="1" lang="zh-TW" altLang="en-US" smtClean="0"/>
              <a:t>17/4/17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9AF88-8B81-C848-A451-AD41BE2D51B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42007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3679C-302D-F346-A568-EA0D99357633}" type="datetimeFigureOut">
              <a:rPr kumimoji="1" lang="zh-TW" altLang="en-US" smtClean="0"/>
              <a:t>17/4/17</a:t>
            </a:fld>
            <a:endParaRPr kumimoji="1"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9AF88-8B81-C848-A451-AD41BE2D51B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044377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3679C-302D-F346-A568-EA0D99357633}" type="datetimeFigureOut">
              <a:rPr kumimoji="1" lang="zh-TW" altLang="en-US" smtClean="0"/>
              <a:t>17/4/17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9AF88-8B81-C848-A451-AD41BE2D51B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40408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3679C-302D-F346-A568-EA0D99357633}" type="datetimeFigureOut">
              <a:rPr kumimoji="1" lang="zh-TW" altLang="en-US" smtClean="0"/>
              <a:t>17/4/17</a:t>
            </a:fld>
            <a:endParaRPr kumimoji="1"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9AF88-8B81-C848-A451-AD41BE2D51B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1264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3679C-302D-F346-A568-EA0D99357633}" type="datetimeFigureOut">
              <a:rPr kumimoji="1" lang="zh-TW" altLang="en-US" smtClean="0"/>
              <a:t>17/4/17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9AF88-8B81-C848-A451-AD41BE2D51B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365919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3679C-302D-F346-A568-EA0D99357633}" type="datetimeFigureOut">
              <a:rPr kumimoji="1" lang="zh-TW" altLang="en-US" smtClean="0"/>
              <a:t>17/4/17</a:t>
            </a:fld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9AF88-8B81-C848-A451-AD41BE2D51B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331598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3679C-302D-F346-A568-EA0D99357633}" type="datetimeFigureOut">
              <a:rPr kumimoji="1" lang="zh-TW" altLang="en-US" smtClean="0"/>
              <a:t>17/4/17</a:t>
            </a:fld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9AF88-8B81-C848-A451-AD41BE2D51B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007201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3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959888"/>
            <a:ext cx="7772400" cy="1470025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latin typeface="微軟正黑體"/>
                <a:ea typeface="微軟正黑體"/>
                <a:cs typeface="微軟正黑體"/>
              </a:rPr>
              <a:t>計程車人車管理與網路運輸之整合</a:t>
            </a:r>
            <a:endParaRPr kumimoji="1" lang="zh-TW" altLang="en-US" sz="3600" dirty="0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947696" y="3429913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TW" altLang="en-US" sz="2800" dirty="0" smtClean="0">
                <a:latin typeface="微軟正黑體"/>
                <a:ea typeface="微軟正黑體"/>
                <a:cs typeface="微軟正黑體"/>
              </a:rPr>
              <a:t>第六組</a:t>
            </a:r>
            <a:endParaRPr kumimoji="1" lang="zh-TW" altLang="en-US" sz="2800" dirty="0">
              <a:latin typeface="微軟正黑體"/>
              <a:ea typeface="微軟正黑體"/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1474018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上箭头 22"/>
          <p:cNvSpPr/>
          <p:nvPr/>
        </p:nvSpPr>
        <p:spPr>
          <a:xfrm rot="16200000" flipV="1">
            <a:off x="6506656" y="2592988"/>
            <a:ext cx="1150111" cy="1900676"/>
          </a:xfrm>
          <a:prstGeom prst="upArrow">
            <a:avLst>
              <a:gd name="adj1" fmla="val 55557"/>
              <a:gd name="adj2" fmla="val 66672"/>
            </a:avLst>
          </a:prstGeom>
          <a:solidFill>
            <a:srgbClr val="FACF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>
                <a:latin typeface="微軟正黑體"/>
                <a:ea typeface="微軟正黑體"/>
                <a:cs typeface="微軟正黑體"/>
              </a:rPr>
              <a:t>加州牌照管制</a:t>
            </a:r>
            <a:endParaRPr kumimoji="1" lang="zh-TW" altLang="en-US" dirty="0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3" name="椭圆 23"/>
          <p:cNvSpPr/>
          <p:nvPr/>
        </p:nvSpPr>
        <p:spPr>
          <a:xfrm>
            <a:off x="2561636" y="1417753"/>
            <a:ext cx="3998588" cy="401828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latin typeface="微軟正黑體"/>
                <a:ea typeface="微軟正黑體"/>
                <a:cs typeface="微軟正黑體"/>
              </a:rPr>
              <a:t>牌照總量</a:t>
            </a:r>
            <a:endParaRPr lang="zh-CN" altLang="en-US" sz="3600" dirty="0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4" name="同心圆 24"/>
          <p:cNvSpPr/>
          <p:nvPr/>
        </p:nvSpPr>
        <p:spPr>
          <a:xfrm>
            <a:off x="2561636" y="1417753"/>
            <a:ext cx="3998588" cy="4018284"/>
          </a:xfrm>
          <a:prstGeom prst="donut">
            <a:avLst>
              <a:gd name="adj" fmla="val 12403"/>
            </a:avLst>
          </a:prstGeom>
          <a:gradFill flip="none" rotWithShape="1">
            <a:gsLst>
              <a:gs pos="0">
                <a:schemeClr val="tx1">
                  <a:lumMod val="65000"/>
                  <a:lumOff val="35000"/>
                  <a:tint val="66000"/>
                  <a:satMod val="160000"/>
                </a:schemeClr>
              </a:gs>
              <a:gs pos="50000">
                <a:schemeClr val="tx1">
                  <a:lumMod val="65000"/>
                  <a:lumOff val="35000"/>
                  <a:tint val="44500"/>
                  <a:satMod val="160000"/>
                </a:schemeClr>
              </a:gs>
              <a:gs pos="100000">
                <a:schemeClr val="tx1">
                  <a:lumMod val="65000"/>
                  <a:lumOff val="3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5" name="上箭头 22"/>
          <p:cNvSpPr/>
          <p:nvPr/>
        </p:nvSpPr>
        <p:spPr>
          <a:xfrm rot="16200000" flipV="1">
            <a:off x="1316645" y="2592987"/>
            <a:ext cx="1150111" cy="1900676"/>
          </a:xfrm>
          <a:prstGeom prst="upArrow">
            <a:avLst>
              <a:gd name="adj1" fmla="val 55557"/>
              <a:gd name="adj2" fmla="val 66672"/>
            </a:avLst>
          </a:prstGeom>
          <a:solidFill>
            <a:srgbClr val="FACF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1103655" y="2629992"/>
            <a:ext cx="10249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96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</a:rPr>
              <a:t>✗</a:t>
            </a:r>
            <a:endParaRPr lang="zh-TW" altLang="en-US" sz="9600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477747" y="3266104"/>
            <a:ext cx="100540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3200" dirty="0" smtClean="0">
                <a:latin typeface="微軟正黑體"/>
                <a:ea typeface="微軟正黑體"/>
                <a:cs typeface="微軟正黑體"/>
              </a:rPr>
              <a:t>汰舊</a:t>
            </a:r>
            <a:endParaRPr kumimoji="1" lang="zh-TW" altLang="en-US" sz="3200" dirty="0">
              <a:latin typeface="微軟正黑體"/>
              <a:ea typeface="微軟正黑體"/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1061674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zh-TW" altLang="en-US" dirty="0" smtClean="0">
                <a:latin typeface="微軟正黑體"/>
                <a:ea typeface="微軟正黑體"/>
                <a:cs typeface="微軟正黑體"/>
              </a:rPr>
              <a:t>第三步驟</a:t>
            </a:r>
            <a:endParaRPr kumimoji="1" lang="zh-TW" altLang="en-US" dirty="0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zh-TW" altLang="en-US" dirty="0" smtClean="0">
                <a:latin typeface="微軟正黑體"/>
                <a:ea typeface="微軟正黑體"/>
                <a:cs typeface="微軟正黑體"/>
              </a:rPr>
              <a:t>我方公共政策議案</a:t>
            </a:r>
            <a:endParaRPr kumimoji="1" lang="zh-TW" altLang="en-US" dirty="0">
              <a:latin typeface="微軟正黑體"/>
              <a:ea typeface="微軟正黑體"/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502202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0"/>
          <p:cNvGrpSpPr/>
          <p:nvPr/>
        </p:nvGrpSpPr>
        <p:grpSpPr>
          <a:xfrm>
            <a:off x="1008985" y="2767343"/>
            <a:ext cx="2036904" cy="203690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" name="同心圆 4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" name="椭圆 4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 smtClean="0">
                  <a:solidFill>
                    <a:srgbClr val="000000"/>
                  </a:solidFill>
                  <a:latin typeface="微軟正黑體"/>
                  <a:ea typeface="微軟正黑體"/>
                  <a:cs typeface="微軟正黑體"/>
                </a:rPr>
                <a:t>管制行業</a:t>
              </a:r>
              <a:endParaRPr lang="zh-CN" altLang="en-US" sz="2000" b="1" dirty="0">
                <a:solidFill>
                  <a:srgbClr val="000000"/>
                </a:solidFill>
                <a:latin typeface="微軟正黑體"/>
                <a:ea typeface="微軟正黑體"/>
                <a:cs typeface="微軟正黑體"/>
              </a:endParaRPr>
            </a:p>
          </p:txBody>
        </p:sp>
      </p:grpSp>
      <p:sp>
        <p:nvSpPr>
          <p:cNvPr id="6" name="Half Frame 12"/>
          <p:cNvSpPr/>
          <p:nvPr/>
        </p:nvSpPr>
        <p:spPr>
          <a:xfrm rot="18865198">
            <a:off x="3656316" y="3329733"/>
            <a:ext cx="1038860" cy="901695"/>
          </a:xfrm>
          <a:prstGeom prst="halfFrame">
            <a:avLst/>
          </a:prstGeom>
          <a:solidFill>
            <a:sysClr val="windowText" lastClr="000000">
              <a:lumMod val="65000"/>
              <a:lumOff val="35000"/>
            </a:sysClr>
          </a:solidFill>
          <a:ln>
            <a:noFill/>
          </a:ln>
          <a:effectLst/>
        </p:spPr>
      </p:sp>
      <p:sp>
        <p:nvSpPr>
          <p:cNvPr id="7" name="圆角矩形 7"/>
          <p:cNvSpPr/>
          <p:nvPr/>
        </p:nvSpPr>
        <p:spPr bwMode="auto">
          <a:xfrm>
            <a:off x="5064929" y="1727197"/>
            <a:ext cx="3168650" cy="1366837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30" tIns="45716" rIns="91430" bIns="45716" anchor="ctr">
            <a:sp3d/>
          </a:bodyPr>
          <a:lstStyle/>
          <a:p>
            <a:pPr marL="0" lvl="2" algn="ctr" eaLnBrk="0" fontAlgn="ctr" hangingPunct="0">
              <a:buClr>
                <a:srgbClr val="FF0000"/>
              </a:buClr>
              <a:buSzPct val="70000"/>
              <a:buFont typeface="Wingdings" pitchFamily="2" charset="2"/>
              <a:buChar char="n"/>
              <a:tabLst>
                <a:tab pos="136509" algn="l"/>
              </a:tabLst>
              <a:defRPr/>
            </a:pPr>
            <a:endParaRPr lang="zh-CN" altLang="en-US" sz="5400" dirty="0">
              <a:solidFill>
                <a:schemeClr val="tx1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8" name="圆角矩形 7"/>
          <p:cNvSpPr/>
          <p:nvPr/>
        </p:nvSpPr>
        <p:spPr bwMode="auto">
          <a:xfrm>
            <a:off x="5064929" y="4467127"/>
            <a:ext cx="3168650" cy="1366837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30" tIns="45716" rIns="91430" bIns="45716" anchor="ctr">
            <a:sp3d/>
          </a:bodyPr>
          <a:lstStyle/>
          <a:p>
            <a:pPr marL="0" lvl="2" algn="ctr" eaLnBrk="0" fontAlgn="ctr" hangingPunct="0">
              <a:buClr>
                <a:srgbClr val="FF0000"/>
              </a:buClr>
              <a:buSzPct val="70000"/>
              <a:buFont typeface="Wingdings" pitchFamily="2" charset="2"/>
              <a:buChar char="n"/>
              <a:tabLst>
                <a:tab pos="136509" algn="l"/>
              </a:tabLst>
              <a:defRPr/>
            </a:pPr>
            <a:endParaRPr lang="zh-CN" altLang="en-US" sz="5400" dirty="0">
              <a:solidFill>
                <a:schemeClr val="tx1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11" name="矩形 87"/>
          <p:cNvSpPr>
            <a:spLocks noChangeArrowheads="1"/>
          </p:cNvSpPr>
          <p:nvPr/>
        </p:nvSpPr>
        <p:spPr bwMode="auto">
          <a:xfrm>
            <a:off x="5124128" y="1972537"/>
            <a:ext cx="3109451" cy="830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algn="ctr"/>
            <a:r>
              <a:rPr kumimoji="1" lang="zh-TW" altLang="en-US" sz="4800" dirty="0">
                <a:latin typeface="微軟正黑體"/>
                <a:ea typeface="微軟正黑體"/>
                <a:cs typeface="微軟正黑體"/>
              </a:rPr>
              <a:t>繼續管制</a:t>
            </a:r>
          </a:p>
        </p:txBody>
      </p:sp>
      <p:sp>
        <p:nvSpPr>
          <p:cNvPr id="12" name="矩形 87"/>
          <p:cNvSpPr>
            <a:spLocks noChangeArrowheads="1"/>
          </p:cNvSpPr>
          <p:nvPr/>
        </p:nvSpPr>
        <p:spPr bwMode="auto">
          <a:xfrm>
            <a:off x="5167657" y="4722048"/>
            <a:ext cx="2940498" cy="830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pPr algn="ctr" eaLnBrk="0" fontAlgn="ctr" hangingPunct="0">
              <a:buClr>
                <a:srgbClr val="FF0000"/>
              </a:buClr>
              <a:buSzPct val="70000"/>
            </a:pPr>
            <a:r>
              <a:rPr lang="zh-TW" altLang="en-US" sz="4800" dirty="0" smtClean="0">
                <a:latin typeface="微軟正黑體"/>
                <a:ea typeface="微軟正黑體"/>
                <a:cs typeface="微軟正黑體"/>
              </a:rPr>
              <a:t>開放市場</a:t>
            </a:r>
            <a:endParaRPr lang="zh-CN" altLang="en-US" sz="4800" dirty="0">
              <a:latin typeface="微軟正黑體"/>
              <a:ea typeface="微軟正黑體"/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4010450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90"/>
          <p:cNvGrpSpPr/>
          <p:nvPr/>
        </p:nvGrpSpPr>
        <p:grpSpPr>
          <a:xfrm>
            <a:off x="6850842" y="2922238"/>
            <a:ext cx="1805644" cy="17477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0" name="同心圆 9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軟正黑體"/>
                <a:ea typeface="微軟正黑體"/>
                <a:cs typeface="微軟正黑體"/>
              </a:endParaRPr>
            </a:p>
          </p:txBody>
        </p:sp>
        <p:sp>
          <p:nvSpPr>
            <p:cNvPr id="41" name="椭圆 92"/>
            <p:cNvSpPr/>
            <p:nvPr/>
          </p:nvSpPr>
          <p:spPr>
            <a:xfrm>
              <a:off x="407840" y="776140"/>
              <a:ext cx="3794420" cy="379442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dirty="0" smtClean="0">
                  <a:solidFill>
                    <a:schemeClr val="tx1"/>
                  </a:solidFill>
                  <a:latin typeface="微軟正黑體"/>
                  <a:ea typeface="微軟正黑體"/>
                  <a:cs typeface="微軟正黑體"/>
                </a:rPr>
                <a:t>管制牌照</a:t>
              </a:r>
              <a:endParaRPr lang="zh-CN" altLang="en-US" sz="1600" dirty="0">
                <a:solidFill>
                  <a:schemeClr val="tx1"/>
                </a:solidFill>
                <a:latin typeface="微軟正黑體"/>
                <a:ea typeface="微軟正黑體"/>
                <a:cs typeface="微軟正黑體"/>
              </a:endParaRPr>
            </a:p>
          </p:txBody>
        </p:sp>
      </p:grpSp>
      <p:grpSp>
        <p:nvGrpSpPr>
          <p:cNvPr id="50" name="组合 90"/>
          <p:cNvGrpSpPr/>
          <p:nvPr/>
        </p:nvGrpSpPr>
        <p:grpSpPr>
          <a:xfrm>
            <a:off x="3551601" y="2922238"/>
            <a:ext cx="1805644" cy="17477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1" name="同心圆 9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軟正黑體"/>
                <a:ea typeface="微軟正黑體"/>
                <a:cs typeface="微軟正黑體"/>
              </a:endParaRPr>
            </a:p>
          </p:txBody>
        </p:sp>
        <p:sp>
          <p:nvSpPr>
            <p:cNvPr id="52" name="椭圆 92"/>
            <p:cNvSpPr/>
            <p:nvPr/>
          </p:nvSpPr>
          <p:spPr>
            <a:xfrm>
              <a:off x="407840" y="776140"/>
              <a:ext cx="3794420" cy="379442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dirty="0" smtClean="0">
                  <a:solidFill>
                    <a:schemeClr val="tx1"/>
                  </a:solidFill>
                  <a:latin typeface="微軟正黑體"/>
                  <a:ea typeface="微軟正黑體"/>
                  <a:cs typeface="微軟正黑體"/>
                </a:rPr>
                <a:t>空氣污染</a:t>
              </a:r>
              <a:endParaRPr lang="zh-CN" altLang="en-US" sz="1600" dirty="0">
                <a:solidFill>
                  <a:schemeClr val="tx1"/>
                </a:solidFill>
                <a:latin typeface="微軟正黑體"/>
                <a:ea typeface="微軟正黑體"/>
                <a:cs typeface="微軟正黑體"/>
              </a:endParaRPr>
            </a:p>
          </p:txBody>
        </p:sp>
      </p:grpSp>
      <p:grpSp>
        <p:nvGrpSpPr>
          <p:cNvPr id="53" name="组合 90"/>
          <p:cNvGrpSpPr/>
          <p:nvPr/>
        </p:nvGrpSpPr>
        <p:grpSpPr>
          <a:xfrm>
            <a:off x="317485" y="2922238"/>
            <a:ext cx="1805644" cy="17477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4" name="同心圆 9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微軟正黑體"/>
                <a:ea typeface="微軟正黑體"/>
                <a:cs typeface="微軟正黑體"/>
              </a:endParaRPr>
            </a:p>
          </p:txBody>
        </p:sp>
        <p:sp>
          <p:nvSpPr>
            <p:cNvPr id="55" name="椭圆 92"/>
            <p:cNvSpPr/>
            <p:nvPr/>
          </p:nvSpPr>
          <p:spPr>
            <a:xfrm>
              <a:off x="407840" y="776140"/>
              <a:ext cx="3794420" cy="379442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dirty="0" smtClean="0">
                  <a:solidFill>
                    <a:schemeClr val="tx1"/>
                  </a:solidFill>
                  <a:latin typeface="微軟正黑體"/>
                  <a:ea typeface="微軟正黑體"/>
                  <a:cs typeface="微軟正黑體"/>
                </a:rPr>
                <a:t>高空車率</a:t>
              </a:r>
              <a:endParaRPr lang="zh-CN" altLang="en-US" sz="1600" dirty="0">
                <a:solidFill>
                  <a:schemeClr val="tx1"/>
                </a:solidFill>
                <a:latin typeface="微軟正黑體"/>
                <a:ea typeface="微軟正黑體"/>
                <a:cs typeface="微軟正黑體"/>
              </a:endParaRPr>
            </a:p>
          </p:txBody>
        </p:sp>
      </p:grpSp>
      <p:sp>
        <p:nvSpPr>
          <p:cNvPr id="56" name="矩形 55"/>
          <p:cNvSpPr/>
          <p:nvPr/>
        </p:nvSpPr>
        <p:spPr>
          <a:xfrm>
            <a:off x="2546580" y="3450436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dirty="0">
                <a:latin typeface="ＭＳ ゴシック"/>
                <a:ea typeface="ＭＳ ゴシック"/>
                <a:cs typeface="ＭＳ ゴシック"/>
              </a:rPr>
              <a:t>+</a:t>
            </a:r>
            <a:endParaRPr lang="zh-TW" altLang="en-US" sz="4000" b="1" dirty="0"/>
          </a:p>
        </p:txBody>
      </p:sp>
      <p:sp>
        <p:nvSpPr>
          <p:cNvPr id="57" name="矩形 56"/>
          <p:cNvSpPr/>
          <p:nvPr/>
        </p:nvSpPr>
        <p:spPr>
          <a:xfrm>
            <a:off x="5963306" y="3450436"/>
            <a:ext cx="14352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zh-TW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673122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右箭头 7"/>
          <p:cNvSpPr>
            <a:spLocks noChangeArrowheads="1"/>
          </p:cNvSpPr>
          <p:nvPr/>
        </p:nvSpPr>
        <p:spPr bwMode="auto">
          <a:xfrm>
            <a:off x="2673364" y="3043884"/>
            <a:ext cx="3558591" cy="394495"/>
          </a:xfrm>
          <a:prstGeom prst="rightArrow">
            <a:avLst>
              <a:gd name="adj1" fmla="val 50000"/>
              <a:gd name="adj2" fmla="val 50092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96209" tIns="48103" rIns="96209" bIns="48103" anchor="ctr"/>
          <a:lstStyle/>
          <a:p>
            <a:pPr>
              <a:lnSpc>
                <a:spcPct val="120000"/>
              </a:lnSpc>
              <a:defRPr/>
            </a:pPr>
            <a:endParaRPr lang="zh-CN" altLang="en-US" sz="2000" b="1" kern="0" dirty="0">
              <a:solidFill>
                <a:schemeClr val="bg1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5" name="右箭头 8"/>
          <p:cNvSpPr>
            <a:spLocks noChangeArrowheads="1"/>
          </p:cNvSpPr>
          <p:nvPr/>
        </p:nvSpPr>
        <p:spPr bwMode="auto">
          <a:xfrm flipH="1">
            <a:off x="2804608" y="3635624"/>
            <a:ext cx="3684853" cy="392809"/>
          </a:xfrm>
          <a:prstGeom prst="rightArrow">
            <a:avLst>
              <a:gd name="adj1" fmla="val 50000"/>
              <a:gd name="adj2" fmla="val 50064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96209" tIns="48103" rIns="96209" bIns="48103" anchor="ctr"/>
          <a:lstStyle/>
          <a:p>
            <a:pPr>
              <a:lnSpc>
                <a:spcPct val="120000"/>
              </a:lnSpc>
              <a:defRPr/>
            </a:pPr>
            <a:endParaRPr lang="zh-CN" altLang="en-US" sz="2000" b="1" kern="0" dirty="0">
              <a:solidFill>
                <a:schemeClr val="bg1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6" name="椭圆 9"/>
          <p:cNvSpPr>
            <a:spLocks noChangeArrowheads="1"/>
          </p:cNvSpPr>
          <p:nvPr/>
        </p:nvSpPr>
        <p:spPr bwMode="auto">
          <a:xfrm>
            <a:off x="928954" y="2551609"/>
            <a:ext cx="1875654" cy="1903351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96209" tIns="48103" rIns="96209" bIns="48103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2000" kern="0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 </a:t>
            </a:r>
            <a:r>
              <a:rPr lang="zh-CN" altLang="en-US" sz="2400" kern="0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 </a:t>
            </a:r>
            <a:r>
              <a:rPr lang="zh-TW" altLang="en-US" sz="2400" kern="0" dirty="0" smtClean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計程車</a:t>
            </a:r>
            <a:endParaRPr lang="zh-CN" altLang="en-US" sz="2400" kern="0" dirty="0">
              <a:solidFill>
                <a:schemeClr val="bg1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7" name="椭圆 10"/>
          <p:cNvSpPr>
            <a:spLocks noChangeArrowheads="1"/>
          </p:cNvSpPr>
          <p:nvPr/>
        </p:nvSpPr>
        <p:spPr bwMode="auto">
          <a:xfrm>
            <a:off x="6295086" y="2551609"/>
            <a:ext cx="1877314" cy="1903351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lIns="96209" tIns="48103" rIns="96209" bIns="48103" anchor="ctr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2000" kern="0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 </a:t>
            </a:r>
            <a:r>
              <a:rPr lang="zh-TW" altLang="en-US" sz="2400" kern="0" dirty="0" smtClean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網路</a:t>
            </a:r>
            <a:endParaRPr lang="zh-CN" altLang="en-US" sz="2400" kern="0" dirty="0">
              <a:solidFill>
                <a:schemeClr val="bg1"/>
              </a:solidFill>
              <a:latin typeface="微軟正黑體"/>
              <a:ea typeface="微軟正黑體"/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1441134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菱形 18"/>
          <p:cNvSpPr/>
          <p:nvPr/>
        </p:nvSpPr>
        <p:spPr>
          <a:xfrm>
            <a:off x="3809990" y="1638935"/>
            <a:ext cx="1254953" cy="1726816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20" name="菱形 19"/>
          <p:cNvSpPr/>
          <p:nvPr/>
        </p:nvSpPr>
        <p:spPr>
          <a:xfrm rot="4320000">
            <a:off x="4707743" y="2315669"/>
            <a:ext cx="1254953" cy="1726815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21" name="菱形 20"/>
          <p:cNvSpPr/>
          <p:nvPr/>
        </p:nvSpPr>
        <p:spPr>
          <a:xfrm rot="8640000">
            <a:off x="4370479" y="3393166"/>
            <a:ext cx="1254953" cy="1726816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22" name="菱形 21"/>
          <p:cNvSpPr/>
          <p:nvPr/>
        </p:nvSpPr>
        <p:spPr>
          <a:xfrm rot="12960000">
            <a:off x="3249499" y="3403334"/>
            <a:ext cx="1254953" cy="1726816"/>
          </a:xfrm>
          <a:prstGeom prst="diamond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23" name="菱形 22"/>
          <p:cNvSpPr/>
          <p:nvPr/>
        </p:nvSpPr>
        <p:spPr>
          <a:xfrm rot="17280000" flipH="1">
            <a:off x="2912235" y="2325837"/>
            <a:ext cx="1254953" cy="1726815"/>
          </a:xfrm>
          <a:prstGeom prst="diamond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24" name="文本框 24"/>
          <p:cNvSpPr txBox="1"/>
          <p:nvPr/>
        </p:nvSpPr>
        <p:spPr>
          <a:xfrm>
            <a:off x="952867" y="2768186"/>
            <a:ext cx="1938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 smtClean="0">
                <a:solidFill>
                  <a:srgbClr val="4BACC6"/>
                </a:solidFill>
                <a:latin typeface="微軟正黑體"/>
                <a:ea typeface="微軟正黑體"/>
                <a:cs typeface="微軟正黑體"/>
              </a:rPr>
              <a:t>人車合一</a:t>
            </a:r>
            <a:endParaRPr lang="en-US" altLang="zh-CN" sz="2400" b="1" dirty="0">
              <a:solidFill>
                <a:srgbClr val="4BACC6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25" name="文本框 25"/>
          <p:cNvSpPr txBox="1"/>
          <p:nvPr/>
        </p:nvSpPr>
        <p:spPr>
          <a:xfrm>
            <a:off x="627107" y="4954875"/>
            <a:ext cx="2722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 smtClean="0">
                <a:solidFill>
                  <a:srgbClr val="8064A3"/>
                </a:solidFill>
                <a:latin typeface="微軟正黑體"/>
                <a:ea typeface="微軟正黑體"/>
                <a:cs typeface="微軟正黑體"/>
              </a:rPr>
              <a:t>駕駛資格</a:t>
            </a:r>
            <a:endParaRPr lang="en-US" altLang="zh-CN" sz="2400" b="1" dirty="0">
              <a:solidFill>
                <a:srgbClr val="8064A3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26" name="文本框 26"/>
          <p:cNvSpPr txBox="1"/>
          <p:nvPr/>
        </p:nvSpPr>
        <p:spPr>
          <a:xfrm>
            <a:off x="5413442" y="4954863"/>
            <a:ext cx="2958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 smtClean="0">
                <a:solidFill>
                  <a:srgbClr val="9BBB59"/>
                </a:solidFill>
                <a:latin typeface="微軟正黑體"/>
                <a:ea typeface="微軟正黑體"/>
                <a:cs typeface="微軟正黑體"/>
              </a:rPr>
              <a:t>牌照數量管制</a:t>
            </a:r>
            <a:endParaRPr lang="en-US" altLang="zh-CN" sz="2400" b="1" dirty="0">
              <a:solidFill>
                <a:srgbClr val="9BBB59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27" name="文本框 27"/>
          <p:cNvSpPr txBox="1"/>
          <p:nvPr/>
        </p:nvSpPr>
        <p:spPr>
          <a:xfrm>
            <a:off x="6246480" y="2768186"/>
            <a:ext cx="1938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 smtClean="0">
                <a:solidFill>
                  <a:srgbClr val="C0504D"/>
                </a:solidFill>
                <a:latin typeface="微軟正黑體"/>
                <a:ea typeface="微軟正黑體"/>
                <a:cs typeface="微軟正黑體"/>
              </a:rPr>
              <a:t>車齡</a:t>
            </a:r>
            <a:endParaRPr lang="en-US" altLang="zh-CN" sz="2400" b="1" dirty="0">
              <a:solidFill>
                <a:srgbClr val="C0504D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28" name="文本框 28"/>
          <p:cNvSpPr txBox="1"/>
          <p:nvPr/>
        </p:nvSpPr>
        <p:spPr>
          <a:xfrm>
            <a:off x="3474858" y="1017305"/>
            <a:ext cx="1938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>
                <a:solidFill>
                  <a:srgbClr val="4F81BE"/>
                </a:solidFill>
                <a:latin typeface="微軟正黑體"/>
                <a:ea typeface="微軟正黑體"/>
                <a:cs typeface="微軟正黑體"/>
              </a:rPr>
              <a:t>營運方式</a:t>
            </a:r>
            <a:endParaRPr lang="en-US" altLang="zh-TW" sz="2400" dirty="0" smtClean="0">
              <a:solidFill>
                <a:srgbClr val="4F81BE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31" name="Rectangle 971"/>
          <p:cNvSpPr/>
          <p:nvPr/>
        </p:nvSpPr>
        <p:spPr>
          <a:xfrm>
            <a:off x="2701141" y="266298"/>
            <a:ext cx="3545339" cy="49187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816337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計程車</a:t>
            </a:r>
            <a:endParaRPr kumimoji="0" lang="bg-BG" altLang="zh-CN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3140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8"/>
          <p:cNvGrpSpPr/>
          <p:nvPr/>
        </p:nvGrpSpPr>
        <p:grpSpPr>
          <a:xfrm>
            <a:off x="5448300" y="4465387"/>
            <a:ext cx="2419136" cy="574060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" name="圆角矩形 59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軟正黑體"/>
                <a:ea typeface="微軟正黑體"/>
                <a:cs typeface="微軟正黑體"/>
              </a:endParaRPr>
            </a:p>
          </p:txBody>
        </p:sp>
        <p:sp>
          <p:nvSpPr>
            <p:cNvPr id="4" name="圆角矩形 60"/>
            <p:cNvSpPr/>
            <p:nvPr/>
          </p:nvSpPr>
          <p:spPr>
            <a:xfrm>
              <a:off x="4351927" y="1373342"/>
              <a:ext cx="3742173" cy="258445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軟正黑體"/>
                <a:ea typeface="微軟正黑體"/>
                <a:cs typeface="微軟正黑體"/>
              </a:endParaRPr>
            </a:p>
          </p:txBody>
        </p:sp>
      </p:grpSp>
      <p:grpSp>
        <p:nvGrpSpPr>
          <p:cNvPr id="5" name="组合 61"/>
          <p:cNvGrpSpPr/>
          <p:nvPr/>
        </p:nvGrpSpPr>
        <p:grpSpPr>
          <a:xfrm>
            <a:off x="1169491" y="4465387"/>
            <a:ext cx="2419136" cy="574060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" name="圆角矩形 62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軟正黑體"/>
                <a:ea typeface="微軟正黑體"/>
                <a:cs typeface="微軟正黑體"/>
              </a:endParaRPr>
            </a:p>
          </p:txBody>
        </p:sp>
        <p:sp>
          <p:nvSpPr>
            <p:cNvPr id="7" name="圆角矩形 63"/>
            <p:cNvSpPr/>
            <p:nvPr/>
          </p:nvSpPr>
          <p:spPr>
            <a:xfrm>
              <a:off x="4351927" y="1373342"/>
              <a:ext cx="3742173" cy="258445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軟正黑體"/>
                <a:ea typeface="微軟正黑體"/>
                <a:cs typeface="微軟正黑體"/>
              </a:endParaRPr>
            </a:p>
          </p:txBody>
        </p:sp>
      </p:grpSp>
      <p:grpSp>
        <p:nvGrpSpPr>
          <p:cNvPr id="8" name="组合 52"/>
          <p:cNvGrpSpPr/>
          <p:nvPr/>
        </p:nvGrpSpPr>
        <p:grpSpPr>
          <a:xfrm>
            <a:off x="5820875" y="3366526"/>
            <a:ext cx="2419136" cy="574060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9" name="圆角矩形 53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軟正黑體"/>
                <a:ea typeface="微軟正黑體"/>
                <a:cs typeface="微軟正黑體"/>
              </a:endParaRPr>
            </a:p>
          </p:txBody>
        </p:sp>
        <p:sp>
          <p:nvSpPr>
            <p:cNvPr id="10" name="圆角矩形 54"/>
            <p:cNvSpPr/>
            <p:nvPr/>
          </p:nvSpPr>
          <p:spPr>
            <a:xfrm>
              <a:off x="4351927" y="1373342"/>
              <a:ext cx="3742173" cy="258445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軟正黑體"/>
                <a:ea typeface="微軟正黑體"/>
                <a:cs typeface="微軟正黑體"/>
              </a:endParaRPr>
            </a:p>
          </p:txBody>
        </p:sp>
      </p:grpSp>
      <p:grpSp>
        <p:nvGrpSpPr>
          <p:cNvPr id="11" name="组合 55"/>
          <p:cNvGrpSpPr/>
          <p:nvPr/>
        </p:nvGrpSpPr>
        <p:grpSpPr>
          <a:xfrm>
            <a:off x="772469" y="3366526"/>
            <a:ext cx="2419136" cy="574060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2" name="圆角矩形 56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軟正黑體"/>
                <a:ea typeface="微軟正黑體"/>
                <a:cs typeface="微軟正黑體"/>
              </a:endParaRPr>
            </a:p>
          </p:txBody>
        </p:sp>
        <p:sp>
          <p:nvSpPr>
            <p:cNvPr id="13" name="圆角矩形 57"/>
            <p:cNvSpPr/>
            <p:nvPr/>
          </p:nvSpPr>
          <p:spPr>
            <a:xfrm>
              <a:off x="4351927" y="1373342"/>
              <a:ext cx="3742173" cy="258445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軟正黑體"/>
                <a:ea typeface="微軟正黑體"/>
                <a:cs typeface="微軟正黑體"/>
              </a:endParaRPr>
            </a:p>
          </p:txBody>
        </p:sp>
      </p:grpSp>
      <p:grpSp>
        <p:nvGrpSpPr>
          <p:cNvPr id="14" name="组合 49"/>
          <p:cNvGrpSpPr/>
          <p:nvPr/>
        </p:nvGrpSpPr>
        <p:grpSpPr>
          <a:xfrm>
            <a:off x="5448300" y="2288410"/>
            <a:ext cx="2419136" cy="574060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5" name="圆角矩形 50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軟正黑體"/>
                <a:ea typeface="微軟正黑體"/>
                <a:cs typeface="微軟正黑體"/>
              </a:endParaRPr>
            </a:p>
          </p:txBody>
        </p:sp>
        <p:sp>
          <p:nvSpPr>
            <p:cNvPr id="16" name="圆角矩形 51"/>
            <p:cNvSpPr/>
            <p:nvPr/>
          </p:nvSpPr>
          <p:spPr>
            <a:xfrm>
              <a:off x="4351927" y="1373342"/>
              <a:ext cx="3742173" cy="258445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軟正黑體"/>
                <a:ea typeface="微軟正黑體"/>
                <a:cs typeface="微軟正黑體"/>
              </a:endParaRPr>
            </a:p>
          </p:txBody>
        </p:sp>
      </p:grpSp>
      <p:grpSp>
        <p:nvGrpSpPr>
          <p:cNvPr id="17" name="组合 45"/>
          <p:cNvGrpSpPr/>
          <p:nvPr/>
        </p:nvGrpSpPr>
        <p:grpSpPr>
          <a:xfrm>
            <a:off x="1169491" y="2288410"/>
            <a:ext cx="2419136" cy="574060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8" name="圆角矩形 47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軟正黑體"/>
                <a:ea typeface="微軟正黑體"/>
                <a:cs typeface="微軟正黑體"/>
              </a:endParaRPr>
            </a:p>
          </p:txBody>
        </p:sp>
        <p:sp>
          <p:nvSpPr>
            <p:cNvPr id="19" name="圆角矩形 48"/>
            <p:cNvSpPr/>
            <p:nvPr/>
          </p:nvSpPr>
          <p:spPr>
            <a:xfrm>
              <a:off x="4351927" y="1373342"/>
              <a:ext cx="3742173" cy="258445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軟正黑體"/>
                <a:ea typeface="微軟正黑體"/>
                <a:cs typeface="微軟正黑體"/>
              </a:endParaRPr>
            </a:p>
          </p:txBody>
        </p:sp>
      </p:grpSp>
      <p:sp>
        <p:nvSpPr>
          <p:cNvPr id="20" name="TextBox 53"/>
          <p:cNvSpPr txBox="1">
            <a:spLocks noChangeArrowheads="1"/>
          </p:cNvSpPr>
          <p:nvPr/>
        </p:nvSpPr>
        <p:spPr bwMode="auto">
          <a:xfrm>
            <a:off x="1251011" y="2398473"/>
            <a:ext cx="2328776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/>
                <a:ea typeface="微軟正黑體"/>
                <a:cs typeface="微軟正黑體"/>
              </a:rPr>
              <a:t>劃分應業區域</a:t>
            </a:r>
            <a:endParaRPr lang="zh-CN" altLang="en-US" sz="2400" kern="0" dirty="0">
              <a:solidFill>
                <a:schemeClr val="tx1">
                  <a:lumMod val="75000"/>
                  <a:lumOff val="25000"/>
                </a:schemeClr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21" name="TextBox 53"/>
          <p:cNvSpPr txBox="1">
            <a:spLocks noChangeArrowheads="1"/>
          </p:cNvSpPr>
          <p:nvPr/>
        </p:nvSpPr>
        <p:spPr bwMode="auto">
          <a:xfrm>
            <a:off x="780319" y="3488043"/>
            <a:ext cx="2413261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/>
                <a:ea typeface="微軟正黑體"/>
                <a:cs typeface="微軟正黑體"/>
              </a:rPr>
              <a:t>車齡及車況限制</a:t>
            </a:r>
            <a:endParaRPr lang="zh-CN" altLang="en-US" sz="2400" kern="0" dirty="0">
              <a:solidFill>
                <a:schemeClr val="tx1">
                  <a:lumMod val="75000"/>
                  <a:lumOff val="25000"/>
                </a:schemeClr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22" name="TextBox 53"/>
          <p:cNvSpPr txBox="1">
            <a:spLocks noChangeArrowheads="1"/>
          </p:cNvSpPr>
          <p:nvPr/>
        </p:nvSpPr>
        <p:spPr bwMode="auto">
          <a:xfrm>
            <a:off x="1257052" y="4590663"/>
            <a:ext cx="2319291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/>
                <a:ea typeface="微軟正黑體"/>
                <a:cs typeface="微軟正黑體"/>
              </a:rPr>
              <a:t>時數上限</a:t>
            </a:r>
            <a:endParaRPr lang="zh-CN" altLang="en-US" sz="2400" kern="0" dirty="0">
              <a:solidFill>
                <a:schemeClr val="tx1">
                  <a:lumMod val="75000"/>
                  <a:lumOff val="25000"/>
                </a:schemeClr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23" name="TextBox 53"/>
          <p:cNvSpPr txBox="1">
            <a:spLocks noChangeArrowheads="1"/>
          </p:cNvSpPr>
          <p:nvPr/>
        </p:nvSpPr>
        <p:spPr bwMode="auto">
          <a:xfrm>
            <a:off x="5447821" y="4595870"/>
            <a:ext cx="2291309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/>
                <a:ea typeface="微軟正黑體"/>
                <a:cs typeface="微軟正黑體"/>
              </a:rPr>
              <a:t>責任歸屬</a:t>
            </a:r>
            <a:endParaRPr lang="zh-CN" altLang="en-US" sz="2400" kern="0" dirty="0">
              <a:solidFill>
                <a:schemeClr val="tx1">
                  <a:lumMod val="75000"/>
                  <a:lumOff val="25000"/>
                </a:schemeClr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24" name="TextBox 53"/>
          <p:cNvSpPr txBox="1">
            <a:spLocks noChangeArrowheads="1"/>
          </p:cNvSpPr>
          <p:nvPr/>
        </p:nvSpPr>
        <p:spPr bwMode="auto">
          <a:xfrm>
            <a:off x="5855890" y="3476590"/>
            <a:ext cx="2413261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/>
                <a:ea typeface="微軟正黑體"/>
                <a:cs typeface="微軟正黑體"/>
              </a:rPr>
              <a:t>駕駛資格</a:t>
            </a:r>
            <a:endParaRPr lang="zh-CN" altLang="en-US" sz="2400" kern="0" dirty="0">
              <a:solidFill>
                <a:schemeClr val="tx1">
                  <a:lumMod val="75000"/>
                  <a:lumOff val="25000"/>
                </a:schemeClr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25" name="TextBox 43"/>
          <p:cNvSpPr txBox="1">
            <a:spLocks noChangeArrowheads="1"/>
          </p:cNvSpPr>
          <p:nvPr/>
        </p:nvSpPr>
        <p:spPr bwMode="auto">
          <a:xfrm>
            <a:off x="5479026" y="2384782"/>
            <a:ext cx="2312961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/>
                <a:ea typeface="微軟正黑體"/>
                <a:cs typeface="微軟正黑體"/>
              </a:rPr>
              <a:t>管制方式</a:t>
            </a:r>
            <a:endParaRPr lang="zh-CN" altLang="en-US" sz="2400" kern="0" dirty="0">
              <a:solidFill>
                <a:schemeClr val="tx1">
                  <a:lumMod val="75000"/>
                  <a:lumOff val="25000"/>
                </a:schemeClr>
              </a:solidFill>
              <a:latin typeface="微軟正黑體"/>
              <a:ea typeface="微軟正黑體"/>
              <a:cs typeface="微軟正黑體"/>
            </a:endParaRPr>
          </a:p>
        </p:txBody>
      </p:sp>
      <p:grpSp>
        <p:nvGrpSpPr>
          <p:cNvPr id="26" name="组合 5"/>
          <p:cNvGrpSpPr/>
          <p:nvPr/>
        </p:nvGrpSpPr>
        <p:grpSpPr>
          <a:xfrm>
            <a:off x="3613096" y="2630184"/>
            <a:ext cx="1835204" cy="1835202"/>
            <a:chOff x="680580" y="1491630"/>
            <a:chExt cx="1479184" cy="1479182"/>
          </a:xfrm>
        </p:grpSpPr>
        <p:grpSp>
          <p:nvGrpSpPr>
            <p:cNvPr id="27" name="组合 6"/>
            <p:cNvGrpSpPr/>
            <p:nvPr/>
          </p:nvGrpSpPr>
          <p:grpSpPr>
            <a:xfrm>
              <a:off x="680580" y="1491630"/>
              <a:ext cx="1479184" cy="1479182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2" name="同心圆 1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微軟正黑體"/>
                  <a:ea typeface="微軟正黑體"/>
                  <a:cs typeface="微軟正黑體"/>
                </a:endParaRPr>
              </a:p>
            </p:txBody>
          </p:sp>
          <p:sp>
            <p:nvSpPr>
              <p:cNvPr id="33" name="椭圆 12"/>
              <p:cNvSpPr/>
              <p:nvPr/>
            </p:nvSpPr>
            <p:spPr>
              <a:xfrm>
                <a:off x="407840" y="776140"/>
                <a:ext cx="3794420" cy="3794420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000" dirty="0" smtClean="0">
                    <a:solidFill>
                      <a:srgbClr val="000000"/>
                    </a:solidFill>
                    <a:latin typeface="微軟正黑體"/>
                    <a:ea typeface="微軟正黑體"/>
                    <a:cs typeface="微軟正黑體"/>
                  </a:rPr>
                  <a:t>網路運輸服務業</a:t>
                </a:r>
                <a:endParaRPr lang="zh-CN" altLang="en-US" sz="2000" dirty="0">
                  <a:solidFill>
                    <a:srgbClr val="000000"/>
                  </a:solidFill>
                  <a:latin typeface="微軟正黑體"/>
                  <a:ea typeface="微軟正黑體"/>
                  <a:cs typeface="微軟正黑體"/>
                </a:endParaRPr>
              </a:p>
            </p:txBody>
          </p:sp>
        </p:grpSp>
        <p:sp>
          <p:nvSpPr>
            <p:cNvPr id="30" name="Rectangle 273"/>
            <p:cNvSpPr>
              <a:spLocks noChangeArrowheads="1"/>
            </p:cNvSpPr>
            <p:nvPr/>
          </p:nvSpPr>
          <p:spPr bwMode="auto">
            <a:xfrm>
              <a:off x="1717555" y="2327320"/>
              <a:ext cx="1680" cy="16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微軟正黑體"/>
                <a:ea typeface="微軟正黑體"/>
                <a:cs typeface="微軟正黑體"/>
              </a:endParaRPr>
            </a:p>
          </p:txBody>
        </p:sp>
      </p:grpSp>
      <p:grpSp>
        <p:nvGrpSpPr>
          <p:cNvPr id="34" name="组合 58"/>
          <p:cNvGrpSpPr/>
          <p:nvPr/>
        </p:nvGrpSpPr>
        <p:grpSpPr>
          <a:xfrm>
            <a:off x="3430616" y="5446393"/>
            <a:ext cx="2419136" cy="574060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5" name="圆角矩形 59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軟正黑體"/>
                <a:ea typeface="微軟正黑體"/>
                <a:cs typeface="微軟正黑體"/>
              </a:endParaRPr>
            </a:p>
          </p:txBody>
        </p:sp>
        <p:sp>
          <p:nvSpPr>
            <p:cNvPr id="36" name="圆角矩形 60"/>
            <p:cNvSpPr/>
            <p:nvPr/>
          </p:nvSpPr>
          <p:spPr>
            <a:xfrm>
              <a:off x="4351927" y="1373342"/>
              <a:ext cx="3742173" cy="258445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軟正黑體"/>
                <a:ea typeface="微軟正黑體"/>
                <a:cs typeface="微軟正黑體"/>
              </a:endParaRPr>
            </a:p>
          </p:txBody>
        </p:sp>
      </p:grpSp>
      <p:sp>
        <p:nvSpPr>
          <p:cNvPr id="37" name="TextBox 53"/>
          <p:cNvSpPr txBox="1">
            <a:spLocks noChangeArrowheads="1"/>
          </p:cNvSpPr>
          <p:nvPr/>
        </p:nvSpPr>
        <p:spPr bwMode="auto">
          <a:xfrm>
            <a:off x="3460798" y="5569063"/>
            <a:ext cx="2291309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/>
                <a:ea typeface="微軟正黑體"/>
                <a:cs typeface="微軟正黑體"/>
              </a:rPr>
              <a:t>保險限定</a:t>
            </a:r>
            <a:endParaRPr lang="zh-CN" altLang="en-US" sz="2400" kern="0" dirty="0">
              <a:solidFill>
                <a:schemeClr val="tx1">
                  <a:lumMod val="75000"/>
                  <a:lumOff val="25000"/>
                </a:schemeClr>
              </a:solidFill>
              <a:latin typeface="微軟正黑體"/>
              <a:ea typeface="微軟正黑體"/>
              <a:cs typeface="微軟正黑體"/>
            </a:endParaRPr>
          </a:p>
        </p:txBody>
      </p:sp>
      <p:grpSp>
        <p:nvGrpSpPr>
          <p:cNvPr id="38" name="组合 58"/>
          <p:cNvGrpSpPr/>
          <p:nvPr/>
        </p:nvGrpSpPr>
        <p:grpSpPr>
          <a:xfrm>
            <a:off x="3430616" y="1263649"/>
            <a:ext cx="2419136" cy="574060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9" name="圆角矩形 59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軟正黑體"/>
                <a:ea typeface="微軟正黑體"/>
                <a:cs typeface="微軟正黑體"/>
              </a:endParaRPr>
            </a:p>
          </p:txBody>
        </p:sp>
        <p:sp>
          <p:nvSpPr>
            <p:cNvPr id="40" name="圆角矩形 60"/>
            <p:cNvSpPr/>
            <p:nvPr/>
          </p:nvSpPr>
          <p:spPr>
            <a:xfrm>
              <a:off x="4351927" y="1373342"/>
              <a:ext cx="3742173" cy="258445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軟正黑體"/>
                <a:ea typeface="微軟正黑體"/>
                <a:cs typeface="微軟正黑體"/>
              </a:endParaRPr>
            </a:p>
          </p:txBody>
        </p:sp>
      </p:grpSp>
      <p:sp>
        <p:nvSpPr>
          <p:cNvPr id="41" name="TextBox 53"/>
          <p:cNvSpPr txBox="1">
            <a:spLocks noChangeArrowheads="1"/>
          </p:cNvSpPr>
          <p:nvPr/>
        </p:nvSpPr>
        <p:spPr bwMode="auto">
          <a:xfrm>
            <a:off x="3501399" y="1396908"/>
            <a:ext cx="2291309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/>
                <a:ea typeface="微軟正黑體"/>
                <a:cs typeface="微軟正黑體"/>
              </a:rPr>
              <a:t>營運方式</a:t>
            </a:r>
            <a:endParaRPr lang="zh-CN" altLang="en-US" sz="2400" kern="0" dirty="0">
              <a:solidFill>
                <a:schemeClr val="tx1">
                  <a:lumMod val="75000"/>
                  <a:lumOff val="25000"/>
                </a:schemeClr>
              </a:solidFill>
              <a:latin typeface="微軟正黑體"/>
              <a:ea typeface="微軟正黑體"/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2663981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94444E-6 -1.23457E-6 C 0.01198 -0.03179 0.02969 -0.19105 0.05469 -0.19105 C 0.09167 -0.19105 0.1217 -0.1429 0.1217 -0.08271 C 0.1217 -0.06296 0.11875 -0.04537 0.11268 -0.02932 C 0.11372 -0.02932 -0.0033 0.2108 -0.0033 0.21266 C -0.0033 0.2108 -0.12031 -0.02932 -0.11927 -0.02932 C -0.12535 -0.04537 -0.1283 -0.06296 -0.1283 -0.08271 C -0.1283 -0.1429 -0.09826 -0.19105 -0.06024 -0.19105 C -0.03628 -0.19105 -0.01198 -0.03179 -1.94444E-6 -1.23457E-6 Z " pathEditMode="relative" rAng="0" ptsTypes="fffffffff">
                                      <p:cBhvr>
                                        <p:cTn id="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108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37" grpId="0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群組 23"/>
          <p:cNvGrpSpPr/>
          <p:nvPr/>
        </p:nvGrpSpPr>
        <p:grpSpPr>
          <a:xfrm>
            <a:off x="596482" y="878076"/>
            <a:ext cx="7888565" cy="4143170"/>
            <a:chOff x="1066800" y="1910250"/>
            <a:chExt cx="6845783" cy="3248038"/>
          </a:xfrm>
        </p:grpSpPr>
        <p:sp>
          <p:nvSpPr>
            <p:cNvPr id="2" name="Rounded Rectangle 3"/>
            <p:cNvSpPr/>
            <p:nvPr/>
          </p:nvSpPr>
          <p:spPr>
            <a:xfrm>
              <a:off x="3124200" y="1910250"/>
              <a:ext cx="1130783" cy="1092848"/>
            </a:xfrm>
            <a:prstGeom prst="roundRect">
              <a:avLst>
                <a:gd name="adj" fmla="val 8754"/>
              </a:avLst>
            </a:prstGeom>
            <a:solidFill>
              <a:srgbClr val="45C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軟正黑體"/>
                <a:ea typeface="微軟正黑體"/>
                <a:cs typeface="微軟正黑體"/>
              </a:endParaRPr>
            </a:p>
          </p:txBody>
        </p:sp>
        <p:sp>
          <p:nvSpPr>
            <p:cNvPr id="3" name="Rounded Rectangle 7"/>
            <p:cNvSpPr/>
            <p:nvPr/>
          </p:nvSpPr>
          <p:spPr>
            <a:xfrm>
              <a:off x="1066800" y="3231263"/>
              <a:ext cx="3188183" cy="337020"/>
            </a:xfrm>
            <a:prstGeom prst="roundRect">
              <a:avLst>
                <a:gd name="adj" fmla="val 777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軟正黑體"/>
                <a:ea typeface="微軟正黑體"/>
                <a:cs typeface="微軟正黑體"/>
              </a:endParaRPr>
            </a:p>
          </p:txBody>
        </p:sp>
        <p:sp>
          <p:nvSpPr>
            <p:cNvPr id="4" name="Rounded Rectangle 15"/>
            <p:cNvSpPr/>
            <p:nvPr/>
          </p:nvSpPr>
          <p:spPr>
            <a:xfrm>
              <a:off x="1419903" y="3231263"/>
              <a:ext cx="2835079" cy="337020"/>
            </a:xfrm>
            <a:prstGeom prst="roundRect">
              <a:avLst>
                <a:gd name="adj" fmla="val 7778"/>
              </a:avLst>
            </a:prstGeom>
            <a:solidFill>
              <a:srgbClr val="45C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dirty="0">
                <a:latin typeface="微軟正黑體"/>
                <a:ea typeface="微軟正黑體"/>
                <a:cs typeface="微軟正黑體"/>
              </a:endParaRPr>
            </a:p>
          </p:txBody>
        </p:sp>
        <p:sp>
          <p:nvSpPr>
            <p:cNvPr id="5" name="Rounded Rectangle 16"/>
            <p:cNvSpPr/>
            <p:nvPr/>
          </p:nvSpPr>
          <p:spPr>
            <a:xfrm>
              <a:off x="1066800" y="3754468"/>
              <a:ext cx="3188183" cy="337020"/>
            </a:xfrm>
            <a:prstGeom prst="roundRect">
              <a:avLst>
                <a:gd name="adj" fmla="val 777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軟正黑體"/>
                <a:ea typeface="微軟正黑體"/>
                <a:cs typeface="微軟正黑體"/>
              </a:endParaRPr>
            </a:p>
          </p:txBody>
        </p:sp>
        <p:sp>
          <p:nvSpPr>
            <p:cNvPr id="6" name="Rounded Rectangle 17"/>
            <p:cNvSpPr/>
            <p:nvPr/>
          </p:nvSpPr>
          <p:spPr>
            <a:xfrm>
              <a:off x="1270244" y="3754468"/>
              <a:ext cx="2984738" cy="337020"/>
            </a:xfrm>
            <a:prstGeom prst="roundRect">
              <a:avLst>
                <a:gd name="adj" fmla="val 7778"/>
              </a:avLst>
            </a:prstGeom>
            <a:solidFill>
              <a:srgbClr val="45C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dirty="0">
                <a:latin typeface="微軟正黑體"/>
                <a:ea typeface="微軟正黑體"/>
                <a:cs typeface="微軟正黑體"/>
              </a:endParaRPr>
            </a:p>
          </p:txBody>
        </p:sp>
        <p:sp>
          <p:nvSpPr>
            <p:cNvPr id="7" name="Rounded Rectangle 18"/>
            <p:cNvSpPr/>
            <p:nvPr/>
          </p:nvSpPr>
          <p:spPr>
            <a:xfrm>
              <a:off x="1066800" y="4298063"/>
              <a:ext cx="3188183" cy="337020"/>
            </a:xfrm>
            <a:prstGeom prst="roundRect">
              <a:avLst>
                <a:gd name="adj" fmla="val 777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軟正黑體"/>
                <a:ea typeface="微軟正黑體"/>
                <a:cs typeface="微軟正黑體"/>
              </a:endParaRPr>
            </a:p>
          </p:txBody>
        </p:sp>
        <p:sp>
          <p:nvSpPr>
            <p:cNvPr id="8" name="Rounded Rectangle 19"/>
            <p:cNvSpPr/>
            <p:nvPr/>
          </p:nvSpPr>
          <p:spPr>
            <a:xfrm>
              <a:off x="1664797" y="4298063"/>
              <a:ext cx="2590184" cy="337020"/>
            </a:xfrm>
            <a:prstGeom prst="roundRect">
              <a:avLst>
                <a:gd name="adj" fmla="val 7778"/>
              </a:avLst>
            </a:prstGeom>
            <a:solidFill>
              <a:srgbClr val="45C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dirty="0">
                <a:latin typeface="微軟正黑體"/>
                <a:ea typeface="微軟正黑體"/>
                <a:cs typeface="微軟正黑體"/>
              </a:endParaRPr>
            </a:p>
          </p:txBody>
        </p:sp>
        <p:sp>
          <p:nvSpPr>
            <p:cNvPr id="9" name="Rounded Rectangle 20"/>
            <p:cNvSpPr/>
            <p:nvPr/>
          </p:nvSpPr>
          <p:spPr>
            <a:xfrm>
              <a:off x="1066800" y="4821268"/>
              <a:ext cx="3188183" cy="337020"/>
            </a:xfrm>
            <a:prstGeom prst="roundRect">
              <a:avLst>
                <a:gd name="adj" fmla="val 777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軟正黑體"/>
                <a:ea typeface="微軟正黑體"/>
                <a:cs typeface="微軟正黑體"/>
              </a:endParaRPr>
            </a:p>
          </p:txBody>
        </p:sp>
        <p:sp>
          <p:nvSpPr>
            <p:cNvPr id="10" name="Rounded Rectangle 21"/>
            <p:cNvSpPr/>
            <p:nvPr/>
          </p:nvSpPr>
          <p:spPr>
            <a:xfrm>
              <a:off x="1270244" y="4821268"/>
              <a:ext cx="2984738" cy="337020"/>
            </a:xfrm>
            <a:prstGeom prst="roundRect">
              <a:avLst>
                <a:gd name="adj" fmla="val 7778"/>
              </a:avLst>
            </a:prstGeom>
            <a:solidFill>
              <a:srgbClr val="45C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400" dirty="0">
                <a:latin typeface="微軟正黑體"/>
                <a:ea typeface="微軟正黑體"/>
                <a:cs typeface="微軟正黑體"/>
              </a:endParaRPr>
            </a:p>
          </p:txBody>
        </p:sp>
        <p:sp>
          <p:nvSpPr>
            <p:cNvPr id="11" name="Rectangle 22"/>
            <p:cNvSpPr/>
            <p:nvPr/>
          </p:nvSpPr>
          <p:spPr>
            <a:xfrm>
              <a:off x="3124200" y="2131407"/>
              <a:ext cx="1070628" cy="584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3200" dirty="0" smtClean="0">
                  <a:solidFill>
                    <a:schemeClr val="bg1"/>
                  </a:solidFill>
                  <a:latin typeface="微軟正黑體"/>
                  <a:ea typeface="微軟正黑體"/>
                  <a:cs typeface="微軟正黑體"/>
                </a:rPr>
                <a:t>優點</a:t>
              </a:r>
              <a:endParaRPr lang="en-US" sz="3200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endParaRPr>
            </a:p>
          </p:txBody>
        </p:sp>
        <p:sp>
          <p:nvSpPr>
            <p:cNvPr id="12" name="Rounded Rectangle 30"/>
            <p:cNvSpPr/>
            <p:nvPr/>
          </p:nvSpPr>
          <p:spPr>
            <a:xfrm>
              <a:off x="4724400" y="3231263"/>
              <a:ext cx="3188183" cy="337020"/>
            </a:xfrm>
            <a:prstGeom prst="roundRect">
              <a:avLst>
                <a:gd name="adj" fmla="val 777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>
                <a:latin typeface="微軟正黑體"/>
                <a:ea typeface="微軟正黑體"/>
                <a:cs typeface="微軟正黑體"/>
              </a:endParaRPr>
            </a:p>
          </p:txBody>
        </p:sp>
        <p:sp>
          <p:nvSpPr>
            <p:cNvPr id="13" name="Rounded Rectangle 31"/>
            <p:cNvSpPr/>
            <p:nvPr/>
          </p:nvSpPr>
          <p:spPr>
            <a:xfrm>
              <a:off x="4724400" y="3231263"/>
              <a:ext cx="273684" cy="337020"/>
            </a:xfrm>
            <a:prstGeom prst="roundRect">
              <a:avLst>
                <a:gd name="adj" fmla="val 7778"/>
              </a:avLst>
            </a:prstGeom>
            <a:solidFill>
              <a:srgbClr val="F268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400" dirty="0">
                <a:latin typeface="微軟正黑體"/>
                <a:ea typeface="微軟正黑體"/>
                <a:cs typeface="微軟正黑體"/>
              </a:endParaRPr>
            </a:p>
          </p:txBody>
        </p:sp>
        <p:sp>
          <p:nvSpPr>
            <p:cNvPr id="14" name="Rounded Rectangle 32"/>
            <p:cNvSpPr/>
            <p:nvPr/>
          </p:nvSpPr>
          <p:spPr>
            <a:xfrm>
              <a:off x="4724400" y="3754468"/>
              <a:ext cx="3188183" cy="337020"/>
            </a:xfrm>
            <a:prstGeom prst="roundRect">
              <a:avLst>
                <a:gd name="adj" fmla="val 777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>
                <a:latin typeface="微軟正黑體"/>
                <a:ea typeface="微軟正黑體"/>
                <a:cs typeface="微軟正黑體"/>
              </a:endParaRPr>
            </a:p>
          </p:txBody>
        </p:sp>
        <p:sp>
          <p:nvSpPr>
            <p:cNvPr id="15" name="Rounded Rectangle 33"/>
            <p:cNvSpPr/>
            <p:nvPr/>
          </p:nvSpPr>
          <p:spPr>
            <a:xfrm>
              <a:off x="4724400" y="3754468"/>
              <a:ext cx="273684" cy="337020"/>
            </a:xfrm>
            <a:prstGeom prst="roundRect">
              <a:avLst>
                <a:gd name="adj" fmla="val 7778"/>
              </a:avLst>
            </a:prstGeom>
            <a:solidFill>
              <a:srgbClr val="F268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400" dirty="0">
                <a:latin typeface="微軟正黑體"/>
                <a:ea typeface="微軟正黑體"/>
                <a:cs typeface="微軟正黑體"/>
              </a:endParaRPr>
            </a:p>
          </p:txBody>
        </p:sp>
        <p:sp>
          <p:nvSpPr>
            <p:cNvPr id="16" name="Rounded Rectangle 34"/>
            <p:cNvSpPr/>
            <p:nvPr/>
          </p:nvSpPr>
          <p:spPr>
            <a:xfrm>
              <a:off x="4724400" y="4298063"/>
              <a:ext cx="3188183" cy="337020"/>
            </a:xfrm>
            <a:prstGeom prst="roundRect">
              <a:avLst>
                <a:gd name="adj" fmla="val 777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>
                <a:latin typeface="微軟正黑體"/>
                <a:ea typeface="微軟正黑體"/>
                <a:cs typeface="微軟正黑體"/>
              </a:endParaRPr>
            </a:p>
          </p:txBody>
        </p:sp>
        <p:sp>
          <p:nvSpPr>
            <p:cNvPr id="17" name="Rounded Rectangle 35"/>
            <p:cNvSpPr/>
            <p:nvPr/>
          </p:nvSpPr>
          <p:spPr>
            <a:xfrm>
              <a:off x="4724399" y="4298063"/>
              <a:ext cx="495799" cy="337020"/>
            </a:xfrm>
            <a:prstGeom prst="roundRect">
              <a:avLst>
                <a:gd name="adj" fmla="val 7778"/>
              </a:avLst>
            </a:prstGeom>
            <a:solidFill>
              <a:srgbClr val="F268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400" dirty="0">
                <a:latin typeface="微軟正黑體"/>
                <a:ea typeface="微軟正黑體"/>
                <a:cs typeface="微軟正黑體"/>
              </a:endParaRPr>
            </a:p>
          </p:txBody>
        </p:sp>
        <p:sp>
          <p:nvSpPr>
            <p:cNvPr id="18" name="Rounded Rectangle 36"/>
            <p:cNvSpPr/>
            <p:nvPr/>
          </p:nvSpPr>
          <p:spPr>
            <a:xfrm>
              <a:off x="4724400" y="4821268"/>
              <a:ext cx="3188183" cy="337020"/>
            </a:xfrm>
            <a:prstGeom prst="roundRect">
              <a:avLst>
                <a:gd name="adj" fmla="val 7778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>
                <a:latin typeface="微軟正黑體"/>
                <a:ea typeface="微軟正黑體"/>
                <a:cs typeface="微軟正黑體"/>
              </a:endParaRPr>
            </a:p>
          </p:txBody>
        </p:sp>
        <p:sp>
          <p:nvSpPr>
            <p:cNvPr id="19" name="Rounded Rectangle 37"/>
            <p:cNvSpPr/>
            <p:nvPr/>
          </p:nvSpPr>
          <p:spPr>
            <a:xfrm>
              <a:off x="4724400" y="4821268"/>
              <a:ext cx="273684" cy="337020"/>
            </a:xfrm>
            <a:prstGeom prst="roundRect">
              <a:avLst>
                <a:gd name="adj" fmla="val 7778"/>
              </a:avLst>
            </a:prstGeom>
            <a:solidFill>
              <a:srgbClr val="F268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400" dirty="0">
                <a:latin typeface="微軟正黑體"/>
                <a:ea typeface="微軟正黑體"/>
                <a:cs typeface="微軟正黑體"/>
              </a:endParaRPr>
            </a:p>
          </p:txBody>
        </p:sp>
        <p:sp>
          <p:nvSpPr>
            <p:cNvPr id="20" name="Rounded Rectangle 29"/>
            <p:cNvSpPr/>
            <p:nvPr/>
          </p:nvSpPr>
          <p:spPr>
            <a:xfrm>
              <a:off x="4724400" y="1910250"/>
              <a:ext cx="1130783" cy="1092848"/>
            </a:xfrm>
            <a:prstGeom prst="roundRect">
              <a:avLst>
                <a:gd name="adj" fmla="val 8754"/>
              </a:avLst>
            </a:prstGeom>
            <a:solidFill>
              <a:srgbClr val="F268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軟正黑體"/>
                <a:ea typeface="微軟正黑體"/>
                <a:cs typeface="微軟正黑體"/>
              </a:endParaRPr>
            </a:p>
          </p:txBody>
        </p:sp>
        <p:sp>
          <p:nvSpPr>
            <p:cNvPr id="21" name="Rectangle 38"/>
            <p:cNvSpPr/>
            <p:nvPr/>
          </p:nvSpPr>
          <p:spPr>
            <a:xfrm>
              <a:off x="4724400" y="2131407"/>
              <a:ext cx="1070628" cy="584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3200" dirty="0" smtClean="0">
                  <a:solidFill>
                    <a:schemeClr val="bg1"/>
                  </a:solidFill>
                  <a:latin typeface="微軟正黑體"/>
                  <a:ea typeface="微軟正黑體"/>
                  <a:cs typeface="微軟正黑體"/>
                </a:rPr>
                <a:t>缺點</a:t>
              </a:r>
              <a:endParaRPr lang="en-US" sz="3200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endParaRPr>
            </a:p>
          </p:txBody>
        </p:sp>
      </p:grpSp>
      <p:sp>
        <p:nvSpPr>
          <p:cNvPr id="26" name="Rounded Rectangle 31"/>
          <p:cNvSpPr/>
          <p:nvPr/>
        </p:nvSpPr>
        <p:spPr>
          <a:xfrm>
            <a:off x="4270303" y="2559158"/>
            <a:ext cx="540922" cy="429900"/>
          </a:xfrm>
          <a:prstGeom prst="roundRect">
            <a:avLst>
              <a:gd name="adj" fmla="val 7778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900" dirty="0" smtClean="0">
                <a:latin typeface="微軟正黑體"/>
                <a:ea typeface="微軟正黑體"/>
                <a:cs typeface="微軟正黑體"/>
              </a:rPr>
              <a:t>人民</a:t>
            </a:r>
            <a:endParaRPr lang="en-US" sz="900" dirty="0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28" name="Rounded Rectangle 31"/>
          <p:cNvSpPr/>
          <p:nvPr/>
        </p:nvSpPr>
        <p:spPr>
          <a:xfrm>
            <a:off x="4270305" y="3230545"/>
            <a:ext cx="540920" cy="429900"/>
          </a:xfrm>
          <a:prstGeom prst="roundRect">
            <a:avLst>
              <a:gd name="adj" fmla="val 7778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900" dirty="0" smtClean="0">
                <a:latin typeface="微軟正黑體"/>
                <a:ea typeface="微軟正黑體"/>
                <a:cs typeface="微軟正黑體"/>
              </a:rPr>
              <a:t>計程車</a:t>
            </a:r>
            <a:endParaRPr lang="en-US" sz="900" dirty="0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29" name="Rounded Rectangle 31"/>
          <p:cNvSpPr/>
          <p:nvPr/>
        </p:nvSpPr>
        <p:spPr>
          <a:xfrm>
            <a:off x="4247473" y="3923950"/>
            <a:ext cx="563751" cy="429900"/>
          </a:xfrm>
          <a:prstGeom prst="roundRect">
            <a:avLst>
              <a:gd name="adj" fmla="val 7778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900" dirty="0" smtClean="0">
                <a:latin typeface="微軟正黑體"/>
                <a:ea typeface="微軟正黑體"/>
                <a:cs typeface="微軟正黑體"/>
              </a:rPr>
              <a:t>網約車</a:t>
            </a:r>
            <a:endParaRPr lang="en-US" sz="900" dirty="0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30" name="Rounded Rectangle 31"/>
          <p:cNvSpPr/>
          <p:nvPr/>
        </p:nvSpPr>
        <p:spPr>
          <a:xfrm>
            <a:off x="4247473" y="4596822"/>
            <a:ext cx="563751" cy="429900"/>
          </a:xfrm>
          <a:prstGeom prst="roundRect">
            <a:avLst>
              <a:gd name="adj" fmla="val 7778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900" dirty="0" smtClean="0">
                <a:latin typeface="微軟正黑體"/>
                <a:ea typeface="微軟正黑體"/>
                <a:cs typeface="微軟正黑體"/>
              </a:rPr>
              <a:t>社會</a:t>
            </a:r>
            <a:endParaRPr lang="en-US" sz="900" dirty="0">
              <a:latin typeface="微軟正黑體"/>
              <a:ea typeface="微軟正黑體"/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30923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zh-TW" altLang="en-US" dirty="0" smtClean="0">
                <a:latin typeface="微軟正黑體"/>
                <a:ea typeface="微軟正黑體"/>
                <a:cs typeface="微軟正黑體"/>
              </a:rPr>
              <a:t>第四步驟</a:t>
            </a:r>
            <a:endParaRPr kumimoji="1" lang="zh-TW" altLang="en-US" dirty="0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zh-TW" altLang="en-US" dirty="0" smtClean="0">
                <a:latin typeface="微軟正黑體"/>
                <a:ea typeface="微軟正黑體"/>
                <a:cs typeface="微軟正黑體"/>
              </a:rPr>
              <a:t>擬定計畫</a:t>
            </a:r>
            <a:endParaRPr kumimoji="1" lang="zh-TW" altLang="en-US" dirty="0">
              <a:latin typeface="微軟正黑體"/>
              <a:ea typeface="微軟正黑體"/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2153599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菱形 3"/>
          <p:cNvSpPr/>
          <p:nvPr/>
        </p:nvSpPr>
        <p:spPr>
          <a:xfrm>
            <a:off x="3809990" y="1638935"/>
            <a:ext cx="1254953" cy="1726816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5" name="菱形 4"/>
          <p:cNvSpPr/>
          <p:nvPr/>
        </p:nvSpPr>
        <p:spPr>
          <a:xfrm rot="4320000">
            <a:off x="4707743" y="2315669"/>
            <a:ext cx="1254953" cy="1726815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6" name="菱形 5"/>
          <p:cNvSpPr/>
          <p:nvPr/>
        </p:nvSpPr>
        <p:spPr>
          <a:xfrm rot="8640000">
            <a:off x="4370479" y="3393166"/>
            <a:ext cx="1254953" cy="1726816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7" name="菱形 6"/>
          <p:cNvSpPr/>
          <p:nvPr/>
        </p:nvSpPr>
        <p:spPr>
          <a:xfrm rot="12960000">
            <a:off x="3249499" y="3403334"/>
            <a:ext cx="1254953" cy="1726816"/>
          </a:xfrm>
          <a:prstGeom prst="diamond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8" name="菱形 7"/>
          <p:cNvSpPr/>
          <p:nvPr/>
        </p:nvSpPr>
        <p:spPr>
          <a:xfrm rot="17280000" flipH="1">
            <a:off x="2912235" y="2325837"/>
            <a:ext cx="1254953" cy="1726815"/>
          </a:xfrm>
          <a:prstGeom prst="diamond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9" name="文本框 24"/>
          <p:cNvSpPr txBox="1"/>
          <p:nvPr/>
        </p:nvSpPr>
        <p:spPr>
          <a:xfrm>
            <a:off x="952867" y="2768186"/>
            <a:ext cx="1938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 smtClean="0">
                <a:solidFill>
                  <a:srgbClr val="4BACC6"/>
                </a:solidFill>
                <a:latin typeface="微軟正黑體"/>
                <a:ea typeface="微軟正黑體"/>
                <a:cs typeface="微軟正黑體"/>
              </a:rPr>
              <a:t>社群網站</a:t>
            </a:r>
            <a:endParaRPr lang="en-US" altLang="zh-CN" sz="2400" b="1" dirty="0">
              <a:solidFill>
                <a:srgbClr val="4BACC6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10" name="文本框 25"/>
          <p:cNvSpPr txBox="1"/>
          <p:nvPr/>
        </p:nvSpPr>
        <p:spPr>
          <a:xfrm>
            <a:off x="627107" y="4954875"/>
            <a:ext cx="2722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 smtClean="0">
                <a:solidFill>
                  <a:srgbClr val="8064A3"/>
                </a:solidFill>
                <a:latin typeface="微軟正黑體"/>
                <a:ea typeface="微軟正黑體"/>
                <a:cs typeface="微軟正黑體"/>
              </a:rPr>
              <a:t>尋求立法委員意見</a:t>
            </a:r>
            <a:r>
              <a:rPr lang="en-US" altLang="zh-CN" sz="2400" b="1" dirty="0" smtClean="0">
                <a:solidFill>
                  <a:srgbClr val="8064A3"/>
                </a:solidFill>
                <a:latin typeface="微軟正黑體"/>
                <a:ea typeface="微軟正黑體"/>
                <a:cs typeface="微軟正黑體"/>
              </a:rPr>
              <a:t> </a:t>
            </a:r>
            <a:endParaRPr lang="en-US" altLang="zh-CN" sz="2400" b="1" dirty="0">
              <a:solidFill>
                <a:srgbClr val="8064A3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11" name="文本框 26"/>
          <p:cNvSpPr txBox="1"/>
          <p:nvPr/>
        </p:nvSpPr>
        <p:spPr>
          <a:xfrm>
            <a:off x="5413442" y="4954863"/>
            <a:ext cx="2958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 smtClean="0">
                <a:solidFill>
                  <a:srgbClr val="9BBB59"/>
                </a:solidFill>
                <a:latin typeface="微軟正黑體"/>
                <a:ea typeface="微軟正黑體"/>
                <a:cs typeface="微軟正黑體"/>
              </a:rPr>
              <a:t>尋求專家學者意見</a:t>
            </a:r>
            <a:endParaRPr lang="en-US" altLang="zh-CN" sz="2400" b="1" dirty="0">
              <a:solidFill>
                <a:srgbClr val="9BBB59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12" name="文本框 27"/>
          <p:cNvSpPr txBox="1"/>
          <p:nvPr/>
        </p:nvSpPr>
        <p:spPr>
          <a:xfrm>
            <a:off x="6246480" y="2768186"/>
            <a:ext cx="1938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 smtClean="0">
                <a:solidFill>
                  <a:srgbClr val="C0504D"/>
                </a:solidFill>
                <a:latin typeface="微軟正黑體"/>
                <a:ea typeface="微軟正黑體"/>
                <a:cs typeface="微軟正黑體"/>
              </a:rPr>
              <a:t>網路連署</a:t>
            </a:r>
            <a:endParaRPr lang="en-US" altLang="zh-TW" sz="2400" b="1" dirty="0" smtClean="0">
              <a:solidFill>
                <a:srgbClr val="C0504D"/>
              </a:solidFill>
              <a:latin typeface="微軟正黑體"/>
              <a:ea typeface="微軟正黑體"/>
              <a:cs typeface="微軟正黑體"/>
            </a:endParaRPr>
          </a:p>
          <a:p>
            <a:pPr algn="ctr"/>
            <a:r>
              <a:rPr lang="zh-TW" altLang="en-US" sz="2400" b="1" dirty="0" smtClean="0">
                <a:solidFill>
                  <a:srgbClr val="C0504D"/>
                </a:solidFill>
                <a:latin typeface="微軟正黑體"/>
                <a:ea typeface="微軟正黑體"/>
                <a:cs typeface="微軟正黑體"/>
              </a:rPr>
              <a:t>平台</a:t>
            </a:r>
            <a:endParaRPr lang="en-US" altLang="zh-CN" sz="2400" b="1" dirty="0">
              <a:solidFill>
                <a:srgbClr val="C0504D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13" name="文本框 28"/>
          <p:cNvSpPr txBox="1"/>
          <p:nvPr/>
        </p:nvSpPr>
        <p:spPr>
          <a:xfrm>
            <a:off x="2957967" y="1039111"/>
            <a:ext cx="2988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2400" dirty="0" smtClean="0">
                <a:solidFill>
                  <a:srgbClr val="4F81BE"/>
                </a:solidFill>
                <a:latin typeface="微軟正黑體"/>
                <a:ea typeface="微軟正黑體"/>
                <a:cs typeface="微軟正黑體"/>
              </a:rPr>
              <a:t>問卷調查</a:t>
            </a:r>
            <a:endParaRPr lang="en-US" altLang="zh-TW" sz="2400" dirty="0" smtClean="0">
              <a:solidFill>
                <a:srgbClr val="4F81BE"/>
              </a:solidFill>
              <a:latin typeface="微軟正黑體"/>
              <a:ea typeface="微軟正黑體"/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868404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zh-TW" altLang="en-US" dirty="0" smtClean="0">
                <a:latin typeface="微軟正黑體"/>
                <a:ea typeface="微軟正黑體"/>
                <a:cs typeface="微軟正黑體"/>
              </a:rPr>
              <a:t>第一步驟</a:t>
            </a:r>
            <a:endParaRPr kumimoji="1" lang="zh-TW" altLang="en-US" dirty="0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zh-TW" altLang="en-US" dirty="0" smtClean="0">
                <a:latin typeface="微軟正黑體"/>
                <a:ea typeface="微軟正黑體"/>
                <a:cs typeface="微軟正黑體"/>
              </a:rPr>
              <a:t>說明問題</a:t>
            </a:r>
            <a:endParaRPr kumimoji="1" lang="zh-TW" altLang="en-US" dirty="0">
              <a:latin typeface="微軟正黑體"/>
              <a:ea typeface="微軟正黑體"/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942287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>
                <a:latin typeface="微軟正黑體"/>
                <a:ea typeface="微軟正黑體"/>
                <a:cs typeface="微軟正黑體"/>
              </a:rPr>
              <a:t>問卷調查</a:t>
            </a:r>
            <a:endParaRPr kumimoji="1" lang="zh-TW" altLang="en-US" dirty="0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zh-TW" dirty="0" smtClean="0"/>
          </a:p>
          <a:p>
            <a:endParaRPr kumimoji="1" lang="zh-TW" altLang="en-US" dirty="0"/>
          </a:p>
        </p:txBody>
      </p:sp>
      <p:pic>
        <p:nvPicPr>
          <p:cNvPr id="6" name="圖片 5" descr="icon_ho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818" y="2105082"/>
            <a:ext cx="2958035" cy="295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498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>
                <a:latin typeface="微軟正黑體"/>
                <a:ea typeface="微軟正黑體"/>
                <a:cs typeface="微軟正黑體"/>
              </a:rPr>
              <a:t>網路連署平台</a:t>
            </a:r>
            <a:endParaRPr kumimoji="1" lang="zh-TW" altLang="en-US" dirty="0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69" name="TextBox 23"/>
          <p:cNvSpPr txBox="1"/>
          <p:nvPr/>
        </p:nvSpPr>
        <p:spPr>
          <a:xfrm>
            <a:off x="787176" y="4862906"/>
            <a:ext cx="16565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 smtClean="0">
                <a:latin typeface="微軟正黑體"/>
                <a:ea typeface="微軟正黑體"/>
                <a:cs typeface="微軟正黑體"/>
              </a:rPr>
              <a:t>393</a:t>
            </a:r>
            <a:r>
              <a:rPr lang="zh-TW" altLang="en-US" sz="2000" dirty="0" smtClean="0">
                <a:latin typeface="微軟正黑體"/>
                <a:ea typeface="微軟正黑體"/>
                <a:cs typeface="微軟正黑體"/>
              </a:rPr>
              <a:t>公民行動</a:t>
            </a:r>
            <a:endParaRPr lang="zh-CN" altLang="en-US" sz="2000" dirty="0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71" name="TextBox 25"/>
          <p:cNvSpPr txBox="1"/>
          <p:nvPr/>
        </p:nvSpPr>
        <p:spPr>
          <a:xfrm>
            <a:off x="3225445" y="4873471"/>
            <a:ext cx="2749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zh-TW" sz="2000" dirty="0">
                <a:latin typeface="微軟正黑體"/>
                <a:ea typeface="微軟正黑體"/>
                <a:cs typeface="微軟正黑體"/>
              </a:rPr>
              <a:t>台灣連署運籌資訊平台 </a:t>
            </a:r>
            <a:endParaRPr lang="zh-CN" altLang="en-US" sz="2000" dirty="0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73" name="TextBox 27"/>
          <p:cNvSpPr txBox="1"/>
          <p:nvPr/>
        </p:nvSpPr>
        <p:spPr>
          <a:xfrm>
            <a:off x="6193318" y="4873471"/>
            <a:ext cx="2749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zh-TW" sz="2000" dirty="0">
                <a:latin typeface="微軟正黑體"/>
                <a:ea typeface="微軟正黑體"/>
                <a:cs typeface="微軟正黑體"/>
              </a:rPr>
              <a:t>公共政策網路參與平台 </a:t>
            </a:r>
            <a:endParaRPr lang="zh-CN" altLang="en-US" sz="2000" dirty="0">
              <a:latin typeface="微軟正黑體"/>
              <a:ea typeface="微軟正黑體"/>
              <a:cs typeface="微軟正黑體"/>
            </a:endParaRPr>
          </a:p>
        </p:txBody>
      </p:sp>
      <p:pic>
        <p:nvPicPr>
          <p:cNvPr id="3" name="圖片 2" descr="螢幕快照 2017-04-16 下午12.04.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181" y="2530306"/>
            <a:ext cx="3018845" cy="1629003"/>
          </a:xfrm>
          <a:prstGeom prst="rect">
            <a:avLst/>
          </a:prstGeom>
        </p:spPr>
      </p:pic>
      <p:pic>
        <p:nvPicPr>
          <p:cNvPr id="4" name="圖片 3" descr="螢幕快照 2017-04-16 下午12.04.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467" y="2465186"/>
            <a:ext cx="3199851" cy="1739468"/>
          </a:xfrm>
          <a:prstGeom prst="rect">
            <a:avLst/>
          </a:prstGeom>
        </p:spPr>
      </p:pic>
      <p:pic>
        <p:nvPicPr>
          <p:cNvPr id="5" name="圖片 4" descr="螢幕快照 2017-04-16 下午12.03.3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40" y="2575651"/>
            <a:ext cx="3004107" cy="162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631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1" grpId="0"/>
      <p:bldP spid="7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專家學者的意見</a:t>
            </a:r>
            <a:endParaRPr kumimoji="1" lang="zh-TW" altLang="en-US" dirty="0"/>
          </a:p>
        </p:txBody>
      </p:sp>
      <p:sp>
        <p:nvSpPr>
          <p:cNvPr id="4" name="Freeform 7"/>
          <p:cNvSpPr>
            <a:spLocks noEditPoints="1"/>
          </p:cNvSpPr>
          <p:nvPr/>
        </p:nvSpPr>
        <p:spPr bwMode="auto">
          <a:xfrm>
            <a:off x="2673216" y="1773329"/>
            <a:ext cx="4283075" cy="3689351"/>
          </a:xfrm>
          <a:custGeom>
            <a:avLst/>
            <a:gdLst>
              <a:gd name="T0" fmla="*/ 800 w 2848"/>
              <a:gd name="T1" fmla="*/ 2452 h 2453"/>
              <a:gd name="T2" fmla="*/ 807 w 2848"/>
              <a:gd name="T3" fmla="*/ 2453 h 2453"/>
              <a:gd name="T4" fmla="*/ 820 w 2848"/>
              <a:gd name="T5" fmla="*/ 2452 h 2453"/>
              <a:gd name="T6" fmla="*/ 800 w 2848"/>
              <a:gd name="T7" fmla="*/ 2452 h 2453"/>
              <a:gd name="T8" fmla="*/ 2361 w 2848"/>
              <a:gd name="T9" fmla="*/ 1434 h 2453"/>
              <a:gd name="T10" fmla="*/ 2363 w 2848"/>
              <a:gd name="T11" fmla="*/ 1438 h 2453"/>
              <a:gd name="T12" fmla="*/ 2366 w 2848"/>
              <a:gd name="T13" fmla="*/ 1442 h 2453"/>
              <a:gd name="T14" fmla="*/ 2361 w 2848"/>
              <a:gd name="T15" fmla="*/ 1434 h 2453"/>
              <a:gd name="T16" fmla="*/ 939 w 2848"/>
              <a:gd name="T17" fmla="*/ 692 h 2453"/>
              <a:gd name="T18" fmla="*/ 929 w 2848"/>
              <a:gd name="T19" fmla="*/ 709 h 2453"/>
              <a:gd name="T20" fmla="*/ 939 w 2848"/>
              <a:gd name="T21" fmla="*/ 692 h 2453"/>
              <a:gd name="T22" fmla="*/ 851 w 2848"/>
              <a:gd name="T23" fmla="*/ 2385 h 2453"/>
              <a:gd name="T24" fmla="*/ 851 w 2848"/>
              <a:gd name="T25" fmla="*/ 2384 h 2453"/>
              <a:gd name="T26" fmla="*/ 851 w 2848"/>
              <a:gd name="T27" fmla="*/ 2384 h 2453"/>
              <a:gd name="T28" fmla="*/ 851 w 2848"/>
              <a:gd name="T29" fmla="*/ 2385 h 2453"/>
              <a:gd name="T30" fmla="*/ 1424 w 2848"/>
              <a:gd name="T31" fmla="*/ 0 h 2453"/>
              <a:gd name="T32" fmla="*/ 1024 w 2848"/>
              <a:gd name="T33" fmla="*/ 670 h 2453"/>
              <a:gd name="T34" fmla="*/ 986 w 2848"/>
              <a:gd name="T35" fmla="*/ 660 h 2453"/>
              <a:gd name="T36" fmla="*/ 942 w 2848"/>
              <a:gd name="T37" fmla="*/ 688 h 2453"/>
              <a:gd name="T38" fmla="*/ 944 w 2848"/>
              <a:gd name="T39" fmla="*/ 684 h 2453"/>
              <a:gd name="T40" fmla="*/ 818 w 2848"/>
              <a:gd name="T41" fmla="*/ 908 h 2453"/>
              <a:gd name="T42" fmla="*/ 808 w 2848"/>
              <a:gd name="T43" fmla="*/ 926 h 2453"/>
              <a:gd name="T44" fmla="*/ 808 w 2848"/>
              <a:gd name="T45" fmla="*/ 926 h 2453"/>
              <a:gd name="T46" fmla="*/ 804 w 2848"/>
              <a:gd name="T47" fmla="*/ 934 h 2453"/>
              <a:gd name="T48" fmla="*/ 806 w 2848"/>
              <a:gd name="T49" fmla="*/ 930 h 2453"/>
              <a:gd name="T50" fmla="*/ 807 w 2848"/>
              <a:gd name="T51" fmla="*/ 929 h 2453"/>
              <a:gd name="T52" fmla="*/ 807 w 2848"/>
              <a:gd name="T53" fmla="*/ 929 h 2453"/>
              <a:gd name="T54" fmla="*/ 825 w 2848"/>
              <a:gd name="T55" fmla="*/ 1003 h 2453"/>
              <a:gd name="T56" fmla="*/ 712 w 2848"/>
              <a:gd name="T57" fmla="*/ 1192 h 2453"/>
              <a:gd name="T58" fmla="*/ 0 w 2848"/>
              <a:gd name="T59" fmla="*/ 2384 h 2453"/>
              <a:gd name="T60" fmla="*/ 739 w 2848"/>
              <a:gd name="T61" fmla="*/ 2384 h 2453"/>
              <a:gd name="T62" fmla="*/ 795 w 2848"/>
              <a:gd name="T63" fmla="*/ 2452 h 2453"/>
              <a:gd name="T64" fmla="*/ 791 w 2848"/>
              <a:gd name="T65" fmla="*/ 2452 h 2453"/>
              <a:gd name="T66" fmla="*/ 1048 w 2848"/>
              <a:gd name="T67" fmla="*/ 2453 h 2453"/>
              <a:gd name="T68" fmla="*/ 1061 w 2848"/>
              <a:gd name="T69" fmla="*/ 2453 h 2453"/>
              <a:gd name="T70" fmla="*/ 1068 w 2848"/>
              <a:gd name="T71" fmla="*/ 2453 h 2453"/>
              <a:gd name="T72" fmla="*/ 1068 w 2848"/>
              <a:gd name="T73" fmla="*/ 2453 h 2453"/>
              <a:gd name="T74" fmla="*/ 1068 w 2848"/>
              <a:gd name="T75" fmla="*/ 2453 h 2453"/>
              <a:gd name="T76" fmla="*/ 1068 w 2848"/>
              <a:gd name="T77" fmla="*/ 2453 h 2453"/>
              <a:gd name="T78" fmla="*/ 1077 w 2848"/>
              <a:gd name="T79" fmla="*/ 2453 h 2453"/>
              <a:gd name="T80" fmla="*/ 1073 w 2848"/>
              <a:gd name="T81" fmla="*/ 2452 h 2453"/>
              <a:gd name="T82" fmla="*/ 1072 w 2848"/>
              <a:gd name="T83" fmla="*/ 2452 h 2453"/>
              <a:gd name="T84" fmla="*/ 1129 w 2848"/>
              <a:gd name="T85" fmla="*/ 2384 h 2453"/>
              <a:gd name="T86" fmla="*/ 2848 w 2848"/>
              <a:gd name="T87" fmla="*/ 2384 h 2453"/>
              <a:gd name="T88" fmla="*/ 2466 w 2848"/>
              <a:gd name="T89" fmla="*/ 1745 h 2453"/>
              <a:gd name="T90" fmla="*/ 2499 w 2848"/>
              <a:gd name="T91" fmla="*/ 1657 h 2453"/>
              <a:gd name="T92" fmla="*/ 2501 w 2848"/>
              <a:gd name="T93" fmla="*/ 1661 h 2453"/>
              <a:gd name="T94" fmla="*/ 2363 w 2848"/>
              <a:gd name="T95" fmla="*/ 1444 h 2453"/>
              <a:gd name="T96" fmla="*/ 2307 w 2848"/>
              <a:gd name="T97" fmla="*/ 1398 h 2453"/>
              <a:gd name="T98" fmla="*/ 2266 w 2848"/>
              <a:gd name="T99" fmla="*/ 1410 h 2453"/>
              <a:gd name="T100" fmla="*/ 2136 w 2848"/>
              <a:gd name="T101" fmla="*/ 1192 h 2453"/>
              <a:gd name="T102" fmla="*/ 1424 w 2848"/>
              <a:gd name="T103" fmla="*/ 0 h 2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848" h="2453">
                <a:moveTo>
                  <a:pt x="800" y="2452"/>
                </a:moveTo>
                <a:cubicBezTo>
                  <a:pt x="802" y="2453"/>
                  <a:pt x="804" y="2453"/>
                  <a:pt x="807" y="2453"/>
                </a:cubicBezTo>
                <a:cubicBezTo>
                  <a:pt x="811" y="2453"/>
                  <a:pt x="816" y="2452"/>
                  <a:pt x="820" y="2452"/>
                </a:cubicBezTo>
                <a:cubicBezTo>
                  <a:pt x="800" y="2452"/>
                  <a:pt x="800" y="2452"/>
                  <a:pt x="800" y="2452"/>
                </a:cubicBezTo>
                <a:moveTo>
                  <a:pt x="2361" y="1434"/>
                </a:moveTo>
                <a:cubicBezTo>
                  <a:pt x="2362" y="1435"/>
                  <a:pt x="2362" y="1437"/>
                  <a:pt x="2363" y="1438"/>
                </a:cubicBezTo>
                <a:cubicBezTo>
                  <a:pt x="2364" y="1439"/>
                  <a:pt x="2365" y="1440"/>
                  <a:pt x="2366" y="1442"/>
                </a:cubicBezTo>
                <a:cubicBezTo>
                  <a:pt x="2361" y="1434"/>
                  <a:pt x="2361" y="1434"/>
                  <a:pt x="2361" y="1434"/>
                </a:cubicBezTo>
                <a:moveTo>
                  <a:pt x="939" y="692"/>
                </a:moveTo>
                <a:cubicBezTo>
                  <a:pt x="936" y="698"/>
                  <a:pt x="932" y="704"/>
                  <a:pt x="929" y="709"/>
                </a:cubicBezTo>
                <a:cubicBezTo>
                  <a:pt x="939" y="692"/>
                  <a:pt x="939" y="692"/>
                  <a:pt x="939" y="692"/>
                </a:cubicBezTo>
                <a:moveTo>
                  <a:pt x="851" y="2385"/>
                </a:moveTo>
                <a:cubicBezTo>
                  <a:pt x="851" y="2384"/>
                  <a:pt x="851" y="2384"/>
                  <a:pt x="851" y="2384"/>
                </a:cubicBezTo>
                <a:cubicBezTo>
                  <a:pt x="851" y="2384"/>
                  <a:pt x="851" y="2384"/>
                  <a:pt x="851" y="2384"/>
                </a:cubicBezTo>
                <a:cubicBezTo>
                  <a:pt x="851" y="2385"/>
                  <a:pt x="851" y="2385"/>
                  <a:pt x="851" y="2385"/>
                </a:cubicBezTo>
                <a:moveTo>
                  <a:pt x="1424" y="0"/>
                </a:moveTo>
                <a:cubicBezTo>
                  <a:pt x="1024" y="670"/>
                  <a:pt x="1024" y="670"/>
                  <a:pt x="1024" y="670"/>
                </a:cubicBezTo>
                <a:cubicBezTo>
                  <a:pt x="1009" y="663"/>
                  <a:pt x="996" y="660"/>
                  <a:pt x="986" y="660"/>
                </a:cubicBezTo>
                <a:cubicBezTo>
                  <a:pt x="964" y="660"/>
                  <a:pt x="951" y="673"/>
                  <a:pt x="942" y="688"/>
                </a:cubicBezTo>
                <a:cubicBezTo>
                  <a:pt x="942" y="686"/>
                  <a:pt x="943" y="685"/>
                  <a:pt x="944" y="684"/>
                </a:cubicBezTo>
                <a:cubicBezTo>
                  <a:pt x="818" y="908"/>
                  <a:pt x="818" y="908"/>
                  <a:pt x="818" y="908"/>
                </a:cubicBezTo>
                <a:cubicBezTo>
                  <a:pt x="815" y="914"/>
                  <a:pt x="811" y="920"/>
                  <a:pt x="808" y="926"/>
                </a:cubicBezTo>
                <a:cubicBezTo>
                  <a:pt x="808" y="926"/>
                  <a:pt x="808" y="926"/>
                  <a:pt x="808" y="926"/>
                </a:cubicBezTo>
                <a:cubicBezTo>
                  <a:pt x="804" y="934"/>
                  <a:pt x="804" y="934"/>
                  <a:pt x="804" y="934"/>
                </a:cubicBezTo>
                <a:cubicBezTo>
                  <a:pt x="805" y="933"/>
                  <a:pt x="806" y="931"/>
                  <a:pt x="806" y="930"/>
                </a:cubicBezTo>
                <a:cubicBezTo>
                  <a:pt x="807" y="929"/>
                  <a:pt x="807" y="929"/>
                  <a:pt x="807" y="929"/>
                </a:cubicBezTo>
                <a:cubicBezTo>
                  <a:pt x="807" y="929"/>
                  <a:pt x="807" y="929"/>
                  <a:pt x="807" y="929"/>
                </a:cubicBezTo>
                <a:cubicBezTo>
                  <a:pt x="796" y="951"/>
                  <a:pt x="792" y="976"/>
                  <a:pt x="825" y="1003"/>
                </a:cubicBezTo>
                <a:cubicBezTo>
                  <a:pt x="712" y="1192"/>
                  <a:pt x="712" y="1192"/>
                  <a:pt x="712" y="1192"/>
                </a:cubicBezTo>
                <a:cubicBezTo>
                  <a:pt x="0" y="2384"/>
                  <a:pt x="0" y="2384"/>
                  <a:pt x="0" y="2384"/>
                </a:cubicBezTo>
                <a:cubicBezTo>
                  <a:pt x="739" y="2384"/>
                  <a:pt x="739" y="2384"/>
                  <a:pt x="739" y="2384"/>
                </a:cubicBezTo>
                <a:cubicBezTo>
                  <a:pt x="743" y="2440"/>
                  <a:pt x="769" y="2450"/>
                  <a:pt x="795" y="2452"/>
                </a:cubicBezTo>
                <a:cubicBezTo>
                  <a:pt x="793" y="2452"/>
                  <a:pt x="792" y="2452"/>
                  <a:pt x="791" y="2452"/>
                </a:cubicBezTo>
                <a:cubicBezTo>
                  <a:pt x="1048" y="2453"/>
                  <a:pt x="1048" y="2453"/>
                  <a:pt x="1048" y="2453"/>
                </a:cubicBezTo>
                <a:cubicBezTo>
                  <a:pt x="1052" y="2453"/>
                  <a:pt x="1056" y="2453"/>
                  <a:pt x="1061" y="2453"/>
                </a:cubicBezTo>
                <a:cubicBezTo>
                  <a:pt x="1064" y="2453"/>
                  <a:pt x="1066" y="2453"/>
                  <a:pt x="1068" y="2453"/>
                </a:cubicBezTo>
                <a:cubicBezTo>
                  <a:pt x="1068" y="2453"/>
                  <a:pt x="1068" y="2453"/>
                  <a:pt x="1068" y="2453"/>
                </a:cubicBezTo>
                <a:cubicBezTo>
                  <a:pt x="1068" y="2453"/>
                  <a:pt x="1068" y="2453"/>
                  <a:pt x="1068" y="2453"/>
                </a:cubicBezTo>
                <a:cubicBezTo>
                  <a:pt x="1068" y="2453"/>
                  <a:pt x="1068" y="2453"/>
                  <a:pt x="1068" y="2453"/>
                </a:cubicBezTo>
                <a:cubicBezTo>
                  <a:pt x="1077" y="2453"/>
                  <a:pt x="1077" y="2453"/>
                  <a:pt x="1077" y="2453"/>
                </a:cubicBezTo>
                <a:cubicBezTo>
                  <a:pt x="1076" y="2453"/>
                  <a:pt x="1074" y="2452"/>
                  <a:pt x="1073" y="2452"/>
                </a:cubicBezTo>
                <a:cubicBezTo>
                  <a:pt x="1072" y="2452"/>
                  <a:pt x="1072" y="2452"/>
                  <a:pt x="1072" y="2452"/>
                </a:cubicBezTo>
                <a:cubicBezTo>
                  <a:pt x="1098" y="2451"/>
                  <a:pt x="1125" y="2441"/>
                  <a:pt x="1129" y="2384"/>
                </a:cubicBezTo>
                <a:cubicBezTo>
                  <a:pt x="2848" y="2384"/>
                  <a:pt x="2848" y="2384"/>
                  <a:pt x="2848" y="2384"/>
                </a:cubicBezTo>
                <a:cubicBezTo>
                  <a:pt x="2466" y="1745"/>
                  <a:pt x="2466" y="1745"/>
                  <a:pt x="2466" y="1745"/>
                </a:cubicBezTo>
                <a:cubicBezTo>
                  <a:pt x="2517" y="1710"/>
                  <a:pt x="2512" y="1681"/>
                  <a:pt x="2499" y="1657"/>
                </a:cubicBezTo>
                <a:cubicBezTo>
                  <a:pt x="2499" y="1658"/>
                  <a:pt x="2500" y="1660"/>
                  <a:pt x="2501" y="1661"/>
                </a:cubicBezTo>
                <a:cubicBezTo>
                  <a:pt x="2363" y="1444"/>
                  <a:pt x="2363" y="1444"/>
                  <a:pt x="2363" y="1444"/>
                </a:cubicBezTo>
                <a:cubicBezTo>
                  <a:pt x="2351" y="1425"/>
                  <a:pt x="2338" y="1398"/>
                  <a:pt x="2307" y="1398"/>
                </a:cubicBezTo>
                <a:cubicBezTo>
                  <a:pt x="2296" y="1398"/>
                  <a:pt x="2282" y="1401"/>
                  <a:pt x="2266" y="1410"/>
                </a:cubicBezTo>
                <a:cubicBezTo>
                  <a:pt x="2136" y="1192"/>
                  <a:pt x="2136" y="1192"/>
                  <a:pt x="2136" y="1192"/>
                </a:cubicBezTo>
                <a:cubicBezTo>
                  <a:pt x="1424" y="0"/>
                  <a:pt x="1424" y="0"/>
                  <a:pt x="1424" y="0"/>
                </a:cubicBezTo>
              </a:path>
            </a:pathLst>
          </a:custGeom>
          <a:gradFill flip="none" rotWithShape="1">
            <a:gsLst>
              <a:gs pos="65000">
                <a:srgbClr val="E3E3E3"/>
              </a:gs>
              <a:gs pos="0">
                <a:schemeClr val="bg1"/>
              </a:gs>
              <a:gs pos="2700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5" name="Freeform 8"/>
          <p:cNvSpPr>
            <a:spLocks/>
          </p:cNvSpPr>
          <p:nvPr/>
        </p:nvSpPr>
        <p:spPr bwMode="auto">
          <a:xfrm>
            <a:off x="3747397" y="5400768"/>
            <a:ext cx="168275" cy="122237"/>
          </a:xfrm>
          <a:custGeom>
            <a:avLst/>
            <a:gdLst>
              <a:gd name="T0" fmla="*/ 0 w 112"/>
              <a:gd name="T1" fmla="*/ 0 h 81"/>
              <a:gd name="T2" fmla="*/ 56 w 112"/>
              <a:gd name="T3" fmla="*/ 81 h 81"/>
              <a:gd name="T4" fmla="*/ 112 w 112"/>
              <a:gd name="T5" fmla="*/ 0 h 81"/>
              <a:gd name="T6" fmla="*/ 0 w 112"/>
              <a:gd name="T7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2" h="81">
                <a:moveTo>
                  <a:pt x="0" y="0"/>
                </a:moveTo>
                <a:cubicBezTo>
                  <a:pt x="0" y="67"/>
                  <a:pt x="28" y="79"/>
                  <a:pt x="56" y="81"/>
                </a:cubicBezTo>
                <a:cubicBezTo>
                  <a:pt x="84" y="79"/>
                  <a:pt x="112" y="67"/>
                  <a:pt x="112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6" name="Freeform 9"/>
          <p:cNvSpPr>
            <a:spLocks/>
          </p:cNvSpPr>
          <p:nvPr/>
        </p:nvSpPr>
        <p:spPr bwMode="auto">
          <a:xfrm>
            <a:off x="6308393" y="4291896"/>
            <a:ext cx="174625" cy="196851"/>
          </a:xfrm>
          <a:custGeom>
            <a:avLst/>
            <a:gdLst>
              <a:gd name="T0" fmla="*/ 60 w 117"/>
              <a:gd name="T1" fmla="*/ 131 h 131"/>
              <a:gd name="T2" fmla="*/ 98 w 117"/>
              <a:gd name="T3" fmla="*/ 40 h 131"/>
              <a:gd name="T4" fmla="*/ 0 w 117"/>
              <a:gd name="T5" fmla="*/ 36 h 131"/>
              <a:gd name="T6" fmla="*/ 60 w 117"/>
              <a:gd name="T7" fmla="*/ 131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7" h="131">
                <a:moveTo>
                  <a:pt x="60" y="131"/>
                </a:moveTo>
                <a:cubicBezTo>
                  <a:pt x="117" y="95"/>
                  <a:pt x="112" y="65"/>
                  <a:pt x="98" y="40"/>
                </a:cubicBezTo>
                <a:cubicBezTo>
                  <a:pt x="82" y="17"/>
                  <a:pt x="56" y="0"/>
                  <a:pt x="0" y="36"/>
                </a:cubicBezTo>
                <a:cubicBezTo>
                  <a:pt x="60" y="131"/>
                  <a:pt x="60" y="131"/>
                  <a:pt x="60" y="131"/>
                </a:cubicBezTo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7" name="Freeform 10"/>
          <p:cNvSpPr>
            <a:spLocks/>
          </p:cNvSpPr>
          <p:nvPr/>
        </p:nvSpPr>
        <p:spPr bwMode="auto">
          <a:xfrm>
            <a:off x="4009964" y="2841481"/>
            <a:ext cx="171451" cy="195263"/>
          </a:xfrm>
          <a:custGeom>
            <a:avLst/>
            <a:gdLst>
              <a:gd name="T0" fmla="*/ 113 w 113"/>
              <a:gd name="T1" fmla="*/ 32 h 130"/>
              <a:gd name="T2" fmla="*/ 16 w 113"/>
              <a:gd name="T3" fmla="*/ 42 h 130"/>
              <a:gd name="T4" fmla="*/ 59 w 113"/>
              <a:gd name="T5" fmla="*/ 130 h 130"/>
              <a:gd name="T6" fmla="*/ 113 w 113"/>
              <a:gd name="T7" fmla="*/ 32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3" h="130">
                <a:moveTo>
                  <a:pt x="113" y="32"/>
                </a:moveTo>
                <a:cubicBezTo>
                  <a:pt x="55" y="0"/>
                  <a:pt x="31" y="18"/>
                  <a:pt x="16" y="42"/>
                </a:cubicBezTo>
                <a:cubicBezTo>
                  <a:pt x="4" y="67"/>
                  <a:pt x="0" y="98"/>
                  <a:pt x="59" y="130"/>
                </a:cubicBezTo>
                <a:cubicBezTo>
                  <a:pt x="113" y="32"/>
                  <a:pt x="113" y="32"/>
                  <a:pt x="113" y="32"/>
                </a:cubicBezTo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8" name="Freeform 11"/>
          <p:cNvSpPr>
            <a:spLocks/>
          </p:cNvSpPr>
          <p:nvPr/>
        </p:nvSpPr>
        <p:spPr bwMode="auto">
          <a:xfrm>
            <a:off x="2685123" y="1835244"/>
            <a:ext cx="4259263" cy="3565525"/>
          </a:xfrm>
          <a:custGeom>
            <a:avLst/>
            <a:gdLst>
              <a:gd name="T0" fmla="*/ 1342 w 2683"/>
              <a:gd name="T1" fmla="*/ 0 h 2246"/>
              <a:gd name="T2" fmla="*/ 2012 w 2683"/>
              <a:gd name="T3" fmla="*/ 1122 h 2246"/>
              <a:gd name="T4" fmla="*/ 2683 w 2683"/>
              <a:gd name="T5" fmla="*/ 2246 h 2246"/>
              <a:gd name="T6" fmla="*/ 1342 w 2683"/>
              <a:gd name="T7" fmla="*/ 2246 h 2246"/>
              <a:gd name="T8" fmla="*/ 0 w 2683"/>
              <a:gd name="T9" fmla="*/ 2246 h 2246"/>
              <a:gd name="T10" fmla="*/ 671 w 2683"/>
              <a:gd name="T11" fmla="*/ 1122 h 2246"/>
              <a:gd name="T12" fmla="*/ 1342 w 2683"/>
              <a:gd name="T13" fmla="*/ 0 h 2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83" h="2246">
                <a:moveTo>
                  <a:pt x="1342" y="0"/>
                </a:moveTo>
                <a:lnTo>
                  <a:pt x="2012" y="1122"/>
                </a:lnTo>
                <a:lnTo>
                  <a:pt x="2683" y="2246"/>
                </a:lnTo>
                <a:lnTo>
                  <a:pt x="1342" y="2246"/>
                </a:lnTo>
                <a:lnTo>
                  <a:pt x="0" y="2246"/>
                </a:lnTo>
                <a:lnTo>
                  <a:pt x="671" y="1122"/>
                </a:lnTo>
                <a:lnTo>
                  <a:pt x="1342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90000">
                <a:schemeClr val="tx1">
                  <a:lumMod val="65000"/>
                  <a:lumOff val="35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9" name="Freeform 12"/>
          <p:cNvSpPr>
            <a:spLocks/>
          </p:cNvSpPr>
          <p:nvPr/>
        </p:nvSpPr>
        <p:spPr bwMode="auto">
          <a:xfrm>
            <a:off x="2685123" y="1835244"/>
            <a:ext cx="4259263" cy="3565525"/>
          </a:xfrm>
          <a:custGeom>
            <a:avLst/>
            <a:gdLst>
              <a:gd name="T0" fmla="*/ 1341 w 2683"/>
              <a:gd name="T1" fmla="*/ 0 h 2246"/>
              <a:gd name="T2" fmla="*/ 1388 w 2683"/>
              <a:gd name="T3" fmla="*/ 77 h 2246"/>
              <a:gd name="T4" fmla="*/ 1935 w 2683"/>
              <a:gd name="T5" fmla="*/ 1198 h 2246"/>
              <a:gd name="T6" fmla="*/ 2644 w 2683"/>
              <a:gd name="T7" fmla="*/ 2181 h 2246"/>
              <a:gd name="T8" fmla="*/ 2683 w 2683"/>
              <a:gd name="T9" fmla="*/ 2246 h 2246"/>
              <a:gd name="T10" fmla="*/ 2489 w 2683"/>
              <a:gd name="T11" fmla="*/ 2246 h 2246"/>
              <a:gd name="T12" fmla="*/ 1318 w 2683"/>
              <a:gd name="T13" fmla="*/ 2152 h 2246"/>
              <a:gd name="T14" fmla="*/ 187 w 2683"/>
              <a:gd name="T15" fmla="*/ 2246 h 2246"/>
              <a:gd name="T16" fmla="*/ 0 w 2683"/>
              <a:gd name="T17" fmla="*/ 2246 h 2246"/>
              <a:gd name="T18" fmla="*/ 40 w 2683"/>
              <a:gd name="T19" fmla="*/ 2178 h 2246"/>
              <a:gd name="T20" fmla="*/ 771 w 2683"/>
              <a:gd name="T21" fmla="*/ 1159 h 2246"/>
              <a:gd name="T22" fmla="*/ 1297 w 2683"/>
              <a:gd name="T23" fmla="*/ 74 h 2246"/>
              <a:gd name="T24" fmla="*/ 1341 w 2683"/>
              <a:gd name="T25" fmla="*/ 0 h 2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683" h="2246">
                <a:moveTo>
                  <a:pt x="1341" y="0"/>
                </a:moveTo>
                <a:lnTo>
                  <a:pt x="1388" y="77"/>
                </a:lnTo>
                <a:lnTo>
                  <a:pt x="1935" y="1198"/>
                </a:lnTo>
                <a:lnTo>
                  <a:pt x="2644" y="2181"/>
                </a:lnTo>
                <a:lnTo>
                  <a:pt x="2683" y="2246"/>
                </a:lnTo>
                <a:lnTo>
                  <a:pt x="2489" y="2246"/>
                </a:lnTo>
                <a:lnTo>
                  <a:pt x="1318" y="2152"/>
                </a:lnTo>
                <a:lnTo>
                  <a:pt x="187" y="2246"/>
                </a:lnTo>
                <a:lnTo>
                  <a:pt x="0" y="2246"/>
                </a:lnTo>
                <a:lnTo>
                  <a:pt x="40" y="2178"/>
                </a:lnTo>
                <a:lnTo>
                  <a:pt x="771" y="1159"/>
                </a:lnTo>
                <a:lnTo>
                  <a:pt x="1297" y="74"/>
                </a:lnTo>
                <a:lnTo>
                  <a:pt x="1341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90000">
                <a:schemeClr val="bg1">
                  <a:lumMod val="75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10" name="Freeform 13"/>
          <p:cNvSpPr>
            <a:spLocks/>
          </p:cNvSpPr>
          <p:nvPr/>
        </p:nvSpPr>
        <p:spPr bwMode="auto">
          <a:xfrm>
            <a:off x="4959291" y="3947349"/>
            <a:ext cx="1516063" cy="1089025"/>
          </a:xfrm>
          <a:custGeom>
            <a:avLst/>
            <a:gdLst>
              <a:gd name="T0" fmla="*/ 906 w 1007"/>
              <a:gd name="T1" fmla="*/ 280 h 724"/>
              <a:gd name="T2" fmla="*/ 905 w 1007"/>
              <a:gd name="T3" fmla="*/ 280 h 724"/>
              <a:gd name="T4" fmla="*/ 208 w 1007"/>
              <a:gd name="T5" fmla="*/ 724 h 724"/>
              <a:gd name="T6" fmla="*/ 0 w 1007"/>
              <a:gd name="T7" fmla="*/ 693 h 724"/>
              <a:gd name="T8" fmla="*/ 60 w 1007"/>
              <a:gd name="T9" fmla="*/ 490 h 724"/>
              <a:gd name="T10" fmla="*/ 568 w 1007"/>
              <a:gd name="T11" fmla="*/ 168 h 724"/>
              <a:gd name="T12" fmla="*/ 758 w 1007"/>
              <a:gd name="T13" fmla="*/ 47 h 724"/>
              <a:gd name="T14" fmla="*/ 870 w 1007"/>
              <a:gd name="T15" fmla="*/ 72 h 724"/>
              <a:gd name="T16" fmla="*/ 1007 w 1007"/>
              <a:gd name="T17" fmla="*/ 288 h 724"/>
              <a:gd name="T18" fmla="*/ 906 w 1007"/>
              <a:gd name="T19" fmla="*/ 280 h 7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07" h="724">
                <a:moveTo>
                  <a:pt x="906" y="280"/>
                </a:moveTo>
                <a:cubicBezTo>
                  <a:pt x="905" y="280"/>
                  <a:pt x="905" y="280"/>
                  <a:pt x="905" y="280"/>
                </a:cubicBezTo>
                <a:cubicBezTo>
                  <a:pt x="208" y="724"/>
                  <a:pt x="208" y="724"/>
                  <a:pt x="208" y="724"/>
                </a:cubicBezTo>
                <a:cubicBezTo>
                  <a:pt x="0" y="693"/>
                  <a:pt x="0" y="693"/>
                  <a:pt x="0" y="693"/>
                </a:cubicBezTo>
                <a:cubicBezTo>
                  <a:pt x="60" y="490"/>
                  <a:pt x="60" y="490"/>
                  <a:pt x="60" y="490"/>
                </a:cubicBezTo>
                <a:cubicBezTo>
                  <a:pt x="568" y="168"/>
                  <a:pt x="568" y="168"/>
                  <a:pt x="568" y="168"/>
                </a:cubicBezTo>
                <a:cubicBezTo>
                  <a:pt x="631" y="128"/>
                  <a:pt x="694" y="87"/>
                  <a:pt x="758" y="47"/>
                </a:cubicBezTo>
                <a:cubicBezTo>
                  <a:pt x="832" y="0"/>
                  <a:pt x="852" y="44"/>
                  <a:pt x="870" y="72"/>
                </a:cubicBezTo>
                <a:cubicBezTo>
                  <a:pt x="1007" y="288"/>
                  <a:pt x="1007" y="288"/>
                  <a:pt x="1007" y="288"/>
                </a:cubicBezTo>
                <a:cubicBezTo>
                  <a:pt x="990" y="263"/>
                  <a:pt x="966" y="242"/>
                  <a:pt x="906" y="28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>
              <a:latin typeface="微軟正黑體"/>
              <a:ea typeface="微軟正黑體"/>
              <a:cs typeface="微軟正黑體"/>
            </a:endParaRPr>
          </a:p>
        </p:txBody>
      </p:sp>
      <p:grpSp>
        <p:nvGrpSpPr>
          <p:cNvPr id="11" name="组合 26"/>
          <p:cNvGrpSpPr/>
          <p:nvPr/>
        </p:nvGrpSpPr>
        <p:grpSpPr>
          <a:xfrm>
            <a:off x="4954529" y="4041011"/>
            <a:ext cx="1520825" cy="1004887"/>
            <a:chOff x="-996950" y="2713038"/>
            <a:chExt cx="1520825" cy="1004887"/>
          </a:xfrm>
          <a:solidFill>
            <a:schemeClr val="bg1">
              <a:lumMod val="50000"/>
            </a:schemeClr>
          </a:solidFill>
        </p:grpSpPr>
        <p:sp>
          <p:nvSpPr>
            <p:cNvPr id="12" name="Freeform 14"/>
            <p:cNvSpPr>
              <a:spLocks noEditPoints="1"/>
            </p:cNvSpPr>
            <p:nvPr/>
          </p:nvSpPr>
          <p:spPr bwMode="auto">
            <a:xfrm>
              <a:off x="-996950" y="2743200"/>
              <a:ext cx="1503363" cy="974725"/>
            </a:xfrm>
            <a:custGeom>
              <a:avLst/>
              <a:gdLst>
                <a:gd name="T0" fmla="*/ 906 w 999"/>
                <a:gd name="T1" fmla="*/ 197 h 648"/>
                <a:gd name="T2" fmla="*/ 906 w 999"/>
                <a:gd name="T3" fmla="*/ 197 h 648"/>
                <a:gd name="T4" fmla="*/ 905 w 999"/>
                <a:gd name="T5" fmla="*/ 197 h 648"/>
                <a:gd name="T6" fmla="*/ 905 w 999"/>
                <a:gd name="T7" fmla="*/ 197 h 648"/>
                <a:gd name="T8" fmla="*/ 208 w 999"/>
                <a:gd name="T9" fmla="*/ 641 h 648"/>
                <a:gd name="T10" fmla="*/ 0 w 999"/>
                <a:gd name="T11" fmla="*/ 610 h 648"/>
                <a:gd name="T12" fmla="*/ 213 w 999"/>
                <a:gd name="T13" fmla="*/ 648 h 648"/>
                <a:gd name="T14" fmla="*/ 911 w 999"/>
                <a:gd name="T15" fmla="*/ 205 h 648"/>
                <a:gd name="T16" fmla="*/ 911 w 999"/>
                <a:gd name="T17" fmla="*/ 205 h 648"/>
                <a:gd name="T18" fmla="*/ 906 w 999"/>
                <a:gd name="T19" fmla="*/ 197 h 648"/>
                <a:gd name="T20" fmla="*/ 906 w 999"/>
                <a:gd name="T21" fmla="*/ 197 h 648"/>
                <a:gd name="T22" fmla="*/ 999 w 999"/>
                <a:gd name="T23" fmla="*/ 195 h 648"/>
                <a:gd name="T24" fmla="*/ 999 w 999"/>
                <a:gd name="T25" fmla="*/ 195 h 648"/>
                <a:gd name="T26" fmla="*/ 999 w 999"/>
                <a:gd name="T27" fmla="*/ 195 h 648"/>
                <a:gd name="T28" fmla="*/ 999 w 999"/>
                <a:gd name="T29" fmla="*/ 195 h 648"/>
                <a:gd name="T30" fmla="*/ 997 w 999"/>
                <a:gd name="T31" fmla="*/ 192 h 648"/>
                <a:gd name="T32" fmla="*/ 997 w 999"/>
                <a:gd name="T33" fmla="*/ 192 h 648"/>
                <a:gd name="T34" fmla="*/ 997 w 999"/>
                <a:gd name="T35" fmla="*/ 192 h 648"/>
                <a:gd name="T36" fmla="*/ 997 w 999"/>
                <a:gd name="T37" fmla="*/ 192 h 648"/>
                <a:gd name="T38" fmla="*/ 995 w 999"/>
                <a:gd name="T39" fmla="*/ 190 h 648"/>
                <a:gd name="T40" fmla="*/ 995 w 999"/>
                <a:gd name="T41" fmla="*/ 190 h 648"/>
                <a:gd name="T42" fmla="*/ 995 w 999"/>
                <a:gd name="T43" fmla="*/ 190 h 648"/>
                <a:gd name="T44" fmla="*/ 995 w 999"/>
                <a:gd name="T45" fmla="*/ 190 h 648"/>
                <a:gd name="T46" fmla="*/ 989 w 999"/>
                <a:gd name="T47" fmla="*/ 186 h 648"/>
                <a:gd name="T48" fmla="*/ 990 w 999"/>
                <a:gd name="T49" fmla="*/ 186 h 648"/>
                <a:gd name="T50" fmla="*/ 989 w 999"/>
                <a:gd name="T51" fmla="*/ 186 h 648"/>
                <a:gd name="T52" fmla="*/ 989 w 999"/>
                <a:gd name="T53" fmla="*/ 186 h 648"/>
                <a:gd name="T54" fmla="*/ 988 w 999"/>
                <a:gd name="T55" fmla="*/ 185 h 648"/>
                <a:gd name="T56" fmla="*/ 989 w 999"/>
                <a:gd name="T57" fmla="*/ 185 h 648"/>
                <a:gd name="T58" fmla="*/ 988 w 999"/>
                <a:gd name="T59" fmla="*/ 185 h 648"/>
                <a:gd name="T60" fmla="*/ 988 w 999"/>
                <a:gd name="T61" fmla="*/ 185 h 648"/>
                <a:gd name="T62" fmla="*/ 988 w 999"/>
                <a:gd name="T63" fmla="*/ 185 h 648"/>
                <a:gd name="T64" fmla="*/ 987 w 999"/>
                <a:gd name="T65" fmla="*/ 184 h 648"/>
                <a:gd name="T66" fmla="*/ 987 w 999"/>
                <a:gd name="T67" fmla="*/ 184 h 648"/>
                <a:gd name="T68" fmla="*/ 987 w 999"/>
                <a:gd name="T69" fmla="*/ 184 h 648"/>
                <a:gd name="T70" fmla="*/ 987 w 999"/>
                <a:gd name="T71" fmla="*/ 184 h 648"/>
                <a:gd name="T72" fmla="*/ 877 w 999"/>
                <a:gd name="T73" fmla="*/ 0 h 648"/>
                <a:gd name="T74" fmla="*/ 887 w 999"/>
                <a:gd name="T75" fmla="*/ 17 h 648"/>
                <a:gd name="T76" fmla="*/ 877 w 999"/>
                <a:gd name="T77" fmla="*/ 0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99" h="648">
                  <a:moveTo>
                    <a:pt x="906" y="197"/>
                  </a:moveTo>
                  <a:cubicBezTo>
                    <a:pt x="906" y="197"/>
                    <a:pt x="906" y="197"/>
                    <a:pt x="906" y="197"/>
                  </a:cubicBezTo>
                  <a:cubicBezTo>
                    <a:pt x="905" y="197"/>
                    <a:pt x="905" y="197"/>
                    <a:pt x="905" y="197"/>
                  </a:cubicBezTo>
                  <a:cubicBezTo>
                    <a:pt x="905" y="197"/>
                    <a:pt x="905" y="197"/>
                    <a:pt x="905" y="197"/>
                  </a:cubicBezTo>
                  <a:cubicBezTo>
                    <a:pt x="208" y="641"/>
                    <a:pt x="208" y="641"/>
                    <a:pt x="208" y="641"/>
                  </a:cubicBezTo>
                  <a:cubicBezTo>
                    <a:pt x="0" y="610"/>
                    <a:pt x="0" y="610"/>
                    <a:pt x="0" y="610"/>
                  </a:cubicBezTo>
                  <a:cubicBezTo>
                    <a:pt x="213" y="648"/>
                    <a:pt x="213" y="648"/>
                    <a:pt x="213" y="648"/>
                  </a:cubicBezTo>
                  <a:cubicBezTo>
                    <a:pt x="911" y="205"/>
                    <a:pt x="911" y="205"/>
                    <a:pt x="911" y="205"/>
                  </a:cubicBezTo>
                  <a:cubicBezTo>
                    <a:pt x="911" y="205"/>
                    <a:pt x="911" y="205"/>
                    <a:pt x="911" y="205"/>
                  </a:cubicBezTo>
                  <a:cubicBezTo>
                    <a:pt x="906" y="197"/>
                    <a:pt x="906" y="197"/>
                    <a:pt x="906" y="197"/>
                  </a:cubicBezTo>
                  <a:cubicBezTo>
                    <a:pt x="906" y="197"/>
                    <a:pt x="906" y="197"/>
                    <a:pt x="906" y="197"/>
                  </a:cubicBezTo>
                  <a:moveTo>
                    <a:pt x="999" y="195"/>
                  </a:moveTo>
                  <a:cubicBezTo>
                    <a:pt x="999" y="195"/>
                    <a:pt x="999" y="195"/>
                    <a:pt x="999" y="195"/>
                  </a:cubicBezTo>
                  <a:cubicBezTo>
                    <a:pt x="999" y="195"/>
                    <a:pt x="999" y="195"/>
                    <a:pt x="999" y="195"/>
                  </a:cubicBezTo>
                  <a:cubicBezTo>
                    <a:pt x="999" y="195"/>
                    <a:pt x="999" y="195"/>
                    <a:pt x="999" y="195"/>
                  </a:cubicBezTo>
                  <a:moveTo>
                    <a:pt x="997" y="192"/>
                  </a:moveTo>
                  <a:cubicBezTo>
                    <a:pt x="997" y="192"/>
                    <a:pt x="997" y="192"/>
                    <a:pt x="997" y="192"/>
                  </a:cubicBezTo>
                  <a:cubicBezTo>
                    <a:pt x="997" y="192"/>
                    <a:pt x="997" y="192"/>
                    <a:pt x="997" y="192"/>
                  </a:cubicBezTo>
                  <a:cubicBezTo>
                    <a:pt x="997" y="192"/>
                    <a:pt x="997" y="192"/>
                    <a:pt x="997" y="192"/>
                  </a:cubicBezTo>
                  <a:moveTo>
                    <a:pt x="995" y="190"/>
                  </a:moveTo>
                  <a:cubicBezTo>
                    <a:pt x="995" y="190"/>
                    <a:pt x="995" y="190"/>
                    <a:pt x="995" y="190"/>
                  </a:cubicBezTo>
                  <a:cubicBezTo>
                    <a:pt x="995" y="190"/>
                    <a:pt x="995" y="190"/>
                    <a:pt x="995" y="190"/>
                  </a:cubicBezTo>
                  <a:cubicBezTo>
                    <a:pt x="995" y="190"/>
                    <a:pt x="995" y="190"/>
                    <a:pt x="995" y="190"/>
                  </a:cubicBezTo>
                  <a:moveTo>
                    <a:pt x="989" y="186"/>
                  </a:moveTo>
                  <a:cubicBezTo>
                    <a:pt x="990" y="186"/>
                    <a:pt x="990" y="186"/>
                    <a:pt x="990" y="186"/>
                  </a:cubicBezTo>
                  <a:cubicBezTo>
                    <a:pt x="990" y="186"/>
                    <a:pt x="990" y="186"/>
                    <a:pt x="989" y="186"/>
                  </a:cubicBezTo>
                  <a:cubicBezTo>
                    <a:pt x="989" y="186"/>
                    <a:pt x="989" y="186"/>
                    <a:pt x="989" y="186"/>
                  </a:cubicBezTo>
                  <a:moveTo>
                    <a:pt x="988" y="185"/>
                  </a:moveTo>
                  <a:cubicBezTo>
                    <a:pt x="988" y="185"/>
                    <a:pt x="988" y="185"/>
                    <a:pt x="989" y="185"/>
                  </a:cubicBezTo>
                  <a:cubicBezTo>
                    <a:pt x="988" y="185"/>
                    <a:pt x="988" y="185"/>
                    <a:pt x="988" y="185"/>
                  </a:cubicBezTo>
                  <a:cubicBezTo>
                    <a:pt x="988" y="185"/>
                    <a:pt x="988" y="185"/>
                    <a:pt x="988" y="185"/>
                  </a:cubicBezTo>
                  <a:cubicBezTo>
                    <a:pt x="988" y="185"/>
                    <a:pt x="988" y="185"/>
                    <a:pt x="988" y="185"/>
                  </a:cubicBezTo>
                  <a:moveTo>
                    <a:pt x="987" y="184"/>
                  </a:moveTo>
                  <a:cubicBezTo>
                    <a:pt x="987" y="184"/>
                    <a:pt x="987" y="184"/>
                    <a:pt x="987" y="184"/>
                  </a:cubicBezTo>
                  <a:cubicBezTo>
                    <a:pt x="987" y="184"/>
                    <a:pt x="987" y="184"/>
                    <a:pt x="987" y="184"/>
                  </a:cubicBezTo>
                  <a:cubicBezTo>
                    <a:pt x="987" y="184"/>
                    <a:pt x="987" y="184"/>
                    <a:pt x="987" y="184"/>
                  </a:cubicBezTo>
                  <a:moveTo>
                    <a:pt x="877" y="0"/>
                  </a:moveTo>
                  <a:cubicBezTo>
                    <a:pt x="887" y="17"/>
                    <a:pt x="887" y="17"/>
                    <a:pt x="887" y="17"/>
                  </a:cubicBezTo>
                  <a:cubicBezTo>
                    <a:pt x="884" y="12"/>
                    <a:pt x="881" y="6"/>
                    <a:pt x="87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latin typeface="微軟正黑體"/>
                <a:ea typeface="微軟正黑體"/>
                <a:cs typeface="微軟正黑體"/>
              </a:endParaRPr>
            </a:p>
          </p:txBody>
        </p:sp>
        <p:sp>
          <p:nvSpPr>
            <p:cNvPr id="13" name="Freeform 15"/>
            <p:cNvSpPr>
              <a:spLocks/>
            </p:cNvSpPr>
            <p:nvPr/>
          </p:nvSpPr>
          <p:spPr bwMode="auto">
            <a:xfrm>
              <a:off x="366712" y="3008313"/>
              <a:ext cx="157163" cy="61912"/>
            </a:xfrm>
            <a:custGeom>
              <a:avLst/>
              <a:gdLst>
                <a:gd name="T0" fmla="*/ 56 w 105"/>
                <a:gd name="T1" fmla="*/ 0 h 41"/>
                <a:gd name="T2" fmla="*/ 6 w 105"/>
                <a:gd name="T3" fmla="*/ 17 h 41"/>
                <a:gd name="T4" fmla="*/ 6 w 105"/>
                <a:gd name="T5" fmla="*/ 17 h 41"/>
                <a:gd name="T6" fmla="*/ 0 w 105"/>
                <a:gd name="T7" fmla="*/ 21 h 41"/>
                <a:gd name="T8" fmla="*/ 0 w 105"/>
                <a:gd name="T9" fmla="*/ 21 h 41"/>
                <a:gd name="T10" fmla="*/ 5 w 105"/>
                <a:gd name="T11" fmla="*/ 29 h 41"/>
                <a:gd name="T12" fmla="*/ 57 w 105"/>
                <a:gd name="T13" fmla="*/ 11 h 41"/>
                <a:gd name="T14" fmla="*/ 105 w 105"/>
                <a:gd name="T15" fmla="*/ 41 h 41"/>
                <a:gd name="T16" fmla="*/ 98 w 105"/>
                <a:gd name="T17" fmla="*/ 25 h 41"/>
                <a:gd name="T18" fmla="*/ 98 w 105"/>
                <a:gd name="T19" fmla="*/ 25 h 41"/>
                <a:gd name="T20" fmla="*/ 94 w 105"/>
                <a:gd name="T21" fmla="*/ 19 h 41"/>
                <a:gd name="T22" fmla="*/ 93 w 105"/>
                <a:gd name="T23" fmla="*/ 19 h 41"/>
                <a:gd name="T24" fmla="*/ 93 w 105"/>
                <a:gd name="T25" fmla="*/ 19 h 41"/>
                <a:gd name="T26" fmla="*/ 93 w 105"/>
                <a:gd name="T27" fmla="*/ 18 h 41"/>
                <a:gd name="T28" fmla="*/ 92 w 105"/>
                <a:gd name="T29" fmla="*/ 18 h 41"/>
                <a:gd name="T30" fmla="*/ 92 w 105"/>
                <a:gd name="T31" fmla="*/ 17 h 41"/>
                <a:gd name="T32" fmla="*/ 92 w 105"/>
                <a:gd name="T33" fmla="*/ 17 h 41"/>
                <a:gd name="T34" fmla="*/ 91 w 105"/>
                <a:gd name="T35" fmla="*/ 16 h 41"/>
                <a:gd name="T36" fmla="*/ 91 w 105"/>
                <a:gd name="T37" fmla="*/ 16 h 41"/>
                <a:gd name="T38" fmla="*/ 91 w 105"/>
                <a:gd name="T39" fmla="*/ 16 h 41"/>
                <a:gd name="T40" fmla="*/ 90 w 105"/>
                <a:gd name="T41" fmla="*/ 15 h 41"/>
                <a:gd name="T42" fmla="*/ 90 w 105"/>
                <a:gd name="T43" fmla="*/ 15 h 41"/>
                <a:gd name="T44" fmla="*/ 89 w 105"/>
                <a:gd name="T45" fmla="*/ 15 h 41"/>
                <a:gd name="T46" fmla="*/ 89 w 105"/>
                <a:gd name="T47" fmla="*/ 14 h 41"/>
                <a:gd name="T48" fmla="*/ 89 w 105"/>
                <a:gd name="T49" fmla="*/ 14 h 41"/>
                <a:gd name="T50" fmla="*/ 84 w 105"/>
                <a:gd name="T51" fmla="*/ 10 h 41"/>
                <a:gd name="T52" fmla="*/ 83 w 105"/>
                <a:gd name="T53" fmla="*/ 10 h 41"/>
                <a:gd name="T54" fmla="*/ 83 w 105"/>
                <a:gd name="T55" fmla="*/ 10 h 41"/>
                <a:gd name="T56" fmla="*/ 83 w 105"/>
                <a:gd name="T57" fmla="*/ 9 h 41"/>
                <a:gd name="T58" fmla="*/ 82 w 105"/>
                <a:gd name="T59" fmla="*/ 9 h 41"/>
                <a:gd name="T60" fmla="*/ 81 w 105"/>
                <a:gd name="T61" fmla="*/ 8 h 41"/>
                <a:gd name="T62" fmla="*/ 81 w 105"/>
                <a:gd name="T63" fmla="*/ 8 h 41"/>
                <a:gd name="T64" fmla="*/ 81 w 105"/>
                <a:gd name="T65" fmla="*/ 8 h 41"/>
                <a:gd name="T66" fmla="*/ 80 w 105"/>
                <a:gd name="T67" fmla="*/ 7 h 41"/>
                <a:gd name="T68" fmla="*/ 80 w 105"/>
                <a:gd name="T69" fmla="*/ 7 h 41"/>
                <a:gd name="T70" fmla="*/ 79 w 105"/>
                <a:gd name="T71" fmla="*/ 7 h 41"/>
                <a:gd name="T72" fmla="*/ 79 w 105"/>
                <a:gd name="T73" fmla="*/ 7 h 41"/>
                <a:gd name="T74" fmla="*/ 78 w 105"/>
                <a:gd name="T75" fmla="*/ 6 h 41"/>
                <a:gd name="T76" fmla="*/ 78 w 105"/>
                <a:gd name="T77" fmla="*/ 6 h 41"/>
                <a:gd name="T78" fmla="*/ 56 w 105"/>
                <a:gd name="T7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5" h="41">
                  <a:moveTo>
                    <a:pt x="56" y="0"/>
                  </a:moveTo>
                  <a:cubicBezTo>
                    <a:pt x="43" y="0"/>
                    <a:pt x="27" y="5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4" y="18"/>
                    <a:pt x="2" y="19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20" y="18"/>
                    <a:pt x="39" y="11"/>
                    <a:pt x="57" y="11"/>
                  </a:cubicBezTo>
                  <a:cubicBezTo>
                    <a:pt x="75" y="11"/>
                    <a:pt x="93" y="19"/>
                    <a:pt x="105" y="41"/>
                  </a:cubicBezTo>
                  <a:cubicBezTo>
                    <a:pt x="103" y="35"/>
                    <a:pt x="101" y="30"/>
                    <a:pt x="98" y="25"/>
                  </a:cubicBezTo>
                  <a:cubicBezTo>
                    <a:pt x="98" y="25"/>
                    <a:pt x="98" y="25"/>
                    <a:pt x="98" y="25"/>
                  </a:cubicBezTo>
                  <a:cubicBezTo>
                    <a:pt x="97" y="23"/>
                    <a:pt x="95" y="21"/>
                    <a:pt x="94" y="19"/>
                  </a:cubicBezTo>
                  <a:cubicBezTo>
                    <a:pt x="93" y="19"/>
                    <a:pt x="93" y="19"/>
                    <a:pt x="93" y="19"/>
                  </a:cubicBezTo>
                  <a:cubicBezTo>
                    <a:pt x="93" y="19"/>
                    <a:pt x="93" y="19"/>
                    <a:pt x="93" y="19"/>
                  </a:cubicBezTo>
                  <a:cubicBezTo>
                    <a:pt x="93" y="18"/>
                    <a:pt x="93" y="18"/>
                    <a:pt x="93" y="18"/>
                  </a:cubicBezTo>
                  <a:cubicBezTo>
                    <a:pt x="92" y="18"/>
                    <a:pt x="92" y="18"/>
                    <a:pt x="92" y="18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87" y="13"/>
                    <a:pt x="86" y="11"/>
                    <a:pt x="84" y="10"/>
                  </a:cubicBezTo>
                  <a:cubicBezTo>
                    <a:pt x="84" y="10"/>
                    <a:pt x="84" y="10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2" y="3"/>
                    <a:pt x="64" y="0"/>
                    <a:pt x="5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latin typeface="微軟正黑體"/>
                <a:ea typeface="微軟正黑體"/>
                <a:cs typeface="微軟正黑體"/>
              </a:endParaRPr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307975" y="2713038"/>
              <a:ext cx="6350" cy="11112"/>
            </a:xfrm>
            <a:custGeom>
              <a:avLst/>
              <a:gdLst>
                <a:gd name="T0" fmla="*/ 5 w 5"/>
                <a:gd name="T1" fmla="*/ 8 h 8"/>
                <a:gd name="T2" fmla="*/ 0 w 5"/>
                <a:gd name="T3" fmla="*/ 0 h 8"/>
                <a:gd name="T4" fmla="*/ 2 w 5"/>
                <a:gd name="T5" fmla="*/ 4 h 8"/>
                <a:gd name="T6" fmla="*/ 5 w 5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8">
                  <a:moveTo>
                    <a:pt x="5" y="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2" y="3"/>
                    <a:pt x="2" y="4"/>
                  </a:cubicBezTo>
                  <a:cubicBezTo>
                    <a:pt x="3" y="5"/>
                    <a:pt x="4" y="7"/>
                    <a:pt x="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latin typeface="微軟正黑體"/>
                <a:ea typeface="微軟正黑體"/>
                <a:cs typeface="微軟正黑體"/>
              </a:endParaRPr>
            </a:p>
          </p:txBody>
        </p:sp>
      </p:grpSp>
      <p:sp>
        <p:nvSpPr>
          <p:cNvPr id="15" name="Freeform 17"/>
          <p:cNvSpPr>
            <a:spLocks/>
          </p:cNvSpPr>
          <p:nvPr/>
        </p:nvSpPr>
        <p:spPr bwMode="auto">
          <a:xfrm>
            <a:off x="3803106" y="3925347"/>
            <a:ext cx="508000" cy="1614487"/>
          </a:xfrm>
          <a:custGeom>
            <a:avLst/>
            <a:gdLst>
              <a:gd name="T0" fmla="*/ 61 w 338"/>
              <a:gd name="T1" fmla="*/ 985 h 1074"/>
              <a:gd name="T2" fmla="*/ 61 w 338"/>
              <a:gd name="T3" fmla="*/ 985 h 1074"/>
              <a:gd name="T4" fmla="*/ 62 w 338"/>
              <a:gd name="T5" fmla="*/ 159 h 1074"/>
              <a:gd name="T6" fmla="*/ 199 w 338"/>
              <a:gd name="T7" fmla="*/ 0 h 1074"/>
              <a:gd name="T8" fmla="*/ 338 w 338"/>
              <a:gd name="T9" fmla="*/ 160 h 1074"/>
              <a:gd name="T10" fmla="*/ 337 w 338"/>
              <a:gd name="T11" fmla="*/ 761 h 1074"/>
              <a:gd name="T12" fmla="*/ 337 w 338"/>
              <a:gd name="T13" fmla="*/ 986 h 1074"/>
              <a:gd name="T14" fmla="*/ 256 w 338"/>
              <a:gd name="T15" fmla="*/ 1067 h 1074"/>
              <a:gd name="T16" fmla="*/ 0 w 338"/>
              <a:gd name="T17" fmla="*/ 1067 h 1074"/>
              <a:gd name="T18" fmla="*/ 61 w 338"/>
              <a:gd name="T19" fmla="*/ 986 h 1074"/>
              <a:gd name="T20" fmla="*/ 61 w 338"/>
              <a:gd name="T21" fmla="*/ 985 h 10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8" h="1074">
                <a:moveTo>
                  <a:pt x="61" y="985"/>
                </a:moveTo>
                <a:cubicBezTo>
                  <a:pt x="61" y="985"/>
                  <a:pt x="61" y="985"/>
                  <a:pt x="61" y="985"/>
                </a:cubicBezTo>
                <a:cubicBezTo>
                  <a:pt x="62" y="159"/>
                  <a:pt x="62" y="159"/>
                  <a:pt x="62" y="159"/>
                </a:cubicBezTo>
                <a:cubicBezTo>
                  <a:pt x="199" y="0"/>
                  <a:pt x="199" y="0"/>
                  <a:pt x="199" y="0"/>
                </a:cubicBezTo>
                <a:cubicBezTo>
                  <a:pt x="338" y="160"/>
                  <a:pt x="338" y="160"/>
                  <a:pt x="338" y="160"/>
                </a:cubicBezTo>
                <a:cubicBezTo>
                  <a:pt x="337" y="761"/>
                  <a:pt x="337" y="761"/>
                  <a:pt x="337" y="761"/>
                </a:cubicBezTo>
                <a:cubicBezTo>
                  <a:pt x="337" y="836"/>
                  <a:pt x="337" y="911"/>
                  <a:pt x="337" y="986"/>
                </a:cubicBezTo>
                <a:cubicBezTo>
                  <a:pt x="337" y="1074"/>
                  <a:pt x="289" y="1067"/>
                  <a:pt x="256" y="1067"/>
                </a:cubicBezTo>
                <a:cubicBezTo>
                  <a:pt x="0" y="1067"/>
                  <a:pt x="0" y="1067"/>
                  <a:pt x="0" y="1067"/>
                </a:cubicBezTo>
                <a:cubicBezTo>
                  <a:pt x="30" y="1066"/>
                  <a:pt x="61" y="1057"/>
                  <a:pt x="61" y="986"/>
                </a:cubicBezTo>
                <a:cubicBezTo>
                  <a:pt x="61" y="985"/>
                  <a:pt x="61" y="985"/>
                  <a:pt x="61" y="985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>
              <a:latin typeface="微軟正黑體"/>
              <a:ea typeface="微軟正黑體"/>
              <a:cs typeface="微軟正黑體"/>
            </a:endParaRPr>
          </a:p>
        </p:txBody>
      </p:sp>
      <p:grpSp>
        <p:nvGrpSpPr>
          <p:cNvPr id="16" name="组合 31"/>
          <p:cNvGrpSpPr/>
          <p:nvPr/>
        </p:nvGrpSpPr>
        <p:grpSpPr>
          <a:xfrm>
            <a:off x="3791423" y="3902959"/>
            <a:ext cx="384175" cy="1604963"/>
            <a:chOff x="-2060575" y="2630488"/>
            <a:chExt cx="384175" cy="1604962"/>
          </a:xfrm>
          <a:solidFill>
            <a:schemeClr val="bg1">
              <a:lumMod val="50000"/>
            </a:schemeClr>
          </a:solidFill>
        </p:grpSpPr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-1963738" y="2811463"/>
              <a:ext cx="55563" cy="1301750"/>
            </a:xfrm>
            <a:custGeom>
              <a:avLst/>
              <a:gdLst>
                <a:gd name="T0" fmla="*/ 37 w 37"/>
                <a:gd name="T1" fmla="*/ 0 h 866"/>
                <a:gd name="T2" fmla="*/ 0 w 37"/>
                <a:gd name="T3" fmla="*/ 39 h 866"/>
                <a:gd name="T4" fmla="*/ 0 w 37"/>
                <a:gd name="T5" fmla="*/ 866 h 866"/>
                <a:gd name="T6" fmla="*/ 0 w 37"/>
                <a:gd name="T7" fmla="*/ 866 h 866"/>
                <a:gd name="T8" fmla="*/ 9 w 37"/>
                <a:gd name="T9" fmla="*/ 866 h 866"/>
                <a:gd name="T10" fmla="*/ 9 w 37"/>
                <a:gd name="T11" fmla="*/ 866 h 866"/>
                <a:gd name="T12" fmla="*/ 9 w 37"/>
                <a:gd name="T13" fmla="*/ 865 h 866"/>
                <a:gd name="T14" fmla="*/ 9 w 37"/>
                <a:gd name="T15" fmla="*/ 865 h 866"/>
                <a:gd name="T16" fmla="*/ 9 w 37"/>
                <a:gd name="T17" fmla="*/ 39 h 866"/>
                <a:gd name="T18" fmla="*/ 37 w 37"/>
                <a:gd name="T19" fmla="*/ 8 h 866"/>
                <a:gd name="T20" fmla="*/ 37 w 37"/>
                <a:gd name="T21" fmla="*/ 0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866">
                  <a:moveTo>
                    <a:pt x="37" y="0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866"/>
                    <a:pt x="0" y="866"/>
                    <a:pt x="0" y="866"/>
                  </a:cubicBezTo>
                  <a:cubicBezTo>
                    <a:pt x="0" y="866"/>
                    <a:pt x="0" y="866"/>
                    <a:pt x="0" y="866"/>
                  </a:cubicBezTo>
                  <a:cubicBezTo>
                    <a:pt x="9" y="866"/>
                    <a:pt x="9" y="866"/>
                    <a:pt x="9" y="866"/>
                  </a:cubicBezTo>
                  <a:cubicBezTo>
                    <a:pt x="9" y="866"/>
                    <a:pt x="9" y="866"/>
                    <a:pt x="9" y="866"/>
                  </a:cubicBezTo>
                  <a:cubicBezTo>
                    <a:pt x="9" y="865"/>
                    <a:pt x="9" y="865"/>
                    <a:pt x="9" y="865"/>
                  </a:cubicBezTo>
                  <a:cubicBezTo>
                    <a:pt x="9" y="865"/>
                    <a:pt x="9" y="865"/>
                    <a:pt x="9" y="865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0"/>
                    <a:pt x="37" y="0"/>
                    <a:pt x="3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latin typeface="微軟正黑體"/>
                <a:ea typeface="微軟正黑體"/>
                <a:cs typeface="微軟正黑體"/>
              </a:endParaRPr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-1963738" y="4113213"/>
              <a:ext cx="12700" cy="12700"/>
            </a:xfrm>
            <a:custGeom>
              <a:avLst/>
              <a:gdLst>
                <a:gd name="T0" fmla="*/ 0 w 9"/>
                <a:gd name="T1" fmla="*/ 0 h 8"/>
                <a:gd name="T2" fmla="*/ 0 w 9"/>
                <a:gd name="T3" fmla="*/ 8 h 8"/>
                <a:gd name="T4" fmla="*/ 9 w 9"/>
                <a:gd name="T5" fmla="*/ 4 h 8"/>
                <a:gd name="T6" fmla="*/ 9 w 9"/>
                <a:gd name="T7" fmla="*/ 0 h 8"/>
                <a:gd name="T8" fmla="*/ 0 w 9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0"/>
                  </a:moveTo>
                  <a:cubicBezTo>
                    <a:pt x="0" y="3"/>
                    <a:pt x="0" y="6"/>
                    <a:pt x="0" y="8"/>
                  </a:cubicBezTo>
                  <a:cubicBezTo>
                    <a:pt x="3" y="7"/>
                    <a:pt x="6" y="6"/>
                    <a:pt x="9" y="4"/>
                  </a:cubicBezTo>
                  <a:cubicBezTo>
                    <a:pt x="9" y="3"/>
                    <a:pt x="9" y="2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latin typeface="微軟正黑體"/>
                <a:ea typeface="微軟正黑體"/>
                <a:cs typeface="微軟正黑體"/>
              </a:endParaRPr>
            </a:p>
          </p:txBody>
        </p:sp>
        <p:sp>
          <p:nvSpPr>
            <p:cNvPr id="19" name="Freeform 20"/>
            <p:cNvSpPr>
              <a:spLocks noEditPoints="1"/>
            </p:cNvSpPr>
            <p:nvPr/>
          </p:nvSpPr>
          <p:spPr bwMode="auto">
            <a:xfrm>
              <a:off x="-2060575" y="4225925"/>
              <a:ext cx="66675" cy="9525"/>
            </a:xfrm>
            <a:custGeom>
              <a:avLst/>
              <a:gdLst>
                <a:gd name="T0" fmla="*/ 25 w 44"/>
                <a:gd name="T1" fmla="*/ 6 h 7"/>
                <a:gd name="T2" fmla="*/ 17 w 44"/>
                <a:gd name="T3" fmla="*/ 7 h 7"/>
                <a:gd name="T4" fmla="*/ 17 w 44"/>
                <a:gd name="T5" fmla="*/ 7 h 7"/>
                <a:gd name="T6" fmla="*/ 24 w 44"/>
                <a:gd name="T7" fmla="*/ 6 h 7"/>
                <a:gd name="T8" fmla="*/ 25 w 44"/>
                <a:gd name="T9" fmla="*/ 6 h 7"/>
                <a:gd name="T10" fmla="*/ 25 w 44"/>
                <a:gd name="T11" fmla="*/ 6 h 7"/>
                <a:gd name="T12" fmla="*/ 32 w 44"/>
                <a:gd name="T13" fmla="*/ 5 h 7"/>
                <a:gd name="T14" fmla="*/ 30 w 44"/>
                <a:gd name="T15" fmla="*/ 5 h 7"/>
                <a:gd name="T16" fmla="*/ 31 w 44"/>
                <a:gd name="T17" fmla="*/ 5 h 7"/>
                <a:gd name="T18" fmla="*/ 31 w 44"/>
                <a:gd name="T19" fmla="*/ 5 h 7"/>
                <a:gd name="T20" fmla="*/ 32 w 44"/>
                <a:gd name="T21" fmla="*/ 5 h 7"/>
                <a:gd name="T22" fmla="*/ 0 w 44"/>
                <a:gd name="T23" fmla="*/ 4 h 7"/>
                <a:gd name="T24" fmla="*/ 17 w 44"/>
                <a:gd name="T25" fmla="*/ 7 h 7"/>
                <a:gd name="T26" fmla="*/ 17 w 44"/>
                <a:gd name="T27" fmla="*/ 7 h 7"/>
                <a:gd name="T28" fmla="*/ 0 w 44"/>
                <a:gd name="T29" fmla="*/ 4 h 7"/>
                <a:gd name="T30" fmla="*/ 0 w 44"/>
                <a:gd name="T31" fmla="*/ 4 h 7"/>
                <a:gd name="T32" fmla="*/ 38 w 44"/>
                <a:gd name="T33" fmla="*/ 3 h 7"/>
                <a:gd name="T34" fmla="*/ 38 w 44"/>
                <a:gd name="T35" fmla="*/ 3 h 7"/>
                <a:gd name="T36" fmla="*/ 38 w 44"/>
                <a:gd name="T37" fmla="*/ 3 h 7"/>
                <a:gd name="T38" fmla="*/ 38 w 44"/>
                <a:gd name="T39" fmla="*/ 3 h 7"/>
                <a:gd name="T40" fmla="*/ 40 w 44"/>
                <a:gd name="T41" fmla="*/ 2 h 7"/>
                <a:gd name="T42" fmla="*/ 40 w 44"/>
                <a:gd name="T43" fmla="*/ 2 h 7"/>
                <a:gd name="T44" fmla="*/ 40 w 44"/>
                <a:gd name="T45" fmla="*/ 2 h 7"/>
                <a:gd name="T46" fmla="*/ 40 w 44"/>
                <a:gd name="T47" fmla="*/ 2 h 7"/>
                <a:gd name="T48" fmla="*/ 41 w 44"/>
                <a:gd name="T49" fmla="*/ 1 h 7"/>
                <a:gd name="T50" fmla="*/ 41 w 44"/>
                <a:gd name="T51" fmla="*/ 1 h 7"/>
                <a:gd name="T52" fmla="*/ 41 w 44"/>
                <a:gd name="T53" fmla="*/ 1 h 7"/>
                <a:gd name="T54" fmla="*/ 41 w 44"/>
                <a:gd name="T55" fmla="*/ 1 h 7"/>
                <a:gd name="T56" fmla="*/ 43 w 44"/>
                <a:gd name="T57" fmla="*/ 1 h 7"/>
                <a:gd name="T58" fmla="*/ 42 w 44"/>
                <a:gd name="T59" fmla="*/ 1 h 7"/>
                <a:gd name="T60" fmla="*/ 42 w 44"/>
                <a:gd name="T61" fmla="*/ 1 h 7"/>
                <a:gd name="T62" fmla="*/ 43 w 44"/>
                <a:gd name="T63" fmla="*/ 1 h 7"/>
                <a:gd name="T64" fmla="*/ 44 w 44"/>
                <a:gd name="T65" fmla="*/ 0 h 7"/>
                <a:gd name="T66" fmla="*/ 44 w 44"/>
                <a:gd name="T67" fmla="*/ 0 h 7"/>
                <a:gd name="T68" fmla="*/ 44 w 44"/>
                <a:gd name="T69" fmla="*/ 0 h 7"/>
                <a:gd name="T70" fmla="*/ 44 w 44"/>
                <a:gd name="T71" fmla="*/ 0 h 7"/>
                <a:gd name="T72" fmla="*/ 44 w 44"/>
                <a:gd name="T73" fmla="*/ 0 h 7"/>
                <a:gd name="T74" fmla="*/ 44 w 44"/>
                <a:gd name="T75" fmla="*/ 0 h 7"/>
                <a:gd name="T76" fmla="*/ 44 w 44"/>
                <a:gd name="T77" fmla="*/ 0 h 7"/>
                <a:gd name="T78" fmla="*/ 44 w 44"/>
                <a:gd name="T79" fmla="*/ 0 h 7"/>
                <a:gd name="T80" fmla="*/ 44 w 44"/>
                <a:gd name="T81" fmla="*/ 0 h 7"/>
                <a:gd name="T82" fmla="*/ 44 w 44"/>
                <a:gd name="T8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4" h="7">
                  <a:moveTo>
                    <a:pt x="25" y="6"/>
                  </a:moveTo>
                  <a:cubicBezTo>
                    <a:pt x="22" y="6"/>
                    <a:pt x="20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9" y="7"/>
                    <a:pt x="22" y="6"/>
                    <a:pt x="24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moveTo>
                    <a:pt x="32" y="5"/>
                  </a:moveTo>
                  <a:cubicBezTo>
                    <a:pt x="31" y="5"/>
                    <a:pt x="31" y="5"/>
                    <a:pt x="30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2" y="5"/>
                  </a:cubicBezTo>
                  <a:moveTo>
                    <a:pt x="0" y="4"/>
                  </a:moveTo>
                  <a:cubicBezTo>
                    <a:pt x="6" y="6"/>
                    <a:pt x="11" y="6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1" y="6"/>
                    <a:pt x="6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38" y="3"/>
                  </a:move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moveTo>
                    <a:pt x="40" y="2"/>
                  </a:moveTo>
                  <a:cubicBezTo>
                    <a:pt x="40" y="2"/>
                    <a:pt x="40" y="2"/>
                    <a:pt x="40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2"/>
                    <a:pt x="40" y="2"/>
                    <a:pt x="40" y="2"/>
                  </a:cubicBezTo>
                  <a:moveTo>
                    <a:pt x="41" y="1"/>
                  </a:move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moveTo>
                    <a:pt x="43" y="1"/>
                  </a:moveTo>
                  <a:cubicBezTo>
                    <a:pt x="42" y="1"/>
                    <a:pt x="42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3" y="1"/>
                    <a:pt x="43" y="1"/>
                    <a:pt x="43" y="1"/>
                  </a:cubicBezTo>
                  <a:moveTo>
                    <a:pt x="44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moveTo>
                    <a:pt x="44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moveTo>
                    <a:pt x="44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latin typeface="微軟正黑體"/>
                <a:ea typeface="微軟正黑體"/>
                <a:cs typeface="微軟正黑體"/>
              </a:endParaRPr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-2060575" y="4132263"/>
              <a:ext cx="109538" cy="103187"/>
            </a:xfrm>
            <a:custGeom>
              <a:avLst/>
              <a:gdLst>
                <a:gd name="T0" fmla="*/ 64 w 73"/>
                <a:gd name="T1" fmla="*/ 0 h 69"/>
                <a:gd name="T2" fmla="*/ 5 w 73"/>
                <a:gd name="T3" fmla="*/ 66 h 69"/>
                <a:gd name="T4" fmla="*/ 0 w 73"/>
                <a:gd name="T5" fmla="*/ 66 h 69"/>
                <a:gd name="T6" fmla="*/ 17 w 73"/>
                <a:gd name="T7" fmla="*/ 69 h 69"/>
                <a:gd name="T8" fmla="*/ 17 w 73"/>
                <a:gd name="T9" fmla="*/ 69 h 69"/>
                <a:gd name="T10" fmla="*/ 25 w 73"/>
                <a:gd name="T11" fmla="*/ 68 h 69"/>
                <a:gd name="T12" fmla="*/ 25 w 73"/>
                <a:gd name="T13" fmla="*/ 68 h 69"/>
                <a:gd name="T14" fmla="*/ 26 w 73"/>
                <a:gd name="T15" fmla="*/ 68 h 69"/>
                <a:gd name="T16" fmla="*/ 27 w 73"/>
                <a:gd name="T17" fmla="*/ 68 h 69"/>
                <a:gd name="T18" fmla="*/ 27 w 73"/>
                <a:gd name="T19" fmla="*/ 68 h 69"/>
                <a:gd name="T20" fmla="*/ 28 w 73"/>
                <a:gd name="T21" fmla="*/ 67 h 69"/>
                <a:gd name="T22" fmla="*/ 28 w 73"/>
                <a:gd name="T23" fmla="*/ 67 h 69"/>
                <a:gd name="T24" fmla="*/ 29 w 73"/>
                <a:gd name="T25" fmla="*/ 67 h 69"/>
                <a:gd name="T26" fmla="*/ 30 w 73"/>
                <a:gd name="T27" fmla="*/ 67 h 69"/>
                <a:gd name="T28" fmla="*/ 30 w 73"/>
                <a:gd name="T29" fmla="*/ 67 h 69"/>
                <a:gd name="T30" fmla="*/ 32 w 73"/>
                <a:gd name="T31" fmla="*/ 67 h 69"/>
                <a:gd name="T32" fmla="*/ 38 w 73"/>
                <a:gd name="T33" fmla="*/ 65 h 69"/>
                <a:gd name="T34" fmla="*/ 38 w 73"/>
                <a:gd name="T35" fmla="*/ 65 h 69"/>
                <a:gd name="T36" fmla="*/ 38 w 73"/>
                <a:gd name="T37" fmla="*/ 65 h 69"/>
                <a:gd name="T38" fmla="*/ 39 w 73"/>
                <a:gd name="T39" fmla="*/ 64 h 69"/>
                <a:gd name="T40" fmla="*/ 39 w 73"/>
                <a:gd name="T41" fmla="*/ 64 h 69"/>
                <a:gd name="T42" fmla="*/ 40 w 73"/>
                <a:gd name="T43" fmla="*/ 64 h 69"/>
                <a:gd name="T44" fmla="*/ 40 w 73"/>
                <a:gd name="T45" fmla="*/ 64 h 69"/>
                <a:gd name="T46" fmla="*/ 40 w 73"/>
                <a:gd name="T47" fmla="*/ 64 h 69"/>
                <a:gd name="T48" fmla="*/ 41 w 73"/>
                <a:gd name="T49" fmla="*/ 63 h 69"/>
                <a:gd name="T50" fmla="*/ 41 w 73"/>
                <a:gd name="T51" fmla="*/ 63 h 69"/>
                <a:gd name="T52" fmla="*/ 41 w 73"/>
                <a:gd name="T53" fmla="*/ 63 h 69"/>
                <a:gd name="T54" fmla="*/ 42 w 73"/>
                <a:gd name="T55" fmla="*/ 63 h 69"/>
                <a:gd name="T56" fmla="*/ 43 w 73"/>
                <a:gd name="T57" fmla="*/ 63 h 69"/>
                <a:gd name="T58" fmla="*/ 43 w 73"/>
                <a:gd name="T59" fmla="*/ 63 h 69"/>
                <a:gd name="T60" fmla="*/ 44 w 73"/>
                <a:gd name="T61" fmla="*/ 62 h 69"/>
                <a:gd name="T62" fmla="*/ 44 w 73"/>
                <a:gd name="T63" fmla="*/ 62 h 69"/>
                <a:gd name="T64" fmla="*/ 44 w 73"/>
                <a:gd name="T65" fmla="*/ 62 h 69"/>
                <a:gd name="T66" fmla="*/ 44 w 73"/>
                <a:gd name="T67" fmla="*/ 62 h 69"/>
                <a:gd name="T68" fmla="*/ 44 w 73"/>
                <a:gd name="T69" fmla="*/ 62 h 69"/>
                <a:gd name="T70" fmla="*/ 44 w 73"/>
                <a:gd name="T71" fmla="*/ 62 h 69"/>
                <a:gd name="T72" fmla="*/ 44 w 73"/>
                <a:gd name="T73" fmla="*/ 62 h 69"/>
                <a:gd name="T74" fmla="*/ 73 w 73"/>
                <a:gd name="T75" fmla="*/ 0 h 69"/>
                <a:gd name="T76" fmla="*/ 64 w 73"/>
                <a:gd name="T7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3" h="69">
                  <a:moveTo>
                    <a:pt x="64" y="0"/>
                  </a:moveTo>
                  <a:cubicBezTo>
                    <a:pt x="61" y="33"/>
                    <a:pt x="46" y="66"/>
                    <a:pt x="5" y="66"/>
                  </a:cubicBezTo>
                  <a:cubicBezTo>
                    <a:pt x="3" y="66"/>
                    <a:pt x="2" y="66"/>
                    <a:pt x="0" y="66"/>
                  </a:cubicBezTo>
                  <a:cubicBezTo>
                    <a:pt x="6" y="68"/>
                    <a:pt x="11" y="68"/>
                    <a:pt x="17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20" y="69"/>
                    <a:pt x="22" y="68"/>
                    <a:pt x="25" y="68"/>
                  </a:cubicBezTo>
                  <a:cubicBezTo>
                    <a:pt x="25" y="68"/>
                    <a:pt x="25" y="68"/>
                    <a:pt x="25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30" y="67"/>
                    <a:pt x="30" y="67"/>
                    <a:pt x="30" y="67"/>
                  </a:cubicBezTo>
                  <a:cubicBezTo>
                    <a:pt x="30" y="67"/>
                    <a:pt x="30" y="67"/>
                    <a:pt x="30" y="67"/>
                  </a:cubicBezTo>
                  <a:cubicBezTo>
                    <a:pt x="31" y="67"/>
                    <a:pt x="31" y="67"/>
                    <a:pt x="32" y="67"/>
                  </a:cubicBezTo>
                  <a:cubicBezTo>
                    <a:pt x="34" y="66"/>
                    <a:pt x="36" y="66"/>
                    <a:pt x="38" y="65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1" y="63"/>
                    <a:pt x="41" y="63"/>
                    <a:pt x="41" y="63"/>
                  </a:cubicBezTo>
                  <a:cubicBezTo>
                    <a:pt x="41" y="63"/>
                    <a:pt x="41" y="63"/>
                    <a:pt x="41" y="63"/>
                  </a:cubicBezTo>
                  <a:cubicBezTo>
                    <a:pt x="41" y="63"/>
                    <a:pt x="41" y="63"/>
                    <a:pt x="41" y="63"/>
                  </a:cubicBezTo>
                  <a:cubicBezTo>
                    <a:pt x="42" y="63"/>
                    <a:pt x="42" y="63"/>
                    <a:pt x="42" y="63"/>
                  </a:cubicBezTo>
                  <a:cubicBezTo>
                    <a:pt x="42" y="63"/>
                    <a:pt x="42" y="63"/>
                    <a:pt x="43" y="63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59" y="53"/>
                    <a:pt x="71" y="36"/>
                    <a:pt x="73" y="0"/>
                  </a:cubicBezTo>
                  <a:cubicBezTo>
                    <a:pt x="64" y="0"/>
                    <a:pt x="64" y="0"/>
                    <a:pt x="6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latin typeface="微軟正黑體"/>
                <a:ea typeface="微軟正黑體"/>
                <a:cs typeface="微軟正黑體"/>
              </a:endParaRPr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-1706563" y="4235450"/>
              <a:ext cx="30163" cy="0"/>
            </a:xfrm>
            <a:custGeom>
              <a:avLst/>
              <a:gdLst>
                <a:gd name="T0" fmla="*/ 0 w 20"/>
                <a:gd name="T1" fmla="*/ 13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cubicBezTo>
                    <a:pt x="4" y="0"/>
                    <a:pt x="9" y="0"/>
                    <a:pt x="13" y="0"/>
                  </a:cubicBezTo>
                  <a:cubicBezTo>
                    <a:pt x="15" y="0"/>
                    <a:pt x="18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latin typeface="微軟正黑體"/>
                <a:ea typeface="微軟正黑體"/>
                <a:cs typeface="微軟正黑體"/>
              </a:endParaRPr>
            </a:p>
          </p:txBody>
        </p:sp>
        <p:sp>
          <p:nvSpPr>
            <p:cNvPr id="22" name="Freeform 23"/>
            <p:cNvSpPr>
              <a:spLocks noEditPoints="1"/>
            </p:cNvSpPr>
            <p:nvPr/>
          </p:nvSpPr>
          <p:spPr bwMode="auto">
            <a:xfrm>
              <a:off x="-1963738" y="2630488"/>
              <a:ext cx="220663" cy="1501775"/>
            </a:xfrm>
            <a:custGeom>
              <a:avLst/>
              <a:gdLst>
                <a:gd name="T0" fmla="*/ 9 w 147"/>
                <a:gd name="T1" fmla="*/ 990 h 998"/>
                <a:gd name="T2" fmla="*/ 0 w 147"/>
                <a:gd name="T3" fmla="*/ 994 h 998"/>
                <a:gd name="T4" fmla="*/ 0 w 147"/>
                <a:gd name="T5" fmla="*/ 998 h 998"/>
                <a:gd name="T6" fmla="*/ 9 w 147"/>
                <a:gd name="T7" fmla="*/ 998 h 998"/>
                <a:gd name="T8" fmla="*/ 9 w 147"/>
                <a:gd name="T9" fmla="*/ 994 h 998"/>
                <a:gd name="T10" fmla="*/ 9 w 147"/>
                <a:gd name="T11" fmla="*/ 994 h 998"/>
                <a:gd name="T12" fmla="*/ 9 w 147"/>
                <a:gd name="T13" fmla="*/ 990 h 998"/>
                <a:gd name="T14" fmla="*/ 147 w 147"/>
                <a:gd name="T15" fmla="*/ 0 h 998"/>
                <a:gd name="T16" fmla="*/ 37 w 147"/>
                <a:gd name="T17" fmla="*/ 120 h 998"/>
                <a:gd name="T18" fmla="*/ 37 w 147"/>
                <a:gd name="T19" fmla="*/ 128 h 998"/>
                <a:gd name="T20" fmla="*/ 147 w 147"/>
                <a:gd name="T21" fmla="*/ 0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998">
                  <a:moveTo>
                    <a:pt x="9" y="990"/>
                  </a:moveTo>
                  <a:cubicBezTo>
                    <a:pt x="6" y="992"/>
                    <a:pt x="3" y="993"/>
                    <a:pt x="0" y="994"/>
                  </a:cubicBezTo>
                  <a:cubicBezTo>
                    <a:pt x="0" y="996"/>
                    <a:pt x="0" y="997"/>
                    <a:pt x="0" y="998"/>
                  </a:cubicBezTo>
                  <a:cubicBezTo>
                    <a:pt x="9" y="998"/>
                    <a:pt x="9" y="998"/>
                    <a:pt x="9" y="998"/>
                  </a:cubicBezTo>
                  <a:cubicBezTo>
                    <a:pt x="9" y="997"/>
                    <a:pt x="9" y="995"/>
                    <a:pt x="9" y="994"/>
                  </a:cubicBezTo>
                  <a:cubicBezTo>
                    <a:pt x="9" y="994"/>
                    <a:pt x="9" y="994"/>
                    <a:pt x="9" y="994"/>
                  </a:cubicBezTo>
                  <a:cubicBezTo>
                    <a:pt x="9" y="992"/>
                    <a:pt x="9" y="991"/>
                    <a:pt x="9" y="990"/>
                  </a:cubicBezTo>
                  <a:moveTo>
                    <a:pt x="147" y="0"/>
                  </a:moveTo>
                  <a:cubicBezTo>
                    <a:pt x="37" y="120"/>
                    <a:pt x="37" y="120"/>
                    <a:pt x="37" y="120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147" y="0"/>
                    <a:pt x="147" y="0"/>
                    <a:pt x="1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latin typeface="微軟正黑體"/>
                <a:ea typeface="微軟正黑體"/>
                <a:cs typeface="微軟正黑體"/>
              </a:endParaRPr>
            </a:p>
          </p:txBody>
        </p:sp>
      </p:grpSp>
      <p:sp>
        <p:nvSpPr>
          <p:cNvPr id="23" name="Freeform 24"/>
          <p:cNvSpPr>
            <a:spLocks/>
          </p:cNvSpPr>
          <p:nvPr/>
        </p:nvSpPr>
        <p:spPr bwMode="auto">
          <a:xfrm>
            <a:off x="3785013" y="2893545"/>
            <a:ext cx="1514475" cy="1109663"/>
          </a:xfrm>
          <a:custGeom>
            <a:avLst/>
            <a:gdLst>
              <a:gd name="T0" fmla="*/ 212 w 1006"/>
              <a:gd name="T1" fmla="*/ 93 h 737"/>
              <a:gd name="T2" fmla="*/ 212 w 1006"/>
              <a:gd name="T3" fmla="*/ 93 h 737"/>
              <a:gd name="T4" fmla="*/ 934 w 1006"/>
              <a:gd name="T5" fmla="*/ 496 h 737"/>
              <a:gd name="T6" fmla="*/ 1006 w 1006"/>
              <a:gd name="T7" fmla="*/ 693 h 737"/>
              <a:gd name="T8" fmla="*/ 799 w 1006"/>
              <a:gd name="T9" fmla="*/ 737 h 737"/>
              <a:gd name="T10" fmla="*/ 274 w 1006"/>
              <a:gd name="T11" fmla="*/ 444 h 737"/>
              <a:gd name="T12" fmla="*/ 77 w 1006"/>
              <a:gd name="T13" fmla="*/ 334 h 737"/>
              <a:gd name="T14" fmla="*/ 46 w 1006"/>
              <a:gd name="T15" fmla="*/ 223 h 737"/>
              <a:gd name="T16" fmla="*/ 170 w 1006"/>
              <a:gd name="T17" fmla="*/ 0 h 737"/>
              <a:gd name="T18" fmla="*/ 212 w 1006"/>
              <a:gd name="T19" fmla="*/ 93 h 737"/>
              <a:gd name="T20" fmla="*/ 212 w 1006"/>
              <a:gd name="T21" fmla="*/ 93 h 7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06" h="737">
                <a:moveTo>
                  <a:pt x="212" y="93"/>
                </a:moveTo>
                <a:cubicBezTo>
                  <a:pt x="212" y="93"/>
                  <a:pt x="212" y="93"/>
                  <a:pt x="212" y="93"/>
                </a:cubicBezTo>
                <a:cubicBezTo>
                  <a:pt x="934" y="496"/>
                  <a:pt x="934" y="496"/>
                  <a:pt x="934" y="496"/>
                </a:cubicBezTo>
                <a:cubicBezTo>
                  <a:pt x="1006" y="693"/>
                  <a:pt x="1006" y="693"/>
                  <a:pt x="1006" y="693"/>
                </a:cubicBezTo>
                <a:cubicBezTo>
                  <a:pt x="799" y="737"/>
                  <a:pt x="799" y="737"/>
                  <a:pt x="799" y="737"/>
                </a:cubicBezTo>
                <a:cubicBezTo>
                  <a:pt x="274" y="444"/>
                  <a:pt x="274" y="444"/>
                  <a:pt x="274" y="444"/>
                </a:cubicBezTo>
                <a:cubicBezTo>
                  <a:pt x="208" y="407"/>
                  <a:pt x="143" y="370"/>
                  <a:pt x="77" y="334"/>
                </a:cubicBezTo>
                <a:cubicBezTo>
                  <a:pt x="0" y="291"/>
                  <a:pt x="29" y="252"/>
                  <a:pt x="46" y="223"/>
                </a:cubicBezTo>
                <a:cubicBezTo>
                  <a:pt x="170" y="0"/>
                  <a:pt x="170" y="0"/>
                  <a:pt x="170" y="0"/>
                </a:cubicBezTo>
                <a:cubicBezTo>
                  <a:pt x="157" y="26"/>
                  <a:pt x="150" y="58"/>
                  <a:pt x="212" y="93"/>
                </a:cubicBezTo>
                <a:cubicBezTo>
                  <a:pt x="212" y="93"/>
                  <a:pt x="212" y="93"/>
                  <a:pt x="212" y="9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24" name="Freeform 25"/>
          <p:cNvSpPr>
            <a:spLocks noEditPoints="1"/>
          </p:cNvSpPr>
          <p:nvPr/>
        </p:nvSpPr>
        <p:spPr bwMode="auto">
          <a:xfrm>
            <a:off x="4020269" y="2886962"/>
            <a:ext cx="1270000" cy="1055687"/>
          </a:xfrm>
          <a:custGeom>
            <a:avLst/>
            <a:gdLst>
              <a:gd name="T0" fmla="*/ 54 w 844"/>
              <a:gd name="T1" fmla="*/ 93 h 702"/>
              <a:gd name="T2" fmla="*/ 50 w 844"/>
              <a:gd name="T3" fmla="*/ 101 h 702"/>
              <a:gd name="T4" fmla="*/ 50 w 844"/>
              <a:gd name="T5" fmla="*/ 101 h 702"/>
              <a:gd name="T6" fmla="*/ 51 w 844"/>
              <a:gd name="T7" fmla="*/ 102 h 702"/>
              <a:gd name="T8" fmla="*/ 51 w 844"/>
              <a:gd name="T9" fmla="*/ 102 h 702"/>
              <a:gd name="T10" fmla="*/ 772 w 844"/>
              <a:gd name="T11" fmla="*/ 505 h 702"/>
              <a:gd name="T12" fmla="*/ 844 w 844"/>
              <a:gd name="T13" fmla="*/ 702 h 702"/>
              <a:gd name="T14" fmla="*/ 777 w 844"/>
              <a:gd name="T15" fmla="*/ 497 h 702"/>
              <a:gd name="T16" fmla="*/ 54 w 844"/>
              <a:gd name="T17" fmla="*/ 93 h 702"/>
              <a:gd name="T18" fmla="*/ 54 w 844"/>
              <a:gd name="T19" fmla="*/ 93 h 702"/>
              <a:gd name="T20" fmla="*/ 0 w 844"/>
              <a:gd name="T21" fmla="*/ 36 h 702"/>
              <a:gd name="T22" fmla="*/ 0 w 844"/>
              <a:gd name="T23" fmla="*/ 36 h 702"/>
              <a:gd name="T24" fmla="*/ 0 w 844"/>
              <a:gd name="T25" fmla="*/ 36 h 702"/>
              <a:gd name="T26" fmla="*/ 0 w 844"/>
              <a:gd name="T27" fmla="*/ 36 h 702"/>
              <a:gd name="T28" fmla="*/ 3 w 844"/>
              <a:gd name="T29" fmla="*/ 22 h 702"/>
              <a:gd name="T30" fmla="*/ 3 w 844"/>
              <a:gd name="T31" fmla="*/ 22 h 702"/>
              <a:gd name="T32" fmla="*/ 3 w 844"/>
              <a:gd name="T33" fmla="*/ 22 h 702"/>
              <a:gd name="T34" fmla="*/ 3 w 844"/>
              <a:gd name="T35" fmla="*/ 23 h 702"/>
              <a:gd name="T36" fmla="*/ 3 w 844"/>
              <a:gd name="T37" fmla="*/ 22 h 702"/>
              <a:gd name="T38" fmla="*/ 4 w 844"/>
              <a:gd name="T39" fmla="*/ 20 h 702"/>
              <a:gd name="T40" fmla="*/ 4 w 844"/>
              <a:gd name="T41" fmla="*/ 20 h 702"/>
              <a:gd name="T42" fmla="*/ 4 w 844"/>
              <a:gd name="T43" fmla="*/ 20 h 702"/>
              <a:gd name="T44" fmla="*/ 4 w 844"/>
              <a:gd name="T45" fmla="*/ 20 h 702"/>
              <a:gd name="T46" fmla="*/ 6 w 844"/>
              <a:gd name="T47" fmla="*/ 14 h 702"/>
              <a:gd name="T48" fmla="*/ 5 w 844"/>
              <a:gd name="T49" fmla="*/ 17 h 702"/>
              <a:gd name="T50" fmla="*/ 6 w 844"/>
              <a:gd name="T51" fmla="*/ 14 h 702"/>
              <a:gd name="T52" fmla="*/ 17 w 844"/>
              <a:gd name="T53" fmla="*/ 0 h 702"/>
              <a:gd name="T54" fmla="*/ 7 w 844"/>
              <a:gd name="T55" fmla="*/ 13 h 702"/>
              <a:gd name="T56" fmla="*/ 7 w 844"/>
              <a:gd name="T57" fmla="*/ 13 h 702"/>
              <a:gd name="T58" fmla="*/ 7 w 844"/>
              <a:gd name="T59" fmla="*/ 13 h 702"/>
              <a:gd name="T60" fmla="*/ 17 w 844"/>
              <a:gd name="T61" fmla="*/ 0 h 702"/>
              <a:gd name="T62" fmla="*/ 17 w 844"/>
              <a:gd name="T63" fmla="*/ 0 h 702"/>
              <a:gd name="T64" fmla="*/ 17 w 844"/>
              <a:gd name="T65" fmla="*/ 0 h 702"/>
              <a:gd name="T66" fmla="*/ 17 w 844"/>
              <a:gd name="T67" fmla="*/ 0 h 7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44" h="702">
                <a:moveTo>
                  <a:pt x="54" y="93"/>
                </a:moveTo>
                <a:cubicBezTo>
                  <a:pt x="50" y="101"/>
                  <a:pt x="50" y="101"/>
                  <a:pt x="50" y="101"/>
                </a:cubicBezTo>
                <a:cubicBezTo>
                  <a:pt x="50" y="101"/>
                  <a:pt x="50" y="101"/>
                  <a:pt x="50" y="101"/>
                </a:cubicBezTo>
                <a:cubicBezTo>
                  <a:pt x="51" y="102"/>
                  <a:pt x="51" y="102"/>
                  <a:pt x="51" y="102"/>
                </a:cubicBezTo>
                <a:cubicBezTo>
                  <a:pt x="51" y="102"/>
                  <a:pt x="51" y="102"/>
                  <a:pt x="51" y="102"/>
                </a:cubicBezTo>
                <a:cubicBezTo>
                  <a:pt x="772" y="505"/>
                  <a:pt x="772" y="505"/>
                  <a:pt x="772" y="505"/>
                </a:cubicBezTo>
                <a:cubicBezTo>
                  <a:pt x="844" y="702"/>
                  <a:pt x="844" y="702"/>
                  <a:pt x="844" y="702"/>
                </a:cubicBezTo>
                <a:cubicBezTo>
                  <a:pt x="777" y="497"/>
                  <a:pt x="777" y="497"/>
                  <a:pt x="777" y="497"/>
                </a:cubicBezTo>
                <a:cubicBezTo>
                  <a:pt x="54" y="93"/>
                  <a:pt x="54" y="93"/>
                  <a:pt x="54" y="93"/>
                </a:cubicBezTo>
                <a:cubicBezTo>
                  <a:pt x="54" y="93"/>
                  <a:pt x="54" y="93"/>
                  <a:pt x="54" y="93"/>
                </a:cubicBezTo>
                <a:moveTo>
                  <a:pt x="0" y="36"/>
                </a:moveTo>
                <a:cubicBezTo>
                  <a:pt x="0" y="36"/>
                  <a:pt x="0" y="36"/>
                  <a:pt x="0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6"/>
                  <a:pt x="0" y="36"/>
                  <a:pt x="0" y="36"/>
                </a:cubicBezTo>
                <a:moveTo>
                  <a:pt x="3" y="22"/>
                </a:move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3"/>
                  <a:pt x="3" y="23"/>
                  <a:pt x="3" y="23"/>
                </a:cubicBezTo>
                <a:cubicBezTo>
                  <a:pt x="3" y="22"/>
                  <a:pt x="3" y="22"/>
                  <a:pt x="3" y="22"/>
                </a:cubicBezTo>
                <a:moveTo>
                  <a:pt x="4" y="20"/>
                </a:move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moveTo>
                  <a:pt x="6" y="14"/>
                </a:moveTo>
                <a:cubicBezTo>
                  <a:pt x="6" y="15"/>
                  <a:pt x="6" y="16"/>
                  <a:pt x="5" y="17"/>
                </a:cubicBezTo>
                <a:cubicBezTo>
                  <a:pt x="6" y="16"/>
                  <a:pt x="6" y="15"/>
                  <a:pt x="6" y="14"/>
                </a:cubicBezTo>
                <a:moveTo>
                  <a:pt x="17" y="0"/>
                </a:moveTo>
                <a:cubicBezTo>
                  <a:pt x="13" y="4"/>
                  <a:pt x="10" y="8"/>
                  <a:pt x="7" y="13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3"/>
                  <a:pt x="7" y="13"/>
                  <a:pt x="7" y="13"/>
                </a:cubicBezTo>
                <a:cubicBezTo>
                  <a:pt x="10" y="8"/>
                  <a:pt x="13" y="4"/>
                  <a:pt x="17" y="0"/>
                </a:cubicBezTo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25" name="Freeform 26"/>
          <p:cNvSpPr>
            <a:spLocks/>
          </p:cNvSpPr>
          <p:nvPr/>
        </p:nvSpPr>
        <p:spPr bwMode="auto">
          <a:xfrm>
            <a:off x="4010076" y="2885296"/>
            <a:ext cx="95251" cy="152400"/>
          </a:xfrm>
          <a:custGeom>
            <a:avLst/>
            <a:gdLst>
              <a:gd name="T0" fmla="*/ 26 w 63"/>
              <a:gd name="T1" fmla="*/ 0 h 101"/>
              <a:gd name="T2" fmla="*/ 26 w 63"/>
              <a:gd name="T3" fmla="*/ 0 h 101"/>
              <a:gd name="T4" fmla="*/ 26 w 63"/>
              <a:gd name="T5" fmla="*/ 0 h 101"/>
              <a:gd name="T6" fmla="*/ 26 w 63"/>
              <a:gd name="T7" fmla="*/ 0 h 101"/>
              <a:gd name="T8" fmla="*/ 16 w 63"/>
              <a:gd name="T9" fmla="*/ 13 h 101"/>
              <a:gd name="T10" fmla="*/ 16 w 63"/>
              <a:gd name="T11" fmla="*/ 13 h 101"/>
              <a:gd name="T12" fmla="*/ 16 w 63"/>
              <a:gd name="T13" fmla="*/ 13 h 101"/>
              <a:gd name="T14" fmla="*/ 15 w 63"/>
              <a:gd name="T15" fmla="*/ 14 h 101"/>
              <a:gd name="T16" fmla="*/ 14 w 63"/>
              <a:gd name="T17" fmla="*/ 17 h 101"/>
              <a:gd name="T18" fmla="*/ 13 w 63"/>
              <a:gd name="T19" fmla="*/ 20 h 101"/>
              <a:gd name="T20" fmla="*/ 13 w 63"/>
              <a:gd name="T21" fmla="*/ 20 h 101"/>
              <a:gd name="T22" fmla="*/ 13 w 63"/>
              <a:gd name="T23" fmla="*/ 20 h 101"/>
              <a:gd name="T24" fmla="*/ 12 w 63"/>
              <a:gd name="T25" fmla="*/ 21 h 101"/>
              <a:gd name="T26" fmla="*/ 12 w 63"/>
              <a:gd name="T27" fmla="*/ 21 h 101"/>
              <a:gd name="T28" fmla="*/ 12 w 63"/>
              <a:gd name="T29" fmla="*/ 22 h 101"/>
              <a:gd name="T30" fmla="*/ 12 w 63"/>
              <a:gd name="T31" fmla="*/ 23 h 101"/>
              <a:gd name="T32" fmla="*/ 12 w 63"/>
              <a:gd name="T33" fmla="*/ 23 h 101"/>
              <a:gd name="T34" fmla="*/ 11 w 63"/>
              <a:gd name="T35" fmla="*/ 24 h 101"/>
              <a:gd name="T36" fmla="*/ 11 w 63"/>
              <a:gd name="T37" fmla="*/ 25 h 101"/>
              <a:gd name="T38" fmla="*/ 11 w 63"/>
              <a:gd name="T39" fmla="*/ 25 h 101"/>
              <a:gd name="T40" fmla="*/ 11 w 63"/>
              <a:gd name="T41" fmla="*/ 26 h 101"/>
              <a:gd name="T42" fmla="*/ 11 w 63"/>
              <a:gd name="T43" fmla="*/ 26 h 101"/>
              <a:gd name="T44" fmla="*/ 9 w 63"/>
              <a:gd name="T45" fmla="*/ 33 h 101"/>
              <a:gd name="T46" fmla="*/ 9 w 63"/>
              <a:gd name="T47" fmla="*/ 33 h 101"/>
              <a:gd name="T48" fmla="*/ 9 w 63"/>
              <a:gd name="T49" fmla="*/ 34 h 101"/>
              <a:gd name="T50" fmla="*/ 9 w 63"/>
              <a:gd name="T51" fmla="*/ 35 h 101"/>
              <a:gd name="T52" fmla="*/ 9 w 63"/>
              <a:gd name="T53" fmla="*/ 36 h 101"/>
              <a:gd name="T54" fmla="*/ 9 w 63"/>
              <a:gd name="T55" fmla="*/ 36 h 101"/>
              <a:gd name="T56" fmla="*/ 9 w 63"/>
              <a:gd name="T57" fmla="*/ 36 h 101"/>
              <a:gd name="T58" fmla="*/ 9 w 63"/>
              <a:gd name="T59" fmla="*/ 37 h 101"/>
              <a:gd name="T60" fmla="*/ 9 w 63"/>
              <a:gd name="T61" fmla="*/ 37 h 101"/>
              <a:gd name="T62" fmla="*/ 9 w 63"/>
              <a:gd name="T63" fmla="*/ 38 h 101"/>
              <a:gd name="T64" fmla="*/ 9 w 63"/>
              <a:gd name="T65" fmla="*/ 38 h 101"/>
              <a:gd name="T66" fmla="*/ 9 w 63"/>
              <a:gd name="T67" fmla="*/ 40 h 101"/>
              <a:gd name="T68" fmla="*/ 9 w 63"/>
              <a:gd name="T69" fmla="*/ 40 h 101"/>
              <a:gd name="T70" fmla="*/ 52 w 63"/>
              <a:gd name="T71" fmla="*/ 98 h 101"/>
              <a:gd name="T72" fmla="*/ 52 w 63"/>
              <a:gd name="T73" fmla="*/ 98 h 101"/>
              <a:gd name="T74" fmla="*/ 59 w 63"/>
              <a:gd name="T75" fmla="*/ 101 h 101"/>
              <a:gd name="T76" fmla="*/ 63 w 63"/>
              <a:gd name="T77" fmla="*/ 93 h 101"/>
              <a:gd name="T78" fmla="*/ 26 w 63"/>
              <a:gd name="T79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3" h="101">
                <a:moveTo>
                  <a:pt x="26" y="0"/>
                </a:moveTo>
                <a:cubicBezTo>
                  <a:pt x="26" y="0"/>
                  <a:pt x="26" y="0"/>
                  <a:pt x="26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2" y="4"/>
                  <a:pt x="19" y="8"/>
                  <a:pt x="16" y="13"/>
                </a:cubicBezTo>
                <a:cubicBezTo>
                  <a:pt x="16" y="13"/>
                  <a:pt x="16" y="13"/>
                  <a:pt x="16" y="13"/>
                </a:cubicBezTo>
                <a:cubicBezTo>
                  <a:pt x="16" y="13"/>
                  <a:pt x="16" y="13"/>
                  <a:pt x="16" y="13"/>
                </a:cubicBezTo>
                <a:cubicBezTo>
                  <a:pt x="16" y="13"/>
                  <a:pt x="15" y="13"/>
                  <a:pt x="15" y="14"/>
                </a:cubicBezTo>
                <a:cubicBezTo>
                  <a:pt x="15" y="15"/>
                  <a:pt x="15" y="16"/>
                  <a:pt x="14" y="17"/>
                </a:cubicBezTo>
                <a:cubicBezTo>
                  <a:pt x="14" y="18"/>
                  <a:pt x="13" y="19"/>
                  <a:pt x="13" y="20"/>
                </a:cubicBezTo>
                <a:cubicBezTo>
                  <a:pt x="13" y="20"/>
                  <a:pt x="13" y="20"/>
                  <a:pt x="13" y="20"/>
                </a:cubicBezTo>
                <a:cubicBezTo>
                  <a:pt x="13" y="20"/>
                  <a:pt x="13" y="20"/>
                  <a:pt x="13" y="20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2"/>
                  <a:pt x="12" y="22"/>
                  <a:pt x="12" y="22"/>
                </a:cubicBezTo>
                <a:cubicBezTo>
                  <a:pt x="12" y="22"/>
                  <a:pt x="12" y="22"/>
                  <a:pt x="12" y="23"/>
                </a:cubicBezTo>
                <a:cubicBezTo>
                  <a:pt x="12" y="23"/>
                  <a:pt x="12" y="23"/>
                  <a:pt x="12" y="23"/>
                </a:cubicBezTo>
                <a:cubicBezTo>
                  <a:pt x="11" y="24"/>
                  <a:pt x="11" y="24"/>
                  <a:pt x="11" y="24"/>
                </a:cubicBezTo>
                <a:cubicBezTo>
                  <a:pt x="11" y="25"/>
                  <a:pt x="11" y="25"/>
                  <a:pt x="11" y="25"/>
                </a:cubicBezTo>
                <a:cubicBezTo>
                  <a:pt x="11" y="25"/>
                  <a:pt x="11" y="25"/>
                  <a:pt x="11" y="25"/>
                </a:cubicBezTo>
                <a:cubicBezTo>
                  <a:pt x="11" y="26"/>
                  <a:pt x="11" y="26"/>
                  <a:pt x="11" y="26"/>
                </a:cubicBezTo>
                <a:cubicBezTo>
                  <a:pt x="11" y="26"/>
                  <a:pt x="11" y="26"/>
                  <a:pt x="11" y="26"/>
                </a:cubicBezTo>
                <a:cubicBezTo>
                  <a:pt x="10" y="28"/>
                  <a:pt x="10" y="31"/>
                  <a:pt x="9" y="33"/>
                </a:cubicBezTo>
                <a:cubicBezTo>
                  <a:pt x="9" y="33"/>
                  <a:pt x="9" y="33"/>
                  <a:pt x="9" y="33"/>
                </a:cubicBezTo>
                <a:cubicBezTo>
                  <a:pt x="9" y="34"/>
                  <a:pt x="9" y="34"/>
                  <a:pt x="9" y="34"/>
                </a:cubicBezTo>
                <a:cubicBezTo>
                  <a:pt x="9" y="35"/>
                  <a:pt x="9" y="35"/>
                  <a:pt x="9" y="35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7"/>
                  <a:pt x="9" y="37"/>
                </a:cubicBezTo>
                <a:cubicBezTo>
                  <a:pt x="9" y="37"/>
                  <a:pt x="9" y="37"/>
                  <a:pt x="9" y="37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9"/>
                  <a:pt x="9" y="39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8" y="58"/>
                  <a:pt x="19" y="77"/>
                  <a:pt x="52" y="98"/>
                </a:cubicBezTo>
                <a:cubicBezTo>
                  <a:pt x="52" y="98"/>
                  <a:pt x="52" y="98"/>
                  <a:pt x="52" y="98"/>
                </a:cubicBezTo>
                <a:cubicBezTo>
                  <a:pt x="54" y="99"/>
                  <a:pt x="57" y="100"/>
                  <a:pt x="59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30" y="75"/>
                  <a:pt x="0" y="41"/>
                  <a:pt x="26" y="0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000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30" name="文本框 45"/>
          <p:cNvSpPr txBox="1"/>
          <p:nvPr/>
        </p:nvSpPr>
        <p:spPr>
          <a:xfrm>
            <a:off x="6823640" y="3641349"/>
            <a:ext cx="2809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srgbClr val="833836"/>
                </a:solidFill>
                <a:latin typeface="微軟正黑體"/>
                <a:ea typeface="微軟正黑體"/>
                <a:cs typeface="微軟正黑體"/>
              </a:rPr>
              <a:t>網路世代</a:t>
            </a:r>
            <a:endParaRPr lang="en-US" altLang="zh-TW" sz="2000" dirty="0" smtClean="0">
              <a:solidFill>
                <a:srgbClr val="833836"/>
              </a:solidFill>
              <a:latin typeface="微軟正黑體"/>
              <a:ea typeface="微軟正黑體"/>
              <a:cs typeface="微軟正黑體"/>
            </a:endParaRPr>
          </a:p>
          <a:p>
            <a:r>
              <a:rPr lang="zh-TW" altLang="en-US" sz="2000" dirty="0" smtClean="0">
                <a:solidFill>
                  <a:srgbClr val="833836"/>
                </a:solidFill>
                <a:latin typeface="微軟正黑體"/>
                <a:ea typeface="微軟正黑體"/>
                <a:cs typeface="微軟正黑體"/>
              </a:rPr>
              <a:t>網路叫車勢在必行</a:t>
            </a:r>
            <a:endParaRPr lang="en-US" altLang="zh-CN" sz="2000" dirty="0">
              <a:solidFill>
                <a:srgbClr val="833836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1683564" y="2853030"/>
            <a:ext cx="20233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000" dirty="0" smtClean="0">
                <a:solidFill>
                  <a:srgbClr val="4F81BE"/>
                </a:solidFill>
                <a:latin typeface="微軟正黑體"/>
                <a:ea typeface="微軟正黑體"/>
                <a:cs typeface="微軟正黑體"/>
              </a:rPr>
              <a:t>雙軌制</a:t>
            </a:r>
            <a:r>
              <a:rPr kumimoji="1" lang="en-US" altLang="zh-TW" sz="2000" dirty="0" smtClean="0">
                <a:solidFill>
                  <a:srgbClr val="4F81BE"/>
                </a:solidFill>
                <a:latin typeface="微軟正黑體"/>
                <a:ea typeface="微軟正黑體"/>
                <a:cs typeface="微軟正黑體"/>
              </a:rPr>
              <a:t>-&gt;</a:t>
            </a:r>
            <a:r>
              <a:rPr kumimoji="1" lang="zh-TW" altLang="en-US" sz="2000" dirty="0" smtClean="0">
                <a:solidFill>
                  <a:srgbClr val="4F81BE"/>
                </a:solidFill>
                <a:latin typeface="微軟正黑體"/>
                <a:ea typeface="微軟正黑體"/>
                <a:cs typeface="微軟正黑體"/>
              </a:rPr>
              <a:t>單軌制</a:t>
            </a:r>
            <a:endParaRPr kumimoji="1" lang="zh-TW" altLang="en-US" sz="2000" dirty="0">
              <a:solidFill>
                <a:srgbClr val="4F81BE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3436082" y="5927005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000" dirty="0" smtClean="0">
                <a:solidFill>
                  <a:srgbClr val="96B557"/>
                </a:solidFill>
                <a:latin typeface="微軟正黑體"/>
                <a:ea typeface="微軟正黑體"/>
                <a:cs typeface="微軟正黑體"/>
              </a:rPr>
              <a:t>管制牌照總量</a:t>
            </a:r>
            <a:endParaRPr kumimoji="1" lang="zh-TW" altLang="en-US" sz="2000" dirty="0">
              <a:solidFill>
                <a:srgbClr val="96B557"/>
              </a:solidFill>
              <a:latin typeface="微軟正黑體"/>
              <a:ea typeface="微軟正黑體"/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609928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群組 85"/>
          <p:cNvGrpSpPr/>
          <p:nvPr/>
        </p:nvGrpSpPr>
        <p:grpSpPr>
          <a:xfrm>
            <a:off x="-20803" y="1450381"/>
            <a:ext cx="9308595" cy="3952976"/>
            <a:chOff x="1894634" y="2213236"/>
            <a:chExt cx="13377838" cy="5441965"/>
          </a:xfrm>
        </p:grpSpPr>
        <p:sp>
          <p:nvSpPr>
            <p:cNvPr id="45" name="Shape 814"/>
            <p:cNvSpPr/>
            <p:nvPr/>
          </p:nvSpPr>
          <p:spPr>
            <a:xfrm>
              <a:off x="5663848" y="2401004"/>
              <a:ext cx="2763361" cy="272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3" h="21600" extrusionOk="0">
                  <a:moveTo>
                    <a:pt x="7807" y="14886"/>
                  </a:moveTo>
                  <a:lnTo>
                    <a:pt x="16936" y="13393"/>
                  </a:lnTo>
                  <a:lnTo>
                    <a:pt x="21033" y="5029"/>
                  </a:lnTo>
                  <a:cubicBezTo>
                    <a:pt x="20634" y="4263"/>
                    <a:pt x="18924" y="1282"/>
                    <a:pt x="16060" y="341"/>
                  </a:cubicBezTo>
                  <a:cubicBezTo>
                    <a:pt x="15370" y="115"/>
                    <a:pt x="14643" y="0"/>
                    <a:pt x="13899" y="0"/>
                  </a:cubicBezTo>
                  <a:cubicBezTo>
                    <a:pt x="11494" y="0"/>
                    <a:pt x="9633" y="1170"/>
                    <a:pt x="9404" y="1320"/>
                  </a:cubicBezTo>
                  <a:cubicBezTo>
                    <a:pt x="2900" y="5909"/>
                    <a:pt x="-567" y="13692"/>
                    <a:pt x="77" y="21600"/>
                  </a:cubicBezTo>
                  <a:cubicBezTo>
                    <a:pt x="297" y="20626"/>
                    <a:pt x="689" y="19600"/>
                    <a:pt x="1356" y="18630"/>
                  </a:cubicBezTo>
                  <a:cubicBezTo>
                    <a:pt x="3537" y="15463"/>
                    <a:pt x="7530" y="14920"/>
                    <a:pt x="7807" y="14886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defTabSz="31967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8" name="Shape 813"/>
            <p:cNvSpPr/>
            <p:nvPr/>
          </p:nvSpPr>
          <p:spPr>
            <a:xfrm>
              <a:off x="7352237" y="2213236"/>
              <a:ext cx="3204752" cy="2196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0" h="21600" extrusionOk="0">
                  <a:moveTo>
                    <a:pt x="19007" y="5854"/>
                  </a:moveTo>
                  <a:cubicBezTo>
                    <a:pt x="15675" y="2078"/>
                    <a:pt x="11527" y="0"/>
                    <a:pt x="7326" y="0"/>
                  </a:cubicBezTo>
                  <a:cubicBezTo>
                    <a:pt x="5334" y="0"/>
                    <a:pt x="3355" y="459"/>
                    <a:pt x="1443" y="1365"/>
                  </a:cubicBezTo>
                  <a:cubicBezTo>
                    <a:pt x="954" y="1597"/>
                    <a:pt x="473" y="1856"/>
                    <a:pt x="0" y="2143"/>
                  </a:cubicBezTo>
                  <a:cubicBezTo>
                    <a:pt x="197" y="2120"/>
                    <a:pt x="399" y="2108"/>
                    <a:pt x="605" y="2108"/>
                  </a:cubicBezTo>
                  <a:cubicBezTo>
                    <a:pt x="1337" y="2108"/>
                    <a:pt x="2054" y="2267"/>
                    <a:pt x="2735" y="2581"/>
                  </a:cubicBezTo>
                  <a:cubicBezTo>
                    <a:pt x="5939" y="4058"/>
                    <a:pt x="7580" y="8966"/>
                    <a:pt x="7648" y="9174"/>
                  </a:cubicBezTo>
                  <a:lnTo>
                    <a:pt x="11353" y="19788"/>
                  </a:lnTo>
                  <a:lnTo>
                    <a:pt x="19244" y="21600"/>
                  </a:lnTo>
                  <a:cubicBezTo>
                    <a:pt x="19745" y="20775"/>
                    <a:pt x="21600" y="17453"/>
                    <a:pt x="21580" y="13587"/>
                  </a:cubicBezTo>
                  <a:cubicBezTo>
                    <a:pt x="21556" y="9281"/>
                    <a:pt x="19448" y="6408"/>
                    <a:pt x="19007" y="5854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defTabSz="31967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1" name="Shape 815"/>
            <p:cNvSpPr/>
            <p:nvPr/>
          </p:nvSpPr>
          <p:spPr>
            <a:xfrm>
              <a:off x="7198906" y="5872087"/>
              <a:ext cx="3478682" cy="1783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1496" extrusionOk="0">
                  <a:moveTo>
                    <a:pt x="13214" y="6652"/>
                  </a:moveTo>
                  <a:lnTo>
                    <a:pt x="6555" y="0"/>
                  </a:lnTo>
                  <a:lnTo>
                    <a:pt x="53" y="6493"/>
                  </a:lnTo>
                  <a:cubicBezTo>
                    <a:pt x="-25" y="7766"/>
                    <a:pt x="-213" y="12704"/>
                    <a:pt x="1220" y="16502"/>
                  </a:cubicBezTo>
                  <a:cubicBezTo>
                    <a:pt x="2931" y="21034"/>
                    <a:pt x="5849" y="21458"/>
                    <a:pt x="6025" y="21480"/>
                  </a:cubicBezTo>
                  <a:cubicBezTo>
                    <a:pt x="8019" y="21600"/>
                    <a:pt x="10010" y="21039"/>
                    <a:pt x="11922" y="19823"/>
                  </a:cubicBezTo>
                  <a:cubicBezTo>
                    <a:pt x="15933" y="17271"/>
                    <a:pt x="19253" y="12077"/>
                    <a:pt x="21387" y="5178"/>
                  </a:cubicBezTo>
                  <a:cubicBezTo>
                    <a:pt x="20798" y="6168"/>
                    <a:pt x="20074" y="7062"/>
                    <a:pt x="19195" y="7635"/>
                  </a:cubicBezTo>
                  <a:cubicBezTo>
                    <a:pt x="18526" y="8071"/>
                    <a:pt x="17798" y="8293"/>
                    <a:pt x="17029" y="8293"/>
                  </a:cubicBezTo>
                  <a:cubicBezTo>
                    <a:pt x="14961" y="8293"/>
                    <a:pt x="13284" y="6719"/>
                    <a:pt x="13214" y="6652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defTabSz="31967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4" name="Shape 817"/>
            <p:cNvSpPr/>
            <p:nvPr/>
          </p:nvSpPr>
          <p:spPr>
            <a:xfrm>
              <a:off x="5648168" y="4284183"/>
              <a:ext cx="2086687" cy="3245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8" h="21600" extrusionOk="0">
                  <a:moveTo>
                    <a:pt x="1817" y="2830"/>
                  </a:moveTo>
                  <a:cubicBezTo>
                    <a:pt x="-692" y="5156"/>
                    <a:pt x="66" y="7942"/>
                    <a:pt x="254" y="8503"/>
                  </a:cubicBezTo>
                  <a:cubicBezTo>
                    <a:pt x="362" y="8755"/>
                    <a:pt x="458" y="8965"/>
                    <a:pt x="556" y="9163"/>
                  </a:cubicBezTo>
                  <a:cubicBezTo>
                    <a:pt x="3636" y="15438"/>
                    <a:pt x="11466" y="20104"/>
                    <a:pt x="20908" y="21600"/>
                  </a:cubicBezTo>
                  <a:cubicBezTo>
                    <a:pt x="19843" y="21166"/>
                    <a:pt x="18785" y="20576"/>
                    <a:pt x="17895" y="19777"/>
                  </a:cubicBezTo>
                  <a:cubicBezTo>
                    <a:pt x="14926" y="17113"/>
                    <a:pt x="15796" y="13681"/>
                    <a:pt x="15834" y="13536"/>
                  </a:cubicBezTo>
                  <a:lnTo>
                    <a:pt x="17746" y="5574"/>
                  </a:lnTo>
                  <a:lnTo>
                    <a:pt x="9321" y="0"/>
                  </a:lnTo>
                  <a:cubicBezTo>
                    <a:pt x="8266" y="117"/>
                    <a:pt x="4112" y="703"/>
                    <a:pt x="1817" y="283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defTabSz="31967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7" name="Shape 816"/>
            <p:cNvSpPr/>
            <p:nvPr/>
          </p:nvSpPr>
          <p:spPr>
            <a:xfrm>
              <a:off x="9256785" y="3124208"/>
              <a:ext cx="1855735" cy="3451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8" h="21600" extrusionOk="0">
                  <a:moveTo>
                    <a:pt x="8303" y="21600"/>
                  </a:moveTo>
                  <a:lnTo>
                    <a:pt x="8304" y="21600"/>
                  </a:lnTo>
                  <a:cubicBezTo>
                    <a:pt x="9584" y="21600"/>
                    <a:pt x="10793" y="21497"/>
                    <a:pt x="11899" y="21293"/>
                  </a:cubicBezTo>
                  <a:cubicBezTo>
                    <a:pt x="16562" y="20433"/>
                    <a:pt x="18635" y="18018"/>
                    <a:pt x="19018" y="17521"/>
                  </a:cubicBezTo>
                  <a:cubicBezTo>
                    <a:pt x="21477" y="13793"/>
                    <a:pt x="21600" y="9824"/>
                    <a:pt x="19376" y="6042"/>
                  </a:cubicBezTo>
                  <a:cubicBezTo>
                    <a:pt x="18057" y="3801"/>
                    <a:pt x="15973" y="1755"/>
                    <a:pt x="13242" y="0"/>
                  </a:cubicBezTo>
                  <a:cubicBezTo>
                    <a:pt x="13788" y="726"/>
                    <a:pt x="14170" y="1567"/>
                    <a:pt x="14184" y="2507"/>
                  </a:cubicBezTo>
                  <a:cubicBezTo>
                    <a:pt x="14227" y="5617"/>
                    <a:pt x="9902" y="8101"/>
                    <a:pt x="9717" y="8205"/>
                  </a:cubicBezTo>
                  <a:lnTo>
                    <a:pt x="0" y="13570"/>
                  </a:lnTo>
                  <a:lnTo>
                    <a:pt x="2106" y="20885"/>
                  </a:lnTo>
                  <a:cubicBezTo>
                    <a:pt x="2923" y="21076"/>
                    <a:pt x="5421" y="21600"/>
                    <a:pt x="8303" y="21600"/>
                  </a:cubicBez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defTabSz="319674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9" name="Shape 823"/>
            <p:cNvSpPr/>
            <p:nvPr/>
          </p:nvSpPr>
          <p:spPr>
            <a:xfrm>
              <a:off x="7571710" y="4161081"/>
              <a:ext cx="1613146" cy="1609445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200">
                  <a:solidFill>
                    <a:srgbClr val="FFFFFF"/>
                  </a:solidFill>
                </a:defRPr>
              </a:pPr>
              <a:endParaRPr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60" name="组合 55"/>
            <p:cNvGrpSpPr/>
            <p:nvPr/>
          </p:nvGrpSpPr>
          <p:grpSpPr>
            <a:xfrm>
              <a:off x="2097266" y="2740060"/>
              <a:ext cx="3321857" cy="829432"/>
              <a:chOff x="3228417" y="5019021"/>
              <a:chExt cx="4746404" cy="1187848"/>
            </a:xfrm>
          </p:grpSpPr>
          <p:sp>
            <p:nvSpPr>
              <p:cNvPr id="61" name="Shape 825"/>
              <p:cNvSpPr/>
              <p:nvPr/>
            </p:nvSpPr>
            <p:spPr>
              <a:xfrm>
                <a:off x="6786973" y="5019021"/>
                <a:ext cx="1187848" cy="1187848"/>
              </a:xfrm>
              <a:prstGeom prst="roundRect">
                <a:avLst>
                  <a:gd name="adj" fmla="val 18176"/>
                </a:avLst>
              </a:prstGeom>
              <a:solidFill>
                <a:schemeClr val="accent1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200">
                    <a:solidFill>
                      <a:srgbClr val="FFFFFF"/>
                    </a:solidFill>
                  </a:defRPr>
                </a:pPr>
                <a:endParaRPr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62" name="Shape 826"/>
              <p:cNvSpPr/>
              <p:nvPr/>
            </p:nvSpPr>
            <p:spPr>
              <a:xfrm>
                <a:off x="7085771" y="5169292"/>
                <a:ext cx="568027" cy="82369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71437" tIns="71437" rIns="71437" bIns="71437" anchor="ctr">
                <a:spAutoFit/>
              </a:bodyPr>
              <a:lstStyle>
                <a:lvl1pPr>
                  <a:lnSpc>
                    <a:spcPct val="150000"/>
                  </a:lnSpc>
                  <a:defRPr sz="4000">
                    <a:solidFill>
                      <a:srgbClr val="FFFFFF"/>
                    </a:solidFill>
                    <a:latin typeface="FontAwesome"/>
                    <a:ea typeface="FontAwesome"/>
                    <a:cs typeface="FontAwesome"/>
                    <a:sym typeface="FontAwesome"/>
                  </a:defRPr>
                </a:lvl1pPr>
              </a:lstStyle>
              <a:p>
                <a:pPr lvl="0">
                  <a:lnSpc>
                    <a:spcPct val="100000"/>
                  </a:lnSpc>
                  <a:defRPr sz="1800">
                    <a:solidFill>
                      <a:srgbClr val="000000"/>
                    </a:solidFill>
                  </a:defRPr>
                </a:pPr>
                <a:r>
                  <a:rPr lang="en-US" sz="2800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A</a:t>
                </a:r>
                <a:endParaRPr sz="28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64" name="AutoShape 31"/>
              <p:cNvSpPr>
                <a:spLocks/>
              </p:cNvSpPr>
              <p:nvPr/>
            </p:nvSpPr>
            <p:spPr bwMode="auto">
              <a:xfrm>
                <a:off x="3228417" y="5084053"/>
                <a:ext cx="3848090" cy="7100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algn="ctr"/>
                <a:r>
                  <a:rPr kumimoji="1" lang="zh-TW" altLang="en-US" sz="3200" dirty="0">
                    <a:solidFill>
                      <a:srgbClr val="4F81BE"/>
                    </a:solidFill>
                    <a:latin typeface="微軟正黑體"/>
                    <a:ea typeface="微軟正黑體"/>
                    <a:cs typeface="微軟正黑體"/>
                  </a:rPr>
                  <a:t>座談會</a:t>
                </a:r>
              </a:p>
            </p:txBody>
          </p:sp>
        </p:grpSp>
        <p:grpSp>
          <p:nvGrpSpPr>
            <p:cNvPr id="65" name="组合 60"/>
            <p:cNvGrpSpPr/>
            <p:nvPr/>
          </p:nvGrpSpPr>
          <p:grpSpPr>
            <a:xfrm>
              <a:off x="1894634" y="5990402"/>
              <a:ext cx="3524508" cy="829431"/>
              <a:chOff x="2938873" y="9673921"/>
              <a:chExt cx="5035948" cy="1187848"/>
            </a:xfrm>
          </p:grpSpPr>
          <p:sp>
            <p:nvSpPr>
              <p:cNvPr id="66" name="Shape 829"/>
              <p:cNvSpPr/>
              <p:nvPr/>
            </p:nvSpPr>
            <p:spPr>
              <a:xfrm>
                <a:off x="6786973" y="9673921"/>
                <a:ext cx="1187848" cy="1187848"/>
              </a:xfrm>
              <a:prstGeom prst="roundRect">
                <a:avLst>
                  <a:gd name="adj" fmla="val 18176"/>
                </a:avLst>
              </a:prstGeom>
              <a:solidFill>
                <a:schemeClr val="accent2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200">
                    <a:solidFill>
                      <a:srgbClr val="FFFFFF"/>
                    </a:solidFill>
                  </a:defRPr>
                </a:pPr>
                <a:endParaRPr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67" name="Shape 830"/>
              <p:cNvSpPr/>
              <p:nvPr/>
            </p:nvSpPr>
            <p:spPr>
              <a:xfrm>
                <a:off x="7105239" y="9824193"/>
                <a:ext cx="529088" cy="82369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71437" tIns="71437" rIns="71437" bIns="71437" anchor="ctr">
                <a:spAutoFit/>
              </a:bodyPr>
              <a:lstStyle>
                <a:lvl1pPr>
                  <a:lnSpc>
                    <a:spcPct val="150000"/>
                  </a:lnSpc>
                  <a:defRPr sz="4000">
                    <a:solidFill>
                      <a:srgbClr val="FFFFFF"/>
                    </a:solidFill>
                    <a:latin typeface="FontAwesome"/>
                    <a:ea typeface="FontAwesome"/>
                    <a:cs typeface="FontAwesome"/>
                    <a:sym typeface="FontAwesome"/>
                  </a:defRPr>
                </a:lvl1pPr>
              </a:lstStyle>
              <a:p>
                <a:pPr lvl="0">
                  <a:lnSpc>
                    <a:spcPct val="100000"/>
                  </a:lnSpc>
                  <a:defRPr sz="1800">
                    <a:solidFill>
                      <a:srgbClr val="000000"/>
                    </a:solidFill>
                  </a:defRPr>
                </a:pPr>
                <a:r>
                  <a:rPr lang="en-US" sz="2800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B</a:t>
                </a:r>
                <a:endParaRPr sz="28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69" name="AutoShape 31"/>
              <p:cNvSpPr>
                <a:spLocks/>
              </p:cNvSpPr>
              <p:nvPr/>
            </p:nvSpPr>
            <p:spPr bwMode="auto">
              <a:xfrm>
                <a:off x="2938873" y="9745694"/>
                <a:ext cx="3848100" cy="96002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algn="ctr" defTabSz="452872">
                  <a:spcBef>
                    <a:spcPts val="1189"/>
                  </a:spcBef>
                  <a:defRPr/>
                </a:pPr>
                <a:r>
                  <a:rPr lang="zh-TW" altLang="en-US" sz="3200" b="1" dirty="0" smtClean="0">
                    <a:solidFill>
                      <a:srgbClr val="C0504D"/>
                    </a:solidFill>
                    <a:latin typeface="微軟正黑體"/>
                    <a:ea typeface="微軟正黑體"/>
                    <a:cs typeface="微軟正黑體"/>
                    <a:sym typeface="Lato" charset="0"/>
                  </a:rPr>
                  <a:t>政論節目</a:t>
                </a:r>
                <a:endParaRPr lang="es-ES" altLang="zh-CN" sz="3200" dirty="0">
                  <a:solidFill>
                    <a:srgbClr val="C0504D"/>
                  </a:solidFill>
                  <a:latin typeface="微軟正黑體"/>
                  <a:ea typeface="微軟正黑體"/>
                  <a:cs typeface="微軟正黑體"/>
                </a:endParaRPr>
              </a:p>
            </p:txBody>
          </p:sp>
        </p:grpSp>
        <p:grpSp>
          <p:nvGrpSpPr>
            <p:cNvPr id="70" name="组合 65"/>
            <p:cNvGrpSpPr/>
            <p:nvPr/>
          </p:nvGrpSpPr>
          <p:grpSpPr>
            <a:xfrm>
              <a:off x="10820734" y="2296141"/>
              <a:ext cx="3067349" cy="829431"/>
              <a:chOff x="15692848" y="4710699"/>
              <a:chExt cx="4382752" cy="1187848"/>
            </a:xfrm>
          </p:grpSpPr>
          <p:sp>
            <p:nvSpPr>
              <p:cNvPr id="71" name="Shape 833"/>
              <p:cNvSpPr/>
              <p:nvPr/>
            </p:nvSpPr>
            <p:spPr>
              <a:xfrm>
                <a:off x="15692848" y="4710699"/>
                <a:ext cx="1187848" cy="1187848"/>
              </a:xfrm>
              <a:prstGeom prst="roundRect">
                <a:avLst>
                  <a:gd name="adj" fmla="val 18176"/>
                </a:avLst>
              </a:prstGeom>
              <a:solidFill>
                <a:schemeClr val="accent2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200">
                    <a:solidFill>
                      <a:srgbClr val="FFFFFF"/>
                    </a:solidFill>
                  </a:defRPr>
                </a:pPr>
                <a:endParaRPr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72" name="Shape 834"/>
              <p:cNvSpPr/>
              <p:nvPr/>
            </p:nvSpPr>
            <p:spPr>
              <a:xfrm>
                <a:off x="16000807" y="4860971"/>
                <a:ext cx="549704" cy="82369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71437" tIns="71437" rIns="71437" bIns="71437" anchor="ctr">
                <a:spAutoFit/>
              </a:bodyPr>
              <a:lstStyle>
                <a:lvl1pPr>
                  <a:lnSpc>
                    <a:spcPct val="150000"/>
                  </a:lnSpc>
                  <a:defRPr sz="4000">
                    <a:solidFill>
                      <a:srgbClr val="FFFFFF"/>
                    </a:solidFill>
                    <a:latin typeface="FontAwesome"/>
                    <a:ea typeface="FontAwesome"/>
                    <a:cs typeface="FontAwesome"/>
                    <a:sym typeface="FontAwesome"/>
                  </a:defRPr>
                </a:lvl1pPr>
              </a:lstStyle>
              <a:p>
                <a:pPr lvl="0">
                  <a:lnSpc>
                    <a:spcPct val="100000"/>
                  </a:lnSpc>
                  <a:defRPr sz="1800">
                    <a:solidFill>
                      <a:srgbClr val="000000"/>
                    </a:solidFill>
                  </a:defRPr>
                </a:pPr>
                <a:r>
                  <a:rPr lang="en-US" sz="2800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C</a:t>
                </a:r>
                <a:endParaRPr sz="28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74" name="AutoShape 31"/>
              <p:cNvSpPr>
                <a:spLocks/>
              </p:cNvSpPr>
              <p:nvPr/>
            </p:nvSpPr>
            <p:spPr bwMode="auto">
              <a:xfrm>
                <a:off x="16227504" y="4763198"/>
                <a:ext cx="3848096" cy="69382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algn="ctr" defTabSz="452872">
                  <a:spcBef>
                    <a:spcPts val="1189"/>
                  </a:spcBef>
                  <a:defRPr/>
                </a:pPr>
                <a:r>
                  <a:rPr lang="zh-TW" altLang="en-US" sz="3200" b="1" dirty="0" smtClean="0">
                    <a:solidFill>
                      <a:srgbClr val="C0504D"/>
                    </a:solidFill>
                    <a:latin typeface="微軟正黑體"/>
                    <a:ea typeface="微軟正黑體"/>
                    <a:cs typeface="微軟正黑體"/>
                    <a:sym typeface="Lato" charset="0"/>
                  </a:rPr>
                  <a:t>直播</a:t>
                </a:r>
                <a:endParaRPr lang="es-ES" altLang="zh-CN" sz="3200" dirty="0">
                  <a:solidFill>
                    <a:srgbClr val="C0504D"/>
                  </a:solidFill>
                  <a:latin typeface="微軟正黑體"/>
                  <a:ea typeface="微軟正黑體"/>
                  <a:cs typeface="微軟正黑體"/>
                </a:endParaRPr>
              </a:p>
            </p:txBody>
          </p:sp>
        </p:grpSp>
        <p:grpSp>
          <p:nvGrpSpPr>
            <p:cNvPr id="75" name="组合 70"/>
            <p:cNvGrpSpPr/>
            <p:nvPr/>
          </p:nvGrpSpPr>
          <p:grpSpPr>
            <a:xfrm>
              <a:off x="11535528" y="4248698"/>
              <a:ext cx="3736944" cy="975959"/>
              <a:chOff x="16714141" y="7386796"/>
              <a:chExt cx="5339484" cy="1397692"/>
            </a:xfrm>
          </p:grpSpPr>
          <p:sp>
            <p:nvSpPr>
              <p:cNvPr id="76" name="Shape 841"/>
              <p:cNvSpPr/>
              <p:nvPr/>
            </p:nvSpPr>
            <p:spPr>
              <a:xfrm>
                <a:off x="16714141" y="7596640"/>
                <a:ext cx="1187847" cy="1187848"/>
              </a:xfrm>
              <a:prstGeom prst="roundRect">
                <a:avLst>
                  <a:gd name="adj" fmla="val 18176"/>
                </a:avLst>
              </a:prstGeom>
              <a:solidFill>
                <a:schemeClr val="accent5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200">
                    <a:solidFill>
                      <a:srgbClr val="FFFFFF"/>
                    </a:solidFill>
                  </a:defRPr>
                </a:pPr>
                <a:endParaRPr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77" name="Shape 842"/>
              <p:cNvSpPr/>
              <p:nvPr/>
            </p:nvSpPr>
            <p:spPr>
              <a:xfrm>
                <a:off x="16998052" y="7746912"/>
                <a:ext cx="597801" cy="82369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71437" tIns="71437" rIns="71437" bIns="71437" anchor="ctr">
                <a:spAutoFit/>
              </a:bodyPr>
              <a:lstStyle>
                <a:lvl1pPr>
                  <a:lnSpc>
                    <a:spcPct val="150000"/>
                  </a:lnSpc>
                  <a:defRPr sz="4000">
                    <a:solidFill>
                      <a:srgbClr val="FFFFFF"/>
                    </a:solidFill>
                    <a:latin typeface="FontAwesome"/>
                    <a:ea typeface="FontAwesome"/>
                    <a:cs typeface="FontAwesome"/>
                    <a:sym typeface="FontAwesome"/>
                  </a:defRPr>
                </a:lvl1pPr>
              </a:lstStyle>
              <a:p>
                <a:pPr lvl="0">
                  <a:lnSpc>
                    <a:spcPct val="100000"/>
                  </a:lnSpc>
                  <a:defRPr sz="1800">
                    <a:solidFill>
                      <a:srgbClr val="000000"/>
                    </a:solidFill>
                  </a:defRPr>
                </a:pPr>
                <a:r>
                  <a:rPr lang="en-US" sz="2800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D</a:t>
                </a:r>
                <a:endParaRPr sz="28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79" name="AutoShape 31"/>
              <p:cNvSpPr>
                <a:spLocks/>
              </p:cNvSpPr>
              <p:nvPr/>
            </p:nvSpPr>
            <p:spPr bwMode="auto">
              <a:xfrm>
                <a:off x="18205525" y="7386796"/>
                <a:ext cx="3848100" cy="3556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defTabSz="452872">
                  <a:spcBef>
                    <a:spcPts val="1189"/>
                  </a:spcBef>
                  <a:defRPr/>
                </a:pPr>
                <a:endParaRPr lang="es-ES" altLang="zh-CN" sz="4400" dirty="0">
                  <a:solidFill>
                    <a:schemeClr val="accent5"/>
                  </a:solidFill>
                  <a:latin typeface="微软雅黑" pitchFamily="34" charset="-122"/>
                  <a:ea typeface="微软雅黑" pitchFamily="34" charset="-122"/>
                  <a:cs typeface="Gill Sans" charset="0"/>
                </a:endParaRPr>
              </a:p>
            </p:txBody>
          </p:sp>
        </p:grpSp>
        <p:grpSp>
          <p:nvGrpSpPr>
            <p:cNvPr id="80" name="组合 75"/>
            <p:cNvGrpSpPr/>
            <p:nvPr/>
          </p:nvGrpSpPr>
          <p:grpSpPr>
            <a:xfrm>
              <a:off x="10670397" y="6523962"/>
              <a:ext cx="4337805" cy="1056718"/>
              <a:chOff x="15478007" y="10231779"/>
              <a:chExt cx="6198017" cy="1513349"/>
            </a:xfrm>
          </p:grpSpPr>
          <p:sp>
            <p:nvSpPr>
              <p:cNvPr id="81" name="Shape 835"/>
              <p:cNvSpPr/>
              <p:nvPr/>
            </p:nvSpPr>
            <p:spPr>
              <a:xfrm>
                <a:off x="15478007" y="10557280"/>
                <a:ext cx="1187848" cy="1187848"/>
              </a:xfrm>
              <a:prstGeom prst="roundRect">
                <a:avLst>
                  <a:gd name="adj" fmla="val 18176"/>
                </a:avLst>
              </a:prstGeom>
              <a:solidFill>
                <a:schemeClr val="accent4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200">
                    <a:solidFill>
                      <a:srgbClr val="FFFFFF"/>
                    </a:solidFill>
                  </a:defRPr>
                </a:pPr>
                <a:endParaRPr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82" name="Shape 836"/>
              <p:cNvSpPr/>
              <p:nvPr/>
            </p:nvSpPr>
            <p:spPr>
              <a:xfrm>
                <a:off x="15816889" y="10707552"/>
                <a:ext cx="487861" cy="82369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71437" tIns="71437" rIns="71437" bIns="71437" anchor="ctr">
                <a:spAutoFit/>
              </a:bodyPr>
              <a:lstStyle>
                <a:lvl1pPr>
                  <a:lnSpc>
                    <a:spcPct val="150000"/>
                  </a:lnSpc>
                  <a:defRPr sz="4000">
                    <a:solidFill>
                      <a:srgbClr val="FFFFFF"/>
                    </a:solidFill>
                    <a:latin typeface="FontAwesome"/>
                    <a:ea typeface="FontAwesome"/>
                    <a:cs typeface="FontAwesome"/>
                    <a:sym typeface="FontAwesome"/>
                  </a:defRPr>
                </a:lvl1pPr>
              </a:lstStyle>
              <a:p>
                <a:pPr lvl="0">
                  <a:lnSpc>
                    <a:spcPct val="100000"/>
                  </a:lnSpc>
                  <a:defRPr sz="1800">
                    <a:solidFill>
                      <a:srgbClr val="000000"/>
                    </a:solidFill>
                  </a:defRPr>
                </a:pPr>
                <a:r>
                  <a:rPr lang="en-US" sz="2800" dirty="0">
                    <a:solidFill>
                      <a:schemeClr val="bg1"/>
                    </a:solidFill>
                    <a:latin typeface="微软雅黑" pitchFamily="34" charset="-122"/>
                    <a:ea typeface="微软雅黑" pitchFamily="34" charset="-122"/>
                  </a:rPr>
                  <a:t>E</a:t>
                </a:r>
                <a:endParaRPr sz="28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84" name="AutoShape 31"/>
              <p:cNvSpPr>
                <a:spLocks/>
              </p:cNvSpPr>
              <p:nvPr/>
            </p:nvSpPr>
            <p:spPr bwMode="auto">
              <a:xfrm>
                <a:off x="16896928" y="10231779"/>
                <a:ext cx="4779096" cy="148999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algn="ctr"/>
                <a:r>
                  <a:rPr kumimoji="1" lang="zh-TW" altLang="en-US" sz="3200" dirty="0">
                    <a:solidFill>
                      <a:srgbClr val="8064A3"/>
                    </a:solidFill>
                    <a:latin typeface="微軟正黑體"/>
                    <a:ea typeface="微軟正黑體"/>
                    <a:cs typeface="微軟正黑體"/>
                  </a:rPr>
                  <a:t>與政治利益</a:t>
                </a:r>
                <a:endParaRPr kumimoji="1" lang="en-US" altLang="zh-TW" sz="3200" dirty="0">
                  <a:solidFill>
                    <a:srgbClr val="8064A3"/>
                  </a:solidFill>
                  <a:latin typeface="微軟正黑體"/>
                  <a:ea typeface="微軟正黑體"/>
                  <a:cs typeface="微軟正黑體"/>
                </a:endParaRPr>
              </a:p>
              <a:p>
                <a:pPr algn="ctr"/>
                <a:r>
                  <a:rPr kumimoji="1" lang="zh-TW" altLang="en-US" sz="3200" dirty="0">
                    <a:solidFill>
                      <a:srgbClr val="8064A3"/>
                    </a:solidFill>
                    <a:latin typeface="微軟正黑體"/>
                    <a:ea typeface="微軟正黑體"/>
                    <a:cs typeface="微軟正黑體"/>
                  </a:rPr>
                  <a:t>團體接觸</a:t>
                </a:r>
              </a:p>
              <a:p>
                <a:pPr defTabSz="452872">
                  <a:spcBef>
                    <a:spcPts val="1189"/>
                  </a:spcBef>
                  <a:defRPr/>
                </a:pPr>
                <a:endParaRPr lang="es-ES" altLang="zh-CN" sz="2000" dirty="0">
                  <a:solidFill>
                    <a:schemeClr val="accent4"/>
                  </a:solidFill>
                  <a:latin typeface="微軟正黑體"/>
                  <a:ea typeface="微軟正黑體"/>
                  <a:cs typeface="微軟正黑體"/>
                </a:endParaRPr>
              </a:p>
            </p:txBody>
          </p:sp>
        </p:grpSp>
      </p:grpSp>
      <p:sp>
        <p:nvSpPr>
          <p:cNvPr id="87" name="文字方塊 86"/>
          <p:cNvSpPr txBox="1"/>
          <p:nvPr/>
        </p:nvSpPr>
        <p:spPr>
          <a:xfrm>
            <a:off x="7327249" y="3029095"/>
            <a:ext cx="182614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TW" altLang="en-US" sz="3200" dirty="0" smtClean="0">
                <a:solidFill>
                  <a:srgbClr val="4BACC6"/>
                </a:solidFill>
                <a:latin typeface="微軟正黑體"/>
                <a:ea typeface="微軟正黑體"/>
                <a:cs typeface="微軟正黑體"/>
              </a:rPr>
              <a:t>投書媒體</a:t>
            </a:r>
            <a:endParaRPr kumimoji="1" lang="zh-TW" altLang="en-US" sz="3200" dirty="0">
              <a:solidFill>
                <a:srgbClr val="4BACC6"/>
              </a:solidFill>
              <a:latin typeface="微軟正黑體"/>
              <a:ea typeface="微軟正黑體"/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467989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群組 15"/>
          <p:cNvGrpSpPr/>
          <p:nvPr/>
        </p:nvGrpSpPr>
        <p:grpSpPr>
          <a:xfrm>
            <a:off x="-46171" y="1783675"/>
            <a:ext cx="9196474" cy="3175669"/>
            <a:chOff x="0" y="1523577"/>
            <a:chExt cx="12192000" cy="4311996"/>
          </a:xfrm>
        </p:grpSpPr>
        <p:sp>
          <p:nvSpPr>
            <p:cNvPr id="2" name="任意多边形 13"/>
            <p:cNvSpPr/>
            <p:nvPr/>
          </p:nvSpPr>
          <p:spPr>
            <a:xfrm>
              <a:off x="4466686" y="2553878"/>
              <a:ext cx="7725314" cy="2525643"/>
            </a:xfrm>
            <a:custGeom>
              <a:avLst/>
              <a:gdLst>
                <a:gd name="connsiteX0" fmla="*/ 2463210 w 7725314"/>
                <a:gd name="connsiteY0" fmla="*/ 0 h 2525643"/>
                <a:gd name="connsiteX1" fmla="*/ 7725314 w 7725314"/>
                <a:gd name="connsiteY1" fmla="*/ 0 h 2525643"/>
                <a:gd name="connsiteX2" fmla="*/ 7725314 w 7725314"/>
                <a:gd name="connsiteY2" fmla="*/ 2525643 h 2525643"/>
                <a:gd name="connsiteX3" fmla="*/ 0 w 7725314"/>
                <a:gd name="connsiteY3" fmla="*/ 2525643 h 2525643"/>
                <a:gd name="connsiteX4" fmla="*/ 2463210 w 7725314"/>
                <a:gd name="connsiteY4" fmla="*/ 0 h 252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25314" h="2525643">
                  <a:moveTo>
                    <a:pt x="2463210" y="0"/>
                  </a:moveTo>
                  <a:lnTo>
                    <a:pt x="7725314" y="0"/>
                  </a:lnTo>
                  <a:lnTo>
                    <a:pt x="7725314" y="2525643"/>
                  </a:lnTo>
                  <a:lnTo>
                    <a:pt x="0" y="2525643"/>
                  </a:lnTo>
                  <a:lnTo>
                    <a:pt x="2463210" y="0"/>
                  </a:lnTo>
                  <a:close/>
                </a:path>
              </a:pathLst>
            </a:custGeom>
            <a:solidFill>
              <a:srgbClr val="FFC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微軟正黑體"/>
                <a:ea typeface="微軟正黑體"/>
                <a:cs typeface="微軟正黑體"/>
              </a:endParaRPr>
            </a:p>
          </p:txBody>
        </p:sp>
        <p:sp>
          <p:nvSpPr>
            <p:cNvPr id="3" name="任意多边形 9"/>
            <p:cNvSpPr/>
            <p:nvPr/>
          </p:nvSpPr>
          <p:spPr>
            <a:xfrm>
              <a:off x="0" y="2247328"/>
              <a:ext cx="6929896" cy="2525643"/>
            </a:xfrm>
            <a:custGeom>
              <a:avLst/>
              <a:gdLst>
                <a:gd name="connsiteX0" fmla="*/ 0 w 6929896"/>
                <a:gd name="connsiteY0" fmla="*/ 0 h 2525643"/>
                <a:gd name="connsiteX1" fmla="*/ 6929896 w 6929896"/>
                <a:gd name="connsiteY1" fmla="*/ 0 h 2525643"/>
                <a:gd name="connsiteX2" fmla="*/ 4466686 w 6929896"/>
                <a:gd name="connsiteY2" fmla="*/ 2525643 h 2525643"/>
                <a:gd name="connsiteX3" fmla="*/ 0 w 6929896"/>
                <a:gd name="connsiteY3" fmla="*/ 2525643 h 2525643"/>
                <a:gd name="connsiteX4" fmla="*/ 0 w 6929896"/>
                <a:gd name="connsiteY4" fmla="*/ 0 h 252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9896" h="2525643">
                  <a:moveTo>
                    <a:pt x="0" y="0"/>
                  </a:moveTo>
                  <a:lnTo>
                    <a:pt x="6929896" y="0"/>
                  </a:lnTo>
                  <a:lnTo>
                    <a:pt x="4466686" y="2525643"/>
                  </a:lnTo>
                  <a:lnTo>
                    <a:pt x="0" y="2525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微軟正黑體"/>
                <a:ea typeface="微軟正黑體"/>
                <a:cs typeface="微軟正黑體"/>
              </a:endParaRPr>
            </a:p>
          </p:txBody>
        </p:sp>
        <p:sp>
          <p:nvSpPr>
            <p:cNvPr id="4" name="文本框 6"/>
            <p:cNvSpPr txBox="1"/>
            <p:nvPr/>
          </p:nvSpPr>
          <p:spPr>
            <a:xfrm>
              <a:off x="218665" y="3694098"/>
              <a:ext cx="3626848" cy="626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2400" kern="0" dirty="0" smtClean="0">
                  <a:solidFill>
                    <a:schemeClr val="bg1"/>
                  </a:solidFill>
                  <a:latin typeface="微軟正黑體"/>
                  <a:ea typeface="微軟正黑體"/>
                  <a:cs typeface="微軟正黑體"/>
                </a:rPr>
                <a:t>管理不易銜接</a:t>
              </a:r>
              <a:endPara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/>
                <a:ea typeface="微軟正黑體"/>
                <a:cs typeface="微軟正黑體"/>
              </a:endParaRPr>
            </a:p>
          </p:txBody>
        </p:sp>
        <p:cxnSp>
          <p:nvCxnSpPr>
            <p:cNvPr id="7" name="直接连接符 8"/>
            <p:cNvCxnSpPr/>
            <p:nvPr/>
          </p:nvCxnSpPr>
          <p:spPr>
            <a:xfrm flipH="1">
              <a:off x="4466686" y="1523577"/>
              <a:ext cx="3253421" cy="3335883"/>
            </a:xfrm>
            <a:prstGeom prst="line">
              <a:avLst/>
            </a:prstGeom>
            <a:ln>
              <a:solidFill>
                <a:srgbClr val="FFC0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18"/>
            <p:cNvCxnSpPr/>
            <p:nvPr/>
          </p:nvCxnSpPr>
          <p:spPr>
            <a:xfrm flipH="1">
              <a:off x="3631086" y="3583384"/>
              <a:ext cx="2196516" cy="2252189"/>
            </a:xfrm>
            <a:prstGeom prst="line">
              <a:avLst/>
            </a:prstGeom>
            <a:ln>
              <a:solidFill>
                <a:srgbClr val="3A3A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22"/>
            <p:cNvSpPr txBox="1"/>
            <p:nvPr/>
          </p:nvSpPr>
          <p:spPr>
            <a:xfrm>
              <a:off x="7104828" y="4459540"/>
              <a:ext cx="3626848" cy="626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A3A3A"/>
                  </a:solidFill>
                  <a:effectLst/>
                  <a:uLnTx/>
                  <a:uFillTx/>
                  <a:latin typeface="微軟正黑體"/>
                  <a:ea typeface="微軟正黑體"/>
                  <a:cs typeface="微軟正黑體"/>
                </a:rPr>
                <a:t>負擔過重</a:t>
              </a:r>
              <a:endPara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3A3A3A"/>
                </a:solidFill>
                <a:effectLst/>
                <a:uLnTx/>
                <a:uFillTx/>
                <a:latin typeface="微軟正黑體"/>
                <a:ea typeface="微軟正黑體"/>
                <a:cs typeface="微軟正黑體"/>
              </a:endParaRPr>
            </a:p>
          </p:txBody>
        </p:sp>
        <p:sp>
          <p:nvSpPr>
            <p:cNvPr id="11" name="文本框 23"/>
            <p:cNvSpPr txBox="1"/>
            <p:nvPr/>
          </p:nvSpPr>
          <p:spPr>
            <a:xfrm>
              <a:off x="657148" y="2659904"/>
              <a:ext cx="2692979" cy="11283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4800" dirty="0" smtClean="0">
                  <a:solidFill>
                    <a:schemeClr val="bg1"/>
                  </a:solidFill>
                  <a:latin typeface="微軟正黑體"/>
                  <a:ea typeface="微軟正黑體"/>
                  <a:cs typeface="微軟正黑體"/>
                </a:rPr>
                <a:t>警政署</a:t>
              </a:r>
              <a:endParaRPr lang="zh-CN" altLang="en-US" sz="4800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endParaRPr>
            </a:p>
          </p:txBody>
        </p:sp>
        <p:sp>
          <p:nvSpPr>
            <p:cNvPr id="14" name="文本框 27"/>
            <p:cNvSpPr txBox="1"/>
            <p:nvPr/>
          </p:nvSpPr>
          <p:spPr>
            <a:xfrm>
              <a:off x="6368670" y="3324766"/>
              <a:ext cx="5141144" cy="11283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TW" altLang="en-US" sz="4800" dirty="0" smtClean="0">
                  <a:solidFill>
                    <a:srgbClr val="3A3A3A"/>
                  </a:solidFill>
                  <a:latin typeface="微軟正黑體"/>
                  <a:ea typeface="微軟正黑體"/>
                  <a:cs typeface="微軟正黑體"/>
                </a:rPr>
                <a:t>交通部路政司</a:t>
              </a:r>
              <a:endParaRPr lang="zh-CN" altLang="en-US" sz="4800" dirty="0">
                <a:solidFill>
                  <a:srgbClr val="3A3A3A"/>
                </a:solidFill>
                <a:latin typeface="微軟正黑體"/>
                <a:ea typeface="微軟正黑體"/>
                <a:cs typeface="微軟正黑體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2637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924983" y="2947823"/>
            <a:ext cx="72274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6000" dirty="0" smtClean="0">
                <a:latin typeface="微軟正黑體"/>
                <a:ea typeface="微軟正黑體"/>
                <a:cs typeface="微軟正黑體"/>
              </a:rPr>
              <a:t>感謝您的聆聽</a:t>
            </a:r>
            <a:endParaRPr kumimoji="1" lang="en-US" altLang="zh-TW" sz="6000" dirty="0" smtClean="0">
              <a:latin typeface="微軟正黑體"/>
              <a:ea typeface="微軟正黑體"/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2598184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91"/>
          <p:cNvSpPr/>
          <p:nvPr/>
        </p:nvSpPr>
        <p:spPr bwMode="auto">
          <a:xfrm>
            <a:off x="1060332" y="3832887"/>
            <a:ext cx="3168650" cy="1368425"/>
          </a:xfrm>
          <a:prstGeom prst="roundRect">
            <a:avLst>
              <a:gd name="adj" fmla="val 0"/>
            </a:avLst>
          </a:prstGeom>
          <a:noFill/>
          <a:ln>
            <a:solidFill>
              <a:srgbClr val="98D2E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0" tIns="45716" rIns="91430" bIns="45716" anchor="ctr">
            <a:sp3d/>
          </a:bodyPr>
          <a:lstStyle/>
          <a:p>
            <a:pPr marL="0" lvl="2" algn="ctr" eaLnBrk="0" fontAlgn="ctr" hangingPunct="0">
              <a:buClr>
                <a:srgbClr val="FF0000"/>
              </a:buClr>
              <a:buSzPct val="70000"/>
              <a:buFont typeface="Wingdings" pitchFamily="2" charset="2"/>
              <a:buChar char="n"/>
              <a:tabLst>
                <a:tab pos="136509" algn="l"/>
              </a:tabLst>
              <a:defRPr/>
            </a:pPr>
            <a:endParaRPr lang="zh-CN" altLang="en-US" sz="2000" dirty="0">
              <a:solidFill>
                <a:schemeClr val="accent2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6" name="圆角矩形 93"/>
          <p:cNvSpPr/>
          <p:nvPr/>
        </p:nvSpPr>
        <p:spPr bwMode="auto">
          <a:xfrm>
            <a:off x="1060332" y="1677063"/>
            <a:ext cx="3168650" cy="1366837"/>
          </a:xfrm>
          <a:prstGeom prst="roundRect">
            <a:avLst>
              <a:gd name="adj" fmla="val 0"/>
            </a:avLst>
          </a:prstGeom>
          <a:noFill/>
          <a:ln>
            <a:solidFill>
              <a:schemeClr val="accent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30" tIns="45716" rIns="91430" bIns="45716" anchor="ctr">
            <a:sp3d/>
          </a:bodyPr>
          <a:lstStyle/>
          <a:p>
            <a:pPr marL="0" lvl="2" algn="ctr" eaLnBrk="0" fontAlgn="ctr" hangingPunct="0">
              <a:buClr>
                <a:srgbClr val="FF0000"/>
              </a:buClr>
              <a:buSzPct val="70000"/>
              <a:buFont typeface="Wingdings" pitchFamily="2" charset="2"/>
              <a:buChar char="n"/>
              <a:tabLst>
                <a:tab pos="136509" algn="l"/>
              </a:tabLst>
              <a:defRPr/>
            </a:pPr>
            <a:endParaRPr lang="zh-CN" altLang="en-US" sz="2000" dirty="0">
              <a:solidFill>
                <a:schemeClr val="tx1"/>
              </a:solidFill>
              <a:latin typeface="微軟正黑體"/>
              <a:ea typeface="微軟正黑體"/>
              <a:cs typeface="微軟正黑體"/>
            </a:endParaRPr>
          </a:p>
        </p:txBody>
      </p:sp>
      <p:grpSp>
        <p:nvGrpSpPr>
          <p:cNvPr id="8" name="组合 95"/>
          <p:cNvGrpSpPr>
            <a:grpSpLocks noChangeAspect="1"/>
          </p:cNvGrpSpPr>
          <p:nvPr/>
        </p:nvGrpSpPr>
        <p:grpSpPr bwMode="auto">
          <a:xfrm>
            <a:off x="1423871" y="2786726"/>
            <a:ext cx="2443163" cy="554037"/>
            <a:chOff x="855540" y="3513439"/>
            <a:chExt cx="1399872" cy="987727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矩形 8"/>
            <p:cNvSpPr/>
            <p:nvPr/>
          </p:nvSpPr>
          <p:spPr>
            <a:xfrm>
              <a:off x="855540" y="3513439"/>
              <a:ext cx="1399872" cy="987727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algn="ctr" eaLnBrk="0" fontAlgn="ctr" hangingPunct="0">
                <a:buClr>
                  <a:srgbClr val="FF0000"/>
                </a:buClr>
                <a:buSzPct val="70000"/>
                <a:buFont typeface="Wingdings" pitchFamily="2" charset="2"/>
                <a:buChar char="u"/>
                <a:defRPr/>
              </a:pPr>
              <a:endParaRPr lang="zh-CN" altLang="en-US" sz="2000" b="1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endParaRPr>
            </a:p>
          </p:txBody>
        </p:sp>
        <p:sp>
          <p:nvSpPr>
            <p:cNvPr id="10" name="矩形 14"/>
            <p:cNvSpPr>
              <a:spLocks noChangeArrowheads="1"/>
            </p:cNvSpPr>
            <p:nvPr/>
          </p:nvSpPr>
          <p:spPr bwMode="auto">
            <a:xfrm>
              <a:off x="1004859" y="3662649"/>
              <a:ext cx="1101235" cy="713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p3d>
              <a:bevelT w="190500" h="38100"/>
            </a:sp3d>
          </p:spPr>
          <p:txBody>
            <a:bodyPr anchor="ctr">
              <a:spAutoFit/>
            </a:bodyPr>
            <a:lstStyle/>
            <a:p>
              <a:pPr algn="ctr" fontAlgn="ctr">
                <a:buClr>
                  <a:srgbClr val="FF0000"/>
                </a:buClr>
                <a:buSzPct val="70000"/>
                <a:defRPr/>
              </a:pPr>
              <a:r>
                <a:rPr kumimoji="1" lang="en-US" altLang="zh-CN" sz="2000" dirty="0" err="1">
                  <a:solidFill>
                    <a:schemeClr val="bg1"/>
                  </a:solidFill>
                  <a:latin typeface="微軟正黑體"/>
                  <a:ea typeface="微軟正黑體"/>
                  <a:cs typeface="微軟正黑體"/>
                </a:rPr>
                <a:t>U</a:t>
              </a:r>
              <a:r>
                <a:rPr kumimoji="1" lang="en-US" altLang="zh-CN" sz="2000" dirty="0" err="1" smtClean="0">
                  <a:solidFill>
                    <a:schemeClr val="bg1"/>
                  </a:solidFill>
                  <a:latin typeface="微軟正黑體"/>
                  <a:ea typeface="微軟正黑體"/>
                  <a:cs typeface="微軟正黑體"/>
                </a:rPr>
                <a:t>ber</a:t>
              </a:r>
              <a:endParaRPr kumimoji="1" lang="zh-CN" altLang="en-US" sz="2000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endParaRPr>
            </a:p>
          </p:txBody>
        </p:sp>
      </p:grpSp>
      <p:grpSp>
        <p:nvGrpSpPr>
          <p:cNvPr id="11" name="组合 26"/>
          <p:cNvGrpSpPr>
            <a:grpSpLocks noChangeAspect="1"/>
          </p:cNvGrpSpPr>
          <p:nvPr/>
        </p:nvGrpSpPr>
        <p:grpSpPr bwMode="auto">
          <a:xfrm>
            <a:off x="1423871" y="3543963"/>
            <a:ext cx="2443163" cy="555624"/>
            <a:chOff x="855540" y="3513439"/>
            <a:chExt cx="1399872" cy="987727"/>
          </a:xfrm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2" name="圆角矩形 99"/>
            <p:cNvSpPr/>
            <p:nvPr/>
          </p:nvSpPr>
          <p:spPr>
            <a:xfrm>
              <a:off x="855540" y="3513439"/>
              <a:ext cx="1399872" cy="987727"/>
            </a:xfrm>
            <a:prstGeom prst="roundRect">
              <a:avLst>
                <a:gd name="adj" fmla="val 0"/>
              </a:avLst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>
              <a:sp3d/>
            </a:bodyPr>
            <a:lstStyle/>
            <a:p>
              <a:pPr algn="ctr" eaLnBrk="0" fontAlgn="ctr" hangingPunct="0">
                <a:buClr>
                  <a:srgbClr val="FF0000"/>
                </a:buClr>
                <a:buSzPct val="70000"/>
                <a:buFont typeface="Wingdings" pitchFamily="2" charset="2"/>
                <a:buChar char="u"/>
                <a:defRPr/>
              </a:pPr>
              <a:endParaRPr lang="zh-CN" altLang="en-US" sz="2000" b="1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endParaRPr>
            </a:p>
          </p:txBody>
        </p:sp>
        <p:sp>
          <p:nvSpPr>
            <p:cNvPr id="13" name="矩形 12"/>
            <p:cNvSpPr>
              <a:spLocks noChangeArrowheads="1"/>
            </p:cNvSpPr>
            <p:nvPr/>
          </p:nvSpPr>
          <p:spPr bwMode="auto">
            <a:xfrm>
              <a:off x="930021" y="3651667"/>
              <a:ext cx="1250910" cy="711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p3d>
              <a:bevelT w="190500" h="38100"/>
            </a:sp3d>
          </p:spPr>
          <p:txBody>
            <a:bodyPr anchor="ctr">
              <a:spAutoFit/>
            </a:bodyPr>
            <a:lstStyle/>
            <a:p>
              <a:pPr algn="ctr" fontAlgn="ctr">
                <a:buClr>
                  <a:srgbClr val="FF0000"/>
                </a:buClr>
                <a:buSzPct val="70000"/>
                <a:defRPr/>
              </a:pPr>
              <a:r>
                <a:rPr kumimoji="1" lang="zh-TW" altLang="en-US" sz="2000" dirty="0" smtClean="0">
                  <a:solidFill>
                    <a:schemeClr val="bg1"/>
                  </a:solidFill>
                  <a:latin typeface="微軟正黑體"/>
                  <a:ea typeface="微軟正黑體"/>
                  <a:cs typeface="微軟正黑體"/>
                </a:rPr>
                <a:t>計程車</a:t>
              </a:r>
              <a:endParaRPr kumimoji="1" lang="zh-CN" altLang="en-US" sz="2000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endParaRPr>
            </a:p>
          </p:txBody>
        </p:sp>
      </p:grpSp>
      <p:sp>
        <p:nvSpPr>
          <p:cNvPr id="14" name="Half Frame 12"/>
          <p:cNvSpPr/>
          <p:nvPr/>
        </p:nvSpPr>
        <p:spPr>
          <a:xfrm rot="8097294">
            <a:off x="4374589" y="3073421"/>
            <a:ext cx="500039" cy="549505"/>
          </a:xfrm>
          <a:prstGeom prst="halfFram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Half Frame 13"/>
          <p:cNvSpPr/>
          <p:nvPr/>
        </p:nvSpPr>
        <p:spPr>
          <a:xfrm rot="8106864">
            <a:off x="4456189" y="2983031"/>
            <a:ext cx="832484" cy="789227"/>
          </a:xfrm>
          <a:prstGeom prst="halfFram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6" name="组合 103"/>
          <p:cNvGrpSpPr/>
          <p:nvPr/>
        </p:nvGrpSpPr>
        <p:grpSpPr>
          <a:xfrm>
            <a:off x="5697751" y="2437474"/>
            <a:ext cx="1979611" cy="1981200"/>
            <a:chOff x="6556158" y="1824136"/>
            <a:chExt cx="1979612" cy="1981200"/>
          </a:xfrm>
          <a:effectLst/>
        </p:grpSpPr>
        <p:sp>
          <p:nvSpPr>
            <p:cNvPr id="17" name="Oval 2"/>
            <p:cNvSpPr>
              <a:spLocks noChangeAspect="1" noChangeArrowheads="1"/>
            </p:cNvSpPr>
            <p:nvPr/>
          </p:nvSpPr>
          <p:spPr bwMode="auto">
            <a:xfrm>
              <a:off x="6556158" y="1824136"/>
              <a:ext cx="1979612" cy="1981200"/>
            </a:xfrm>
            <a:prstGeom prst="ellipse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/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algn="ctr" eaLnBrk="0" fontAlgn="ctr" hangingPunct="0">
                <a:buClr>
                  <a:srgbClr val="FF0000"/>
                </a:buClr>
                <a:buSzPct val="70000"/>
                <a:defRPr/>
              </a:pPr>
              <a:endParaRPr lang="fr-FR" altLang="zh-CN" sz="2000" b="1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endParaRPr>
            </a:p>
          </p:txBody>
        </p:sp>
        <p:sp>
          <p:nvSpPr>
            <p:cNvPr id="18" name="Text Box 29"/>
            <p:cNvSpPr txBox="1">
              <a:spLocks noChangeArrowheads="1"/>
            </p:cNvSpPr>
            <p:nvPr/>
          </p:nvSpPr>
          <p:spPr bwMode="gray">
            <a:xfrm>
              <a:off x="6780134" y="2569800"/>
              <a:ext cx="1531793" cy="46166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>
                <a:buClr>
                  <a:schemeClr val="tx1"/>
                </a:buClr>
                <a:buSzPct val="120000"/>
                <a:defRPr/>
              </a:pPr>
              <a:r>
                <a:rPr lang="zh-TW" altLang="en-US" sz="2400" spc="300" dirty="0" smtClean="0">
                  <a:ln w="12700" cmpd="sng">
                    <a:noFill/>
                    <a:prstDash val="solid"/>
                    <a:miter lim="800000"/>
                  </a:ln>
                  <a:solidFill>
                    <a:schemeClr val="bg1"/>
                  </a:solidFill>
                  <a:latin typeface="微軟正黑體"/>
                  <a:ea typeface="微軟正黑體"/>
                  <a:cs typeface="微軟正黑體"/>
                </a:rPr>
                <a:t>債留子孫</a:t>
              </a:r>
              <a:endParaRPr lang="zh-CN" altLang="en-US" sz="2400" spc="300" dirty="0">
                <a:ln w="1270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endParaRPr>
            </a:p>
          </p:txBody>
        </p:sp>
      </p:grpSp>
      <p:sp>
        <p:nvSpPr>
          <p:cNvPr id="3" name="文字方塊 2"/>
          <p:cNvSpPr txBox="1"/>
          <p:nvPr/>
        </p:nvSpPr>
        <p:spPr>
          <a:xfrm>
            <a:off x="1138756" y="2080464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TW" altLang="en-US" sz="2000" dirty="0" smtClean="0">
                <a:latin typeface="微軟正黑體"/>
                <a:ea typeface="微軟正黑體"/>
                <a:cs typeface="微軟正黑體"/>
              </a:rPr>
              <a:t>創新產業、有效資源利用</a:t>
            </a:r>
            <a:endParaRPr kumimoji="1" lang="zh-TW" altLang="en-US" sz="2000" dirty="0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522373" y="4620609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TW" altLang="en-US" sz="2000" dirty="0" smtClean="0">
                <a:latin typeface="微軟正黑體"/>
                <a:ea typeface="微軟正黑體"/>
                <a:cs typeface="微軟正黑體"/>
              </a:rPr>
              <a:t>空車率、空氣污染</a:t>
            </a:r>
            <a:endParaRPr kumimoji="1" lang="zh-TW" altLang="en-US" sz="2000" dirty="0">
              <a:latin typeface="微軟正黑體"/>
              <a:ea typeface="微軟正黑體"/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241202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05"/>
          <p:cNvSpPr>
            <a:spLocks/>
          </p:cNvSpPr>
          <p:nvPr/>
        </p:nvSpPr>
        <p:spPr bwMode="auto">
          <a:xfrm>
            <a:off x="4719612" y="4065678"/>
            <a:ext cx="990697" cy="1127377"/>
          </a:xfrm>
          <a:custGeom>
            <a:avLst/>
            <a:gdLst>
              <a:gd name="T0" fmla="*/ 0 w 876"/>
              <a:gd name="T1" fmla="*/ 29138806 h 952"/>
              <a:gd name="T2" fmla="*/ 0 w 876"/>
              <a:gd name="T3" fmla="*/ 477871696 h 952"/>
              <a:gd name="T4" fmla="*/ 851127092 w 876"/>
              <a:gd name="T5" fmla="*/ 924662129 h 952"/>
              <a:gd name="T6" fmla="*/ 691784020 w 876"/>
              <a:gd name="T7" fmla="*/ 0 h 952"/>
              <a:gd name="T8" fmla="*/ 367267589 w 876"/>
              <a:gd name="T9" fmla="*/ 0 h 952"/>
              <a:gd name="T10" fmla="*/ 410017760 w 876"/>
              <a:gd name="T11" fmla="*/ 244763215 h 952"/>
              <a:gd name="T12" fmla="*/ 0 w 876"/>
              <a:gd name="T13" fmla="*/ 29138806 h 9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76" h="952">
                <a:moveTo>
                  <a:pt x="0" y="30"/>
                </a:moveTo>
                <a:lnTo>
                  <a:pt x="0" y="492"/>
                </a:lnTo>
                <a:lnTo>
                  <a:pt x="876" y="952"/>
                </a:lnTo>
                <a:lnTo>
                  <a:pt x="712" y="0"/>
                </a:lnTo>
                <a:lnTo>
                  <a:pt x="378" y="0"/>
                </a:lnTo>
                <a:lnTo>
                  <a:pt x="422" y="252"/>
                </a:lnTo>
                <a:lnTo>
                  <a:pt x="0" y="3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6775" tIns="48388" rIns="96775" bIns="48388"/>
          <a:lstStyle/>
          <a:p>
            <a:pPr defTabSz="967753"/>
            <a:endParaRPr lang="zh-CN" altLang="en-US" sz="2400" kern="0">
              <a:solidFill>
                <a:schemeClr val="bg1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5" name="Freeform 107"/>
          <p:cNvSpPr>
            <a:spLocks/>
          </p:cNvSpPr>
          <p:nvPr/>
        </p:nvSpPr>
        <p:spPr bwMode="auto">
          <a:xfrm>
            <a:off x="3649269" y="4065678"/>
            <a:ext cx="994338" cy="1127377"/>
          </a:xfrm>
          <a:custGeom>
            <a:avLst/>
            <a:gdLst>
              <a:gd name="T0" fmla="*/ 878 w 878"/>
              <a:gd name="T1" fmla="*/ 30 h 952"/>
              <a:gd name="T2" fmla="*/ 456 w 878"/>
              <a:gd name="T3" fmla="*/ 252 h 952"/>
              <a:gd name="T4" fmla="*/ 498 w 878"/>
              <a:gd name="T5" fmla="*/ 0 h 952"/>
              <a:gd name="T6" fmla="*/ 164 w 878"/>
              <a:gd name="T7" fmla="*/ 0 h 952"/>
              <a:gd name="T8" fmla="*/ 0 w 878"/>
              <a:gd name="T9" fmla="*/ 952 h 952"/>
              <a:gd name="T10" fmla="*/ 878 w 878"/>
              <a:gd name="T11" fmla="*/ 492 h 952"/>
              <a:gd name="T12" fmla="*/ 878 w 878"/>
              <a:gd name="T13" fmla="*/ 30 h 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78" h="952">
                <a:moveTo>
                  <a:pt x="878" y="30"/>
                </a:moveTo>
                <a:lnTo>
                  <a:pt x="456" y="252"/>
                </a:lnTo>
                <a:lnTo>
                  <a:pt x="498" y="0"/>
                </a:lnTo>
                <a:lnTo>
                  <a:pt x="164" y="0"/>
                </a:lnTo>
                <a:lnTo>
                  <a:pt x="0" y="952"/>
                </a:lnTo>
                <a:lnTo>
                  <a:pt x="878" y="492"/>
                </a:lnTo>
                <a:lnTo>
                  <a:pt x="878" y="3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6775" tIns="48388" rIns="96775" bIns="48388"/>
          <a:lstStyle/>
          <a:p>
            <a:pPr defTabSz="967777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微軟正黑體"/>
              <a:ea typeface="微軟正黑體"/>
              <a:cs typeface="微軟正黑體"/>
            </a:endParaRPr>
          </a:p>
        </p:txBody>
      </p:sp>
      <p:grpSp>
        <p:nvGrpSpPr>
          <p:cNvPr id="6" name="组合 68"/>
          <p:cNvGrpSpPr/>
          <p:nvPr/>
        </p:nvGrpSpPr>
        <p:grpSpPr>
          <a:xfrm>
            <a:off x="2043661" y="1691984"/>
            <a:ext cx="4920699" cy="3822776"/>
            <a:chOff x="2543774" y="1495055"/>
            <a:chExt cx="4560491" cy="3340417"/>
          </a:xfrm>
        </p:grpSpPr>
        <p:grpSp>
          <p:nvGrpSpPr>
            <p:cNvPr id="7" name="组合 69"/>
            <p:cNvGrpSpPr/>
            <p:nvPr/>
          </p:nvGrpSpPr>
          <p:grpSpPr>
            <a:xfrm>
              <a:off x="2543774" y="4255399"/>
              <a:ext cx="4560491" cy="580073"/>
              <a:chOff x="2543774" y="4255399"/>
              <a:chExt cx="4560491" cy="580073"/>
            </a:xfrm>
          </p:grpSpPr>
          <p:pic>
            <p:nvPicPr>
              <p:cNvPr id="17" name="Picture 19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45947" y="4255399"/>
                <a:ext cx="2658318" cy="5800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19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3774" y="4257069"/>
                <a:ext cx="2656630" cy="5767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" name="组合 70"/>
            <p:cNvGrpSpPr/>
            <p:nvPr/>
          </p:nvGrpSpPr>
          <p:grpSpPr>
            <a:xfrm>
              <a:off x="3249281" y="1495055"/>
              <a:ext cx="3213613" cy="3018713"/>
              <a:chOff x="3249281" y="1495055"/>
              <a:chExt cx="3213613" cy="3018713"/>
            </a:xfrm>
          </p:grpSpPr>
          <p:sp>
            <p:nvSpPr>
              <p:cNvPr id="9" name="Freeform 104"/>
              <p:cNvSpPr>
                <a:spLocks/>
              </p:cNvSpPr>
              <p:nvPr/>
            </p:nvSpPr>
            <p:spPr bwMode="auto">
              <a:xfrm>
                <a:off x="4932039" y="3528644"/>
                <a:ext cx="918175" cy="985124"/>
              </a:xfrm>
              <a:custGeom>
                <a:avLst/>
                <a:gdLst>
                  <a:gd name="T0" fmla="*/ 0 w 876"/>
                  <a:gd name="T1" fmla="*/ 29138806 h 952"/>
                  <a:gd name="T2" fmla="*/ 0 w 876"/>
                  <a:gd name="T3" fmla="*/ 477871696 h 952"/>
                  <a:gd name="T4" fmla="*/ 851127092 w 876"/>
                  <a:gd name="T5" fmla="*/ 924662129 h 952"/>
                  <a:gd name="T6" fmla="*/ 691784020 w 876"/>
                  <a:gd name="T7" fmla="*/ 0 h 952"/>
                  <a:gd name="T8" fmla="*/ 367267589 w 876"/>
                  <a:gd name="T9" fmla="*/ 0 h 952"/>
                  <a:gd name="T10" fmla="*/ 410017760 w 876"/>
                  <a:gd name="T11" fmla="*/ 244763215 h 952"/>
                  <a:gd name="T12" fmla="*/ 0 w 876"/>
                  <a:gd name="T13" fmla="*/ 29138806 h 9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76" h="952">
                    <a:moveTo>
                      <a:pt x="0" y="30"/>
                    </a:moveTo>
                    <a:lnTo>
                      <a:pt x="0" y="492"/>
                    </a:lnTo>
                    <a:lnTo>
                      <a:pt x="876" y="952"/>
                    </a:lnTo>
                    <a:lnTo>
                      <a:pt x="712" y="0"/>
                    </a:lnTo>
                    <a:lnTo>
                      <a:pt x="378" y="0"/>
                    </a:lnTo>
                    <a:lnTo>
                      <a:pt x="422" y="252"/>
                    </a:lnTo>
                    <a:lnTo>
                      <a:pt x="0" y="30"/>
                    </a:lnTo>
                    <a:close/>
                  </a:path>
                </a:pathLst>
              </a:cu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 lIns="96775" tIns="48388" rIns="96775" bIns="48388"/>
              <a:lstStyle/>
              <a:p>
                <a:pPr defTabSz="967753"/>
                <a:endParaRPr lang="zh-CN" altLang="en-US" sz="2400" kern="0">
                  <a:solidFill>
                    <a:schemeClr val="bg1"/>
                  </a:solidFill>
                  <a:latin typeface="微軟正黑體"/>
                  <a:ea typeface="微軟正黑體"/>
                  <a:cs typeface="微軟正黑體"/>
                </a:endParaRPr>
              </a:p>
            </p:txBody>
          </p:sp>
          <p:sp>
            <p:nvSpPr>
              <p:cNvPr id="10" name="Freeform 106"/>
              <p:cNvSpPr>
                <a:spLocks/>
              </p:cNvSpPr>
              <p:nvPr/>
            </p:nvSpPr>
            <p:spPr bwMode="auto">
              <a:xfrm>
                <a:off x="3861962" y="3528644"/>
                <a:ext cx="921550" cy="985124"/>
              </a:xfrm>
              <a:custGeom>
                <a:avLst/>
                <a:gdLst>
                  <a:gd name="T0" fmla="*/ 854256123 w 878"/>
                  <a:gd name="T1" fmla="*/ 29138806 h 952"/>
                  <a:gd name="T2" fmla="*/ 443668360 w 878"/>
                  <a:gd name="T3" fmla="*/ 244763215 h 952"/>
                  <a:gd name="T4" fmla="*/ 484532161 w 878"/>
                  <a:gd name="T5" fmla="*/ 0 h 952"/>
                  <a:gd name="T6" fmla="*/ 159564590 w 878"/>
                  <a:gd name="T7" fmla="*/ 0 h 952"/>
                  <a:gd name="T8" fmla="*/ 0 w 878"/>
                  <a:gd name="T9" fmla="*/ 924662129 h 952"/>
                  <a:gd name="T10" fmla="*/ 854256123 w 878"/>
                  <a:gd name="T11" fmla="*/ 477871696 h 952"/>
                  <a:gd name="T12" fmla="*/ 854256123 w 878"/>
                  <a:gd name="T13" fmla="*/ 29138806 h 9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78" h="952">
                    <a:moveTo>
                      <a:pt x="878" y="30"/>
                    </a:moveTo>
                    <a:lnTo>
                      <a:pt x="456" y="252"/>
                    </a:lnTo>
                    <a:lnTo>
                      <a:pt x="498" y="0"/>
                    </a:lnTo>
                    <a:lnTo>
                      <a:pt x="164" y="0"/>
                    </a:lnTo>
                    <a:lnTo>
                      <a:pt x="0" y="952"/>
                    </a:lnTo>
                    <a:lnTo>
                      <a:pt x="878" y="492"/>
                    </a:lnTo>
                    <a:lnTo>
                      <a:pt x="878" y="30"/>
                    </a:lnTo>
                    <a:close/>
                  </a:path>
                </a:pathLst>
              </a:cu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6775" tIns="48388" rIns="96775" bIns="48388"/>
              <a:lstStyle/>
              <a:p>
                <a:pPr defTabSz="967753"/>
                <a:endParaRPr lang="zh-CN" altLang="en-US" sz="2400" kern="0">
                  <a:solidFill>
                    <a:schemeClr val="bg1"/>
                  </a:solidFill>
                  <a:latin typeface="微軟正黑體"/>
                  <a:ea typeface="微軟正黑體"/>
                  <a:cs typeface="微軟正黑體"/>
                </a:endParaRPr>
              </a:p>
            </p:txBody>
          </p:sp>
          <p:sp>
            <p:nvSpPr>
              <p:cNvPr id="11" name="Freeform 108"/>
              <p:cNvSpPr>
                <a:spLocks/>
              </p:cNvSpPr>
              <p:nvPr/>
            </p:nvSpPr>
            <p:spPr bwMode="auto">
              <a:xfrm>
                <a:off x="4856088" y="1495055"/>
                <a:ext cx="1606806" cy="1866900"/>
              </a:xfrm>
              <a:custGeom>
                <a:avLst/>
                <a:gdLst>
                  <a:gd name="T0" fmla="*/ 460241095 w 1534"/>
                  <a:gd name="T1" fmla="*/ 934440516 h 1804"/>
                  <a:gd name="T2" fmla="*/ 0 w 1534"/>
                  <a:gd name="T3" fmla="*/ 0 h 1804"/>
                  <a:gd name="T4" fmla="*/ 0 w 1534"/>
                  <a:gd name="T5" fmla="*/ 679947018 h 1804"/>
                  <a:gd name="T6" fmla="*/ 238859290 w 1534"/>
                  <a:gd name="T7" fmla="*/ 1165622896 h 1804"/>
                  <a:gd name="T8" fmla="*/ 774835825 w 1534"/>
                  <a:gd name="T9" fmla="*/ 1243330563 h 1804"/>
                  <a:gd name="T10" fmla="*/ 388389322 w 1534"/>
                  <a:gd name="T11" fmla="*/ 1622157906 h 1804"/>
                  <a:gd name="T12" fmla="*/ 409750474 w 1534"/>
                  <a:gd name="T13" fmla="*/ 1752319530 h 1804"/>
                  <a:gd name="T14" fmla="*/ 802023462 w 1534"/>
                  <a:gd name="T15" fmla="*/ 1752319530 h 1804"/>
                  <a:gd name="T16" fmla="*/ 1489471863 w 1534"/>
                  <a:gd name="T17" fmla="*/ 1084029057 h 1804"/>
                  <a:gd name="T18" fmla="*/ 460241095 w 1534"/>
                  <a:gd name="T19" fmla="*/ 934440516 h 180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34" h="1804">
                    <a:moveTo>
                      <a:pt x="474" y="962"/>
                    </a:moveTo>
                    <a:lnTo>
                      <a:pt x="0" y="0"/>
                    </a:lnTo>
                    <a:lnTo>
                      <a:pt x="0" y="700"/>
                    </a:lnTo>
                    <a:lnTo>
                      <a:pt x="246" y="1200"/>
                    </a:lnTo>
                    <a:lnTo>
                      <a:pt x="798" y="1280"/>
                    </a:lnTo>
                    <a:lnTo>
                      <a:pt x="400" y="1670"/>
                    </a:lnTo>
                    <a:lnTo>
                      <a:pt x="422" y="1804"/>
                    </a:lnTo>
                    <a:lnTo>
                      <a:pt x="826" y="1804"/>
                    </a:lnTo>
                    <a:lnTo>
                      <a:pt x="1534" y="1116"/>
                    </a:lnTo>
                    <a:lnTo>
                      <a:pt x="474" y="962"/>
                    </a:lnTo>
                    <a:close/>
                  </a:path>
                </a:pathLst>
              </a:custGeom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 lIns="96775" tIns="48388" rIns="96775" bIns="48388"/>
              <a:lstStyle/>
              <a:p>
                <a:pPr defTabSz="967753"/>
                <a:endParaRPr lang="zh-CN" altLang="en-US" sz="2400" kern="0">
                  <a:solidFill>
                    <a:schemeClr val="bg1"/>
                  </a:solidFill>
                  <a:latin typeface="微軟正黑體"/>
                  <a:ea typeface="微軟正黑體"/>
                  <a:cs typeface="微軟正黑體"/>
                </a:endParaRPr>
              </a:p>
            </p:txBody>
          </p:sp>
          <p:sp>
            <p:nvSpPr>
              <p:cNvPr id="12" name="Freeform 109"/>
              <p:cNvSpPr>
                <a:spLocks/>
              </p:cNvSpPr>
              <p:nvPr/>
            </p:nvSpPr>
            <p:spPr bwMode="auto">
              <a:xfrm>
                <a:off x="3249281" y="1495055"/>
                <a:ext cx="1606806" cy="1866900"/>
              </a:xfrm>
              <a:custGeom>
                <a:avLst/>
                <a:gdLst>
                  <a:gd name="T0" fmla="*/ 1029230767 w 1534"/>
                  <a:gd name="T1" fmla="*/ 934440516 h 1804"/>
                  <a:gd name="T2" fmla="*/ 0 w 1534"/>
                  <a:gd name="T3" fmla="*/ 1084029057 h 1804"/>
                  <a:gd name="T4" fmla="*/ 687448400 w 1534"/>
                  <a:gd name="T5" fmla="*/ 1752319530 h 1804"/>
                  <a:gd name="T6" fmla="*/ 1079721389 w 1534"/>
                  <a:gd name="T7" fmla="*/ 1752319530 h 1804"/>
                  <a:gd name="T8" fmla="*/ 1103024374 w 1534"/>
                  <a:gd name="T9" fmla="*/ 1622157906 h 1804"/>
                  <a:gd name="T10" fmla="*/ 714636037 w 1534"/>
                  <a:gd name="T11" fmla="*/ 1243330563 h 1804"/>
                  <a:gd name="T12" fmla="*/ 1250612572 w 1534"/>
                  <a:gd name="T13" fmla="*/ 1165622896 h 1804"/>
                  <a:gd name="T14" fmla="*/ 1489471863 w 1534"/>
                  <a:gd name="T15" fmla="*/ 679947018 h 1804"/>
                  <a:gd name="T16" fmla="*/ 1489471863 w 1534"/>
                  <a:gd name="T17" fmla="*/ 0 h 1804"/>
                  <a:gd name="T18" fmla="*/ 1029230767 w 1534"/>
                  <a:gd name="T19" fmla="*/ 934440516 h 180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34" h="1804">
                    <a:moveTo>
                      <a:pt x="1060" y="962"/>
                    </a:moveTo>
                    <a:lnTo>
                      <a:pt x="0" y="1116"/>
                    </a:lnTo>
                    <a:lnTo>
                      <a:pt x="708" y="1804"/>
                    </a:lnTo>
                    <a:lnTo>
                      <a:pt x="1112" y="1804"/>
                    </a:lnTo>
                    <a:lnTo>
                      <a:pt x="1136" y="1670"/>
                    </a:lnTo>
                    <a:lnTo>
                      <a:pt x="736" y="1280"/>
                    </a:lnTo>
                    <a:lnTo>
                      <a:pt x="1288" y="1200"/>
                    </a:lnTo>
                    <a:lnTo>
                      <a:pt x="1534" y="700"/>
                    </a:lnTo>
                    <a:lnTo>
                      <a:pt x="1534" y="0"/>
                    </a:lnTo>
                    <a:lnTo>
                      <a:pt x="1060" y="962"/>
                    </a:lnTo>
                    <a:close/>
                  </a:path>
                </a:pathLst>
              </a:custGeom>
              <a:blipFill dpi="0"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6775" tIns="48388" rIns="96775" bIns="48388"/>
              <a:lstStyle/>
              <a:p>
                <a:pPr defTabSz="967753"/>
                <a:endParaRPr lang="zh-CN" altLang="en-US" sz="2400" kern="0">
                  <a:solidFill>
                    <a:schemeClr val="bg1"/>
                  </a:solidFill>
                  <a:latin typeface="微軟正黑體"/>
                  <a:ea typeface="微軟正黑體"/>
                  <a:cs typeface="微軟正黑體"/>
                </a:endParaRPr>
              </a:p>
            </p:txBody>
          </p:sp>
          <p:sp>
            <p:nvSpPr>
              <p:cNvPr id="13" name="Freeform 121"/>
              <p:cNvSpPr>
                <a:spLocks/>
              </p:cNvSpPr>
              <p:nvPr/>
            </p:nvSpPr>
            <p:spPr bwMode="auto">
              <a:xfrm>
                <a:off x="4616415" y="2941904"/>
                <a:ext cx="202539" cy="198359"/>
              </a:xfrm>
              <a:custGeom>
                <a:avLst/>
                <a:gdLst>
                  <a:gd name="T0" fmla="*/ 187748664 w 192"/>
                  <a:gd name="T1" fmla="*/ 93092784 h 192"/>
                  <a:gd name="T2" fmla="*/ 187748664 w 192"/>
                  <a:gd name="T3" fmla="*/ 93092784 h 192"/>
                  <a:gd name="T4" fmla="*/ 185793063 w 192"/>
                  <a:gd name="T5" fmla="*/ 112486868 h 192"/>
                  <a:gd name="T6" fmla="*/ 179926258 w 192"/>
                  <a:gd name="T7" fmla="*/ 129941642 h 192"/>
                  <a:gd name="T8" fmla="*/ 170147258 w 192"/>
                  <a:gd name="T9" fmla="*/ 145457106 h 192"/>
                  <a:gd name="T10" fmla="*/ 160368258 w 192"/>
                  <a:gd name="T11" fmla="*/ 159032277 h 192"/>
                  <a:gd name="T12" fmla="*/ 146679047 w 192"/>
                  <a:gd name="T13" fmla="*/ 170669121 h 192"/>
                  <a:gd name="T14" fmla="*/ 129077641 w 192"/>
                  <a:gd name="T15" fmla="*/ 178427345 h 192"/>
                  <a:gd name="T16" fmla="*/ 113431836 w 192"/>
                  <a:gd name="T17" fmla="*/ 184245275 h 192"/>
                  <a:gd name="T18" fmla="*/ 93874828 w 192"/>
                  <a:gd name="T19" fmla="*/ 186184585 h 192"/>
                  <a:gd name="T20" fmla="*/ 93874828 w 192"/>
                  <a:gd name="T21" fmla="*/ 186184585 h 192"/>
                  <a:gd name="T22" fmla="*/ 74316828 w 192"/>
                  <a:gd name="T23" fmla="*/ 184245275 h 192"/>
                  <a:gd name="T24" fmla="*/ 56715422 w 192"/>
                  <a:gd name="T25" fmla="*/ 178427345 h 192"/>
                  <a:gd name="T26" fmla="*/ 41069617 w 192"/>
                  <a:gd name="T27" fmla="*/ 170669121 h 192"/>
                  <a:gd name="T28" fmla="*/ 27380406 w 192"/>
                  <a:gd name="T29" fmla="*/ 159032277 h 192"/>
                  <a:gd name="T30" fmla="*/ 15645805 w 192"/>
                  <a:gd name="T31" fmla="*/ 145457106 h 192"/>
                  <a:gd name="T32" fmla="*/ 7822406 w 192"/>
                  <a:gd name="T33" fmla="*/ 129941642 h 192"/>
                  <a:gd name="T34" fmla="*/ 1955602 w 192"/>
                  <a:gd name="T35" fmla="*/ 112486868 h 192"/>
                  <a:gd name="T36" fmla="*/ 0 w 192"/>
                  <a:gd name="T37" fmla="*/ 93092784 h 192"/>
                  <a:gd name="T38" fmla="*/ 0 w 192"/>
                  <a:gd name="T39" fmla="*/ 93092784 h 192"/>
                  <a:gd name="T40" fmla="*/ 1955602 w 192"/>
                  <a:gd name="T41" fmla="*/ 73697716 h 192"/>
                  <a:gd name="T42" fmla="*/ 7822406 w 192"/>
                  <a:gd name="T43" fmla="*/ 56242942 h 192"/>
                  <a:gd name="T44" fmla="*/ 15645805 w 192"/>
                  <a:gd name="T45" fmla="*/ 40727478 h 192"/>
                  <a:gd name="T46" fmla="*/ 27380406 w 192"/>
                  <a:gd name="T47" fmla="*/ 27152308 h 192"/>
                  <a:gd name="T48" fmla="*/ 41069617 w 192"/>
                  <a:gd name="T49" fmla="*/ 17454774 h 192"/>
                  <a:gd name="T50" fmla="*/ 56715422 w 192"/>
                  <a:gd name="T51" fmla="*/ 7757240 h 192"/>
                  <a:gd name="T52" fmla="*/ 74316828 w 192"/>
                  <a:gd name="T53" fmla="*/ 1939310 h 192"/>
                  <a:gd name="T54" fmla="*/ 93874828 w 192"/>
                  <a:gd name="T55" fmla="*/ 0 h 192"/>
                  <a:gd name="T56" fmla="*/ 93874828 w 192"/>
                  <a:gd name="T57" fmla="*/ 0 h 192"/>
                  <a:gd name="T58" fmla="*/ 113431836 w 192"/>
                  <a:gd name="T59" fmla="*/ 1939310 h 192"/>
                  <a:gd name="T60" fmla="*/ 129077641 w 192"/>
                  <a:gd name="T61" fmla="*/ 7757240 h 192"/>
                  <a:gd name="T62" fmla="*/ 146679047 w 192"/>
                  <a:gd name="T63" fmla="*/ 17454774 h 192"/>
                  <a:gd name="T64" fmla="*/ 160368258 w 192"/>
                  <a:gd name="T65" fmla="*/ 27152308 h 192"/>
                  <a:gd name="T66" fmla="*/ 170147258 w 192"/>
                  <a:gd name="T67" fmla="*/ 40727478 h 192"/>
                  <a:gd name="T68" fmla="*/ 179926258 w 192"/>
                  <a:gd name="T69" fmla="*/ 56242942 h 192"/>
                  <a:gd name="T70" fmla="*/ 185793063 w 192"/>
                  <a:gd name="T71" fmla="*/ 73697716 h 192"/>
                  <a:gd name="T72" fmla="*/ 187748664 w 192"/>
                  <a:gd name="T73" fmla="*/ 93092784 h 192"/>
                  <a:gd name="T74" fmla="*/ 187748664 w 192"/>
                  <a:gd name="T75" fmla="*/ 93092784 h 19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92" h="192">
                    <a:moveTo>
                      <a:pt x="192" y="96"/>
                    </a:moveTo>
                    <a:lnTo>
                      <a:pt x="192" y="96"/>
                    </a:lnTo>
                    <a:lnTo>
                      <a:pt x="190" y="116"/>
                    </a:lnTo>
                    <a:lnTo>
                      <a:pt x="184" y="134"/>
                    </a:lnTo>
                    <a:lnTo>
                      <a:pt x="174" y="150"/>
                    </a:lnTo>
                    <a:lnTo>
                      <a:pt x="164" y="164"/>
                    </a:lnTo>
                    <a:lnTo>
                      <a:pt x="150" y="176"/>
                    </a:lnTo>
                    <a:lnTo>
                      <a:pt x="132" y="184"/>
                    </a:lnTo>
                    <a:lnTo>
                      <a:pt x="116" y="190"/>
                    </a:lnTo>
                    <a:lnTo>
                      <a:pt x="96" y="192"/>
                    </a:lnTo>
                    <a:lnTo>
                      <a:pt x="76" y="190"/>
                    </a:lnTo>
                    <a:lnTo>
                      <a:pt x="58" y="184"/>
                    </a:lnTo>
                    <a:lnTo>
                      <a:pt x="42" y="176"/>
                    </a:lnTo>
                    <a:lnTo>
                      <a:pt x="28" y="164"/>
                    </a:lnTo>
                    <a:lnTo>
                      <a:pt x="16" y="150"/>
                    </a:lnTo>
                    <a:lnTo>
                      <a:pt x="8" y="134"/>
                    </a:lnTo>
                    <a:lnTo>
                      <a:pt x="2" y="116"/>
                    </a:lnTo>
                    <a:lnTo>
                      <a:pt x="0" y="96"/>
                    </a:lnTo>
                    <a:lnTo>
                      <a:pt x="2" y="76"/>
                    </a:lnTo>
                    <a:lnTo>
                      <a:pt x="8" y="58"/>
                    </a:lnTo>
                    <a:lnTo>
                      <a:pt x="16" y="42"/>
                    </a:lnTo>
                    <a:lnTo>
                      <a:pt x="28" y="28"/>
                    </a:lnTo>
                    <a:lnTo>
                      <a:pt x="42" y="18"/>
                    </a:lnTo>
                    <a:lnTo>
                      <a:pt x="58" y="8"/>
                    </a:lnTo>
                    <a:lnTo>
                      <a:pt x="76" y="2"/>
                    </a:lnTo>
                    <a:lnTo>
                      <a:pt x="96" y="0"/>
                    </a:lnTo>
                    <a:lnTo>
                      <a:pt x="116" y="2"/>
                    </a:lnTo>
                    <a:lnTo>
                      <a:pt x="132" y="8"/>
                    </a:lnTo>
                    <a:lnTo>
                      <a:pt x="150" y="18"/>
                    </a:lnTo>
                    <a:lnTo>
                      <a:pt x="164" y="28"/>
                    </a:lnTo>
                    <a:lnTo>
                      <a:pt x="174" y="42"/>
                    </a:lnTo>
                    <a:lnTo>
                      <a:pt x="184" y="58"/>
                    </a:lnTo>
                    <a:lnTo>
                      <a:pt x="190" y="76"/>
                    </a:lnTo>
                    <a:lnTo>
                      <a:pt x="192" y="96"/>
                    </a:lnTo>
                    <a:close/>
                  </a:path>
                </a:pathLst>
              </a:custGeom>
              <a:blipFill dpi="0"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 lIns="96775" tIns="48388" rIns="96775" bIns="48388"/>
              <a:lstStyle/>
              <a:p>
                <a:pPr defTabSz="967753"/>
                <a:endParaRPr lang="zh-CN" altLang="en-US" sz="2400" kern="0">
                  <a:solidFill>
                    <a:schemeClr val="bg1"/>
                  </a:solidFill>
                  <a:latin typeface="微軟正黑體"/>
                  <a:ea typeface="微軟正黑體"/>
                  <a:cs typeface="微軟正黑體"/>
                </a:endParaRPr>
              </a:p>
            </p:txBody>
          </p:sp>
          <p:sp>
            <p:nvSpPr>
              <p:cNvPr id="14" name="Freeform 122"/>
              <p:cNvSpPr>
                <a:spLocks/>
              </p:cNvSpPr>
              <p:nvPr/>
            </p:nvSpPr>
            <p:spPr bwMode="auto">
              <a:xfrm>
                <a:off x="4857777" y="2891896"/>
                <a:ext cx="251485" cy="248365"/>
              </a:xfrm>
              <a:custGeom>
                <a:avLst/>
                <a:gdLst>
                  <a:gd name="T0" fmla="*/ 233121011 w 240"/>
                  <a:gd name="T1" fmla="*/ 116560999 h 240"/>
                  <a:gd name="T2" fmla="*/ 233121011 w 240"/>
                  <a:gd name="T3" fmla="*/ 116560999 h 240"/>
                  <a:gd name="T4" fmla="*/ 231178451 w 240"/>
                  <a:gd name="T5" fmla="*/ 128217394 h 240"/>
                  <a:gd name="T6" fmla="*/ 231178451 w 240"/>
                  <a:gd name="T7" fmla="*/ 139872804 h 240"/>
                  <a:gd name="T8" fmla="*/ 223407225 w 240"/>
                  <a:gd name="T9" fmla="*/ 161243027 h 240"/>
                  <a:gd name="T10" fmla="*/ 211751865 w 240"/>
                  <a:gd name="T11" fmla="*/ 180669696 h 240"/>
                  <a:gd name="T12" fmla="*/ 198152958 w 240"/>
                  <a:gd name="T13" fmla="*/ 198153796 h 240"/>
                  <a:gd name="T14" fmla="*/ 180668932 w 240"/>
                  <a:gd name="T15" fmla="*/ 211752760 h 240"/>
                  <a:gd name="T16" fmla="*/ 161242345 w 240"/>
                  <a:gd name="T17" fmla="*/ 223408170 h 240"/>
                  <a:gd name="T18" fmla="*/ 139872213 w 240"/>
                  <a:gd name="T19" fmla="*/ 229236860 h 240"/>
                  <a:gd name="T20" fmla="*/ 128216852 w 240"/>
                  <a:gd name="T21" fmla="*/ 231179429 h 240"/>
                  <a:gd name="T22" fmla="*/ 116560506 w 240"/>
                  <a:gd name="T23" fmla="*/ 233121997 h 240"/>
                  <a:gd name="T24" fmla="*/ 116560506 w 240"/>
                  <a:gd name="T25" fmla="*/ 233121997 h 240"/>
                  <a:gd name="T26" fmla="*/ 104904160 w 240"/>
                  <a:gd name="T27" fmla="*/ 231179429 h 240"/>
                  <a:gd name="T28" fmla="*/ 93248799 w 240"/>
                  <a:gd name="T29" fmla="*/ 229236860 h 240"/>
                  <a:gd name="T30" fmla="*/ 69936106 w 240"/>
                  <a:gd name="T31" fmla="*/ 223408170 h 240"/>
                  <a:gd name="T32" fmla="*/ 50509520 w 240"/>
                  <a:gd name="T33" fmla="*/ 211752760 h 240"/>
                  <a:gd name="T34" fmla="*/ 33025493 w 240"/>
                  <a:gd name="T35" fmla="*/ 198153796 h 240"/>
                  <a:gd name="T36" fmla="*/ 19426587 w 240"/>
                  <a:gd name="T37" fmla="*/ 180669696 h 240"/>
                  <a:gd name="T38" fmla="*/ 7770240 w 240"/>
                  <a:gd name="T39" fmla="*/ 161243027 h 240"/>
                  <a:gd name="T40" fmla="*/ 1942560 w 240"/>
                  <a:gd name="T41" fmla="*/ 139872804 h 240"/>
                  <a:gd name="T42" fmla="*/ 0 w 240"/>
                  <a:gd name="T43" fmla="*/ 128217394 h 240"/>
                  <a:gd name="T44" fmla="*/ 0 w 240"/>
                  <a:gd name="T45" fmla="*/ 116560999 h 240"/>
                  <a:gd name="T46" fmla="*/ 0 w 240"/>
                  <a:gd name="T47" fmla="*/ 116560999 h 240"/>
                  <a:gd name="T48" fmla="*/ 0 w 240"/>
                  <a:gd name="T49" fmla="*/ 104904603 h 240"/>
                  <a:gd name="T50" fmla="*/ 1942560 w 240"/>
                  <a:gd name="T51" fmla="*/ 93249193 h 240"/>
                  <a:gd name="T52" fmla="*/ 7770240 w 240"/>
                  <a:gd name="T53" fmla="*/ 69936402 h 240"/>
                  <a:gd name="T54" fmla="*/ 19426587 w 240"/>
                  <a:gd name="T55" fmla="*/ 50509733 h 240"/>
                  <a:gd name="T56" fmla="*/ 33025493 w 240"/>
                  <a:gd name="T57" fmla="*/ 33025633 h 240"/>
                  <a:gd name="T58" fmla="*/ 50509520 w 240"/>
                  <a:gd name="T59" fmla="*/ 19426669 h 240"/>
                  <a:gd name="T60" fmla="*/ 69936106 w 240"/>
                  <a:gd name="T61" fmla="*/ 7770273 h 240"/>
                  <a:gd name="T62" fmla="*/ 93248799 w 240"/>
                  <a:gd name="T63" fmla="*/ 1942568 h 240"/>
                  <a:gd name="T64" fmla="*/ 104904160 w 240"/>
                  <a:gd name="T65" fmla="*/ 0 h 240"/>
                  <a:gd name="T66" fmla="*/ 116560506 w 240"/>
                  <a:gd name="T67" fmla="*/ 0 h 240"/>
                  <a:gd name="T68" fmla="*/ 116560506 w 240"/>
                  <a:gd name="T69" fmla="*/ 0 h 240"/>
                  <a:gd name="T70" fmla="*/ 128216852 w 240"/>
                  <a:gd name="T71" fmla="*/ 0 h 240"/>
                  <a:gd name="T72" fmla="*/ 139872213 w 240"/>
                  <a:gd name="T73" fmla="*/ 1942568 h 240"/>
                  <a:gd name="T74" fmla="*/ 161242345 w 240"/>
                  <a:gd name="T75" fmla="*/ 7770273 h 240"/>
                  <a:gd name="T76" fmla="*/ 180668932 w 240"/>
                  <a:gd name="T77" fmla="*/ 19426669 h 240"/>
                  <a:gd name="T78" fmla="*/ 198152958 w 240"/>
                  <a:gd name="T79" fmla="*/ 33025633 h 240"/>
                  <a:gd name="T80" fmla="*/ 211751865 w 240"/>
                  <a:gd name="T81" fmla="*/ 50509733 h 240"/>
                  <a:gd name="T82" fmla="*/ 223407225 w 240"/>
                  <a:gd name="T83" fmla="*/ 69936402 h 240"/>
                  <a:gd name="T84" fmla="*/ 231178451 w 240"/>
                  <a:gd name="T85" fmla="*/ 93249193 h 240"/>
                  <a:gd name="T86" fmla="*/ 231178451 w 240"/>
                  <a:gd name="T87" fmla="*/ 104904603 h 240"/>
                  <a:gd name="T88" fmla="*/ 233121011 w 240"/>
                  <a:gd name="T89" fmla="*/ 116560999 h 240"/>
                  <a:gd name="T90" fmla="*/ 233121011 w 240"/>
                  <a:gd name="T91" fmla="*/ 116560999 h 24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40" h="240">
                    <a:moveTo>
                      <a:pt x="240" y="120"/>
                    </a:moveTo>
                    <a:lnTo>
                      <a:pt x="240" y="120"/>
                    </a:lnTo>
                    <a:lnTo>
                      <a:pt x="238" y="132"/>
                    </a:lnTo>
                    <a:lnTo>
                      <a:pt x="238" y="144"/>
                    </a:lnTo>
                    <a:lnTo>
                      <a:pt x="230" y="166"/>
                    </a:lnTo>
                    <a:lnTo>
                      <a:pt x="218" y="186"/>
                    </a:lnTo>
                    <a:lnTo>
                      <a:pt x="204" y="204"/>
                    </a:lnTo>
                    <a:lnTo>
                      <a:pt x="186" y="218"/>
                    </a:lnTo>
                    <a:lnTo>
                      <a:pt x="166" y="230"/>
                    </a:lnTo>
                    <a:lnTo>
                      <a:pt x="144" y="236"/>
                    </a:lnTo>
                    <a:lnTo>
                      <a:pt x="132" y="238"/>
                    </a:lnTo>
                    <a:lnTo>
                      <a:pt x="120" y="240"/>
                    </a:lnTo>
                    <a:lnTo>
                      <a:pt x="108" y="238"/>
                    </a:lnTo>
                    <a:lnTo>
                      <a:pt x="96" y="236"/>
                    </a:lnTo>
                    <a:lnTo>
                      <a:pt x="72" y="230"/>
                    </a:lnTo>
                    <a:lnTo>
                      <a:pt x="52" y="218"/>
                    </a:lnTo>
                    <a:lnTo>
                      <a:pt x="34" y="204"/>
                    </a:lnTo>
                    <a:lnTo>
                      <a:pt x="20" y="186"/>
                    </a:lnTo>
                    <a:lnTo>
                      <a:pt x="8" y="166"/>
                    </a:lnTo>
                    <a:lnTo>
                      <a:pt x="2" y="144"/>
                    </a:lnTo>
                    <a:lnTo>
                      <a:pt x="0" y="132"/>
                    </a:lnTo>
                    <a:lnTo>
                      <a:pt x="0" y="120"/>
                    </a:lnTo>
                    <a:lnTo>
                      <a:pt x="0" y="108"/>
                    </a:lnTo>
                    <a:lnTo>
                      <a:pt x="2" y="96"/>
                    </a:lnTo>
                    <a:lnTo>
                      <a:pt x="8" y="72"/>
                    </a:lnTo>
                    <a:lnTo>
                      <a:pt x="20" y="52"/>
                    </a:lnTo>
                    <a:lnTo>
                      <a:pt x="34" y="34"/>
                    </a:lnTo>
                    <a:lnTo>
                      <a:pt x="52" y="20"/>
                    </a:lnTo>
                    <a:lnTo>
                      <a:pt x="72" y="8"/>
                    </a:lnTo>
                    <a:lnTo>
                      <a:pt x="96" y="2"/>
                    </a:lnTo>
                    <a:lnTo>
                      <a:pt x="108" y="0"/>
                    </a:lnTo>
                    <a:lnTo>
                      <a:pt x="120" y="0"/>
                    </a:lnTo>
                    <a:lnTo>
                      <a:pt x="132" y="0"/>
                    </a:lnTo>
                    <a:lnTo>
                      <a:pt x="144" y="2"/>
                    </a:lnTo>
                    <a:lnTo>
                      <a:pt x="166" y="8"/>
                    </a:lnTo>
                    <a:lnTo>
                      <a:pt x="186" y="20"/>
                    </a:lnTo>
                    <a:lnTo>
                      <a:pt x="204" y="34"/>
                    </a:lnTo>
                    <a:lnTo>
                      <a:pt x="218" y="52"/>
                    </a:lnTo>
                    <a:lnTo>
                      <a:pt x="230" y="72"/>
                    </a:lnTo>
                    <a:lnTo>
                      <a:pt x="238" y="96"/>
                    </a:lnTo>
                    <a:lnTo>
                      <a:pt x="238" y="108"/>
                    </a:lnTo>
                    <a:lnTo>
                      <a:pt x="240" y="120"/>
                    </a:lnTo>
                    <a:close/>
                  </a:path>
                </a:pathLst>
              </a:custGeom>
              <a:blipFill dpi="0"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 lIns="96775" tIns="48388" rIns="96775" bIns="48388"/>
              <a:lstStyle/>
              <a:p>
                <a:pPr defTabSz="967753"/>
                <a:endParaRPr lang="zh-CN" altLang="en-US" sz="2400" kern="0">
                  <a:solidFill>
                    <a:schemeClr val="bg1"/>
                  </a:solidFill>
                  <a:latin typeface="微軟正黑體"/>
                  <a:ea typeface="微軟正黑體"/>
                  <a:cs typeface="微軟正黑體"/>
                </a:endParaRPr>
              </a:p>
            </p:txBody>
          </p:sp>
          <p:sp>
            <p:nvSpPr>
              <p:cNvPr id="15" name="Freeform 123"/>
              <p:cNvSpPr>
                <a:spLocks/>
              </p:cNvSpPr>
              <p:nvPr/>
            </p:nvSpPr>
            <p:spPr bwMode="auto">
              <a:xfrm>
                <a:off x="4616415" y="3181934"/>
                <a:ext cx="202539" cy="195025"/>
              </a:xfrm>
              <a:custGeom>
                <a:avLst/>
                <a:gdLst>
                  <a:gd name="T0" fmla="*/ 187748664 w 192"/>
                  <a:gd name="T1" fmla="*/ 90563894 h 190"/>
                  <a:gd name="T2" fmla="*/ 187748664 w 192"/>
                  <a:gd name="T3" fmla="*/ 90563894 h 190"/>
                  <a:gd name="T4" fmla="*/ 185793063 w 192"/>
                  <a:gd name="T5" fmla="*/ 109833722 h 190"/>
                  <a:gd name="T6" fmla="*/ 179926258 w 192"/>
                  <a:gd name="T7" fmla="*/ 127175786 h 190"/>
                  <a:gd name="T8" fmla="*/ 170147258 w 192"/>
                  <a:gd name="T9" fmla="*/ 142591063 h 190"/>
                  <a:gd name="T10" fmla="*/ 160368258 w 192"/>
                  <a:gd name="T11" fmla="*/ 156078574 h 190"/>
                  <a:gd name="T12" fmla="*/ 146679047 w 192"/>
                  <a:gd name="T13" fmla="*/ 167640276 h 190"/>
                  <a:gd name="T14" fmla="*/ 129077641 w 192"/>
                  <a:gd name="T15" fmla="*/ 175348403 h 190"/>
                  <a:gd name="T16" fmla="*/ 113431836 w 192"/>
                  <a:gd name="T17" fmla="*/ 181128765 h 190"/>
                  <a:gd name="T18" fmla="*/ 93874828 w 192"/>
                  <a:gd name="T19" fmla="*/ 183055552 h 190"/>
                  <a:gd name="T20" fmla="*/ 93874828 w 192"/>
                  <a:gd name="T21" fmla="*/ 183055552 h 190"/>
                  <a:gd name="T22" fmla="*/ 74316828 w 192"/>
                  <a:gd name="T23" fmla="*/ 181128765 h 190"/>
                  <a:gd name="T24" fmla="*/ 56715422 w 192"/>
                  <a:gd name="T25" fmla="*/ 175348403 h 190"/>
                  <a:gd name="T26" fmla="*/ 41069617 w 192"/>
                  <a:gd name="T27" fmla="*/ 167640276 h 190"/>
                  <a:gd name="T28" fmla="*/ 27380406 w 192"/>
                  <a:gd name="T29" fmla="*/ 156078574 h 190"/>
                  <a:gd name="T30" fmla="*/ 15645805 w 192"/>
                  <a:gd name="T31" fmla="*/ 142591063 h 190"/>
                  <a:gd name="T32" fmla="*/ 7822406 w 192"/>
                  <a:gd name="T33" fmla="*/ 127175786 h 190"/>
                  <a:gd name="T34" fmla="*/ 1955602 w 192"/>
                  <a:gd name="T35" fmla="*/ 109833722 h 190"/>
                  <a:gd name="T36" fmla="*/ 0 w 192"/>
                  <a:gd name="T37" fmla="*/ 90563894 h 190"/>
                  <a:gd name="T38" fmla="*/ 0 w 192"/>
                  <a:gd name="T39" fmla="*/ 90563894 h 190"/>
                  <a:gd name="T40" fmla="*/ 1955602 w 192"/>
                  <a:gd name="T41" fmla="*/ 73221830 h 190"/>
                  <a:gd name="T42" fmla="*/ 7822406 w 192"/>
                  <a:gd name="T43" fmla="*/ 55879766 h 190"/>
                  <a:gd name="T44" fmla="*/ 15645805 w 192"/>
                  <a:gd name="T45" fmla="*/ 40464490 h 190"/>
                  <a:gd name="T46" fmla="*/ 27380406 w 192"/>
                  <a:gd name="T47" fmla="*/ 26976978 h 190"/>
                  <a:gd name="T48" fmla="*/ 41069617 w 192"/>
                  <a:gd name="T49" fmla="*/ 15415276 h 190"/>
                  <a:gd name="T50" fmla="*/ 56715422 w 192"/>
                  <a:gd name="T51" fmla="*/ 7707149 h 190"/>
                  <a:gd name="T52" fmla="*/ 74316828 w 192"/>
                  <a:gd name="T53" fmla="*/ 1926787 h 190"/>
                  <a:gd name="T54" fmla="*/ 93874828 w 192"/>
                  <a:gd name="T55" fmla="*/ 0 h 190"/>
                  <a:gd name="T56" fmla="*/ 93874828 w 192"/>
                  <a:gd name="T57" fmla="*/ 0 h 190"/>
                  <a:gd name="T58" fmla="*/ 113431836 w 192"/>
                  <a:gd name="T59" fmla="*/ 1926787 h 190"/>
                  <a:gd name="T60" fmla="*/ 129077641 w 192"/>
                  <a:gd name="T61" fmla="*/ 7707149 h 190"/>
                  <a:gd name="T62" fmla="*/ 146679047 w 192"/>
                  <a:gd name="T63" fmla="*/ 15415276 h 190"/>
                  <a:gd name="T64" fmla="*/ 160368258 w 192"/>
                  <a:gd name="T65" fmla="*/ 26976978 h 190"/>
                  <a:gd name="T66" fmla="*/ 170147258 w 192"/>
                  <a:gd name="T67" fmla="*/ 40464490 h 190"/>
                  <a:gd name="T68" fmla="*/ 179926258 w 192"/>
                  <a:gd name="T69" fmla="*/ 55879766 h 190"/>
                  <a:gd name="T70" fmla="*/ 185793063 w 192"/>
                  <a:gd name="T71" fmla="*/ 73221830 h 190"/>
                  <a:gd name="T72" fmla="*/ 187748664 w 192"/>
                  <a:gd name="T73" fmla="*/ 90563894 h 190"/>
                  <a:gd name="T74" fmla="*/ 187748664 w 192"/>
                  <a:gd name="T75" fmla="*/ 90563894 h 19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92" h="190">
                    <a:moveTo>
                      <a:pt x="192" y="94"/>
                    </a:moveTo>
                    <a:lnTo>
                      <a:pt x="192" y="94"/>
                    </a:lnTo>
                    <a:lnTo>
                      <a:pt x="190" y="114"/>
                    </a:lnTo>
                    <a:lnTo>
                      <a:pt x="184" y="132"/>
                    </a:lnTo>
                    <a:lnTo>
                      <a:pt x="174" y="148"/>
                    </a:lnTo>
                    <a:lnTo>
                      <a:pt x="164" y="162"/>
                    </a:lnTo>
                    <a:lnTo>
                      <a:pt x="150" y="174"/>
                    </a:lnTo>
                    <a:lnTo>
                      <a:pt x="132" y="182"/>
                    </a:lnTo>
                    <a:lnTo>
                      <a:pt x="116" y="188"/>
                    </a:lnTo>
                    <a:lnTo>
                      <a:pt x="96" y="190"/>
                    </a:lnTo>
                    <a:lnTo>
                      <a:pt x="76" y="188"/>
                    </a:lnTo>
                    <a:lnTo>
                      <a:pt x="58" y="182"/>
                    </a:lnTo>
                    <a:lnTo>
                      <a:pt x="42" y="174"/>
                    </a:lnTo>
                    <a:lnTo>
                      <a:pt x="28" y="162"/>
                    </a:lnTo>
                    <a:lnTo>
                      <a:pt x="16" y="148"/>
                    </a:lnTo>
                    <a:lnTo>
                      <a:pt x="8" y="132"/>
                    </a:lnTo>
                    <a:lnTo>
                      <a:pt x="2" y="114"/>
                    </a:lnTo>
                    <a:lnTo>
                      <a:pt x="0" y="94"/>
                    </a:lnTo>
                    <a:lnTo>
                      <a:pt x="2" y="76"/>
                    </a:lnTo>
                    <a:lnTo>
                      <a:pt x="8" y="58"/>
                    </a:lnTo>
                    <a:lnTo>
                      <a:pt x="16" y="42"/>
                    </a:lnTo>
                    <a:lnTo>
                      <a:pt x="28" y="28"/>
                    </a:lnTo>
                    <a:lnTo>
                      <a:pt x="42" y="16"/>
                    </a:lnTo>
                    <a:lnTo>
                      <a:pt x="58" y="8"/>
                    </a:lnTo>
                    <a:lnTo>
                      <a:pt x="76" y="2"/>
                    </a:lnTo>
                    <a:lnTo>
                      <a:pt x="96" y="0"/>
                    </a:lnTo>
                    <a:lnTo>
                      <a:pt x="116" y="2"/>
                    </a:lnTo>
                    <a:lnTo>
                      <a:pt x="132" y="8"/>
                    </a:lnTo>
                    <a:lnTo>
                      <a:pt x="150" y="16"/>
                    </a:lnTo>
                    <a:lnTo>
                      <a:pt x="164" y="28"/>
                    </a:lnTo>
                    <a:lnTo>
                      <a:pt x="174" y="42"/>
                    </a:lnTo>
                    <a:lnTo>
                      <a:pt x="184" y="58"/>
                    </a:lnTo>
                    <a:lnTo>
                      <a:pt x="190" y="76"/>
                    </a:lnTo>
                    <a:lnTo>
                      <a:pt x="192" y="94"/>
                    </a:lnTo>
                    <a:close/>
                  </a:path>
                </a:pathLst>
              </a:custGeom>
              <a:blipFill dpi="0"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 lIns="96775" tIns="48388" rIns="96775" bIns="48388"/>
              <a:lstStyle/>
              <a:p>
                <a:pPr defTabSz="967753"/>
                <a:endParaRPr lang="zh-CN" altLang="en-US" sz="2400" kern="0">
                  <a:solidFill>
                    <a:schemeClr val="bg1"/>
                  </a:solidFill>
                  <a:latin typeface="微軟正黑體"/>
                  <a:ea typeface="微軟正黑體"/>
                  <a:cs typeface="微軟正黑體"/>
                </a:endParaRPr>
              </a:p>
            </p:txBody>
          </p:sp>
          <p:sp>
            <p:nvSpPr>
              <p:cNvPr id="16" name="Freeform 124"/>
              <p:cNvSpPr>
                <a:spLocks/>
              </p:cNvSpPr>
              <p:nvPr/>
            </p:nvSpPr>
            <p:spPr bwMode="auto">
              <a:xfrm>
                <a:off x="4857777" y="3181934"/>
                <a:ext cx="199163" cy="195025"/>
              </a:xfrm>
              <a:custGeom>
                <a:avLst/>
                <a:gdLst>
                  <a:gd name="T0" fmla="*/ 184619633 w 190"/>
                  <a:gd name="T1" fmla="*/ 90563894 h 190"/>
                  <a:gd name="T2" fmla="*/ 184619633 w 190"/>
                  <a:gd name="T3" fmla="*/ 90563894 h 190"/>
                  <a:gd name="T4" fmla="*/ 182676382 w 190"/>
                  <a:gd name="T5" fmla="*/ 109833722 h 190"/>
                  <a:gd name="T6" fmla="*/ 176846631 w 190"/>
                  <a:gd name="T7" fmla="*/ 127175786 h 190"/>
                  <a:gd name="T8" fmla="*/ 169072644 w 190"/>
                  <a:gd name="T9" fmla="*/ 142591063 h 190"/>
                  <a:gd name="T10" fmla="*/ 157412155 w 190"/>
                  <a:gd name="T11" fmla="*/ 156078574 h 190"/>
                  <a:gd name="T12" fmla="*/ 143809403 w 190"/>
                  <a:gd name="T13" fmla="*/ 167640276 h 190"/>
                  <a:gd name="T14" fmla="*/ 128262413 w 190"/>
                  <a:gd name="T15" fmla="*/ 175348403 h 190"/>
                  <a:gd name="T16" fmla="*/ 110772174 w 190"/>
                  <a:gd name="T17" fmla="*/ 181128765 h 190"/>
                  <a:gd name="T18" fmla="*/ 91337698 w 190"/>
                  <a:gd name="T19" fmla="*/ 183055552 h 190"/>
                  <a:gd name="T20" fmla="*/ 91337698 w 190"/>
                  <a:gd name="T21" fmla="*/ 183055552 h 190"/>
                  <a:gd name="T22" fmla="*/ 73847459 w 190"/>
                  <a:gd name="T23" fmla="*/ 181128765 h 190"/>
                  <a:gd name="T24" fmla="*/ 56357219 w 190"/>
                  <a:gd name="T25" fmla="*/ 175348403 h 190"/>
                  <a:gd name="T26" fmla="*/ 40810230 w 190"/>
                  <a:gd name="T27" fmla="*/ 167640276 h 190"/>
                  <a:gd name="T28" fmla="*/ 27207477 w 190"/>
                  <a:gd name="T29" fmla="*/ 156078574 h 190"/>
                  <a:gd name="T30" fmla="*/ 15546989 w 190"/>
                  <a:gd name="T31" fmla="*/ 142591063 h 190"/>
                  <a:gd name="T32" fmla="*/ 7773002 w 190"/>
                  <a:gd name="T33" fmla="*/ 127175786 h 190"/>
                  <a:gd name="T34" fmla="*/ 1943250 w 190"/>
                  <a:gd name="T35" fmla="*/ 109833722 h 190"/>
                  <a:gd name="T36" fmla="*/ 0 w 190"/>
                  <a:gd name="T37" fmla="*/ 90563894 h 190"/>
                  <a:gd name="T38" fmla="*/ 0 w 190"/>
                  <a:gd name="T39" fmla="*/ 90563894 h 190"/>
                  <a:gd name="T40" fmla="*/ 1943250 w 190"/>
                  <a:gd name="T41" fmla="*/ 73221830 h 190"/>
                  <a:gd name="T42" fmla="*/ 7773002 w 190"/>
                  <a:gd name="T43" fmla="*/ 55879766 h 190"/>
                  <a:gd name="T44" fmla="*/ 15546989 w 190"/>
                  <a:gd name="T45" fmla="*/ 40464490 h 190"/>
                  <a:gd name="T46" fmla="*/ 27207477 w 190"/>
                  <a:gd name="T47" fmla="*/ 26976978 h 190"/>
                  <a:gd name="T48" fmla="*/ 40810230 w 190"/>
                  <a:gd name="T49" fmla="*/ 15415276 h 190"/>
                  <a:gd name="T50" fmla="*/ 56357219 w 190"/>
                  <a:gd name="T51" fmla="*/ 7707149 h 190"/>
                  <a:gd name="T52" fmla="*/ 73847459 w 190"/>
                  <a:gd name="T53" fmla="*/ 1926787 h 190"/>
                  <a:gd name="T54" fmla="*/ 91337698 w 190"/>
                  <a:gd name="T55" fmla="*/ 0 h 190"/>
                  <a:gd name="T56" fmla="*/ 91337698 w 190"/>
                  <a:gd name="T57" fmla="*/ 0 h 190"/>
                  <a:gd name="T58" fmla="*/ 110772174 w 190"/>
                  <a:gd name="T59" fmla="*/ 1926787 h 190"/>
                  <a:gd name="T60" fmla="*/ 128262413 w 190"/>
                  <a:gd name="T61" fmla="*/ 7707149 h 190"/>
                  <a:gd name="T62" fmla="*/ 143809403 w 190"/>
                  <a:gd name="T63" fmla="*/ 15415276 h 190"/>
                  <a:gd name="T64" fmla="*/ 157412155 w 190"/>
                  <a:gd name="T65" fmla="*/ 26976978 h 190"/>
                  <a:gd name="T66" fmla="*/ 169072644 w 190"/>
                  <a:gd name="T67" fmla="*/ 40464490 h 190"/>
                  <a:gd name="T68" fmla="*/ 176846631 w 190"/>
                  <a:gd name="T69" fmla="*/ 55879766 h 190"/>
                  <a:gd name="T70" fmla="*/ 182676382 w 190"/>
                  <a:gd name="T71" fmla="*/ 73221830 h 190"/>
                  <a:gd name="T72" fmla="*/ 184619633 w 190"/>
                  <a:gd name="T73" fmla="*/ 90563894 h 190"/>
                  <a:gd name="T74" fmla="*/ 184619633 w 190"/>
                  <a:gd name="T75" fmla="*/ 90563894 h 19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90" h="190">
                    <a:moveTo>
                      <a:pt x="190" y="94"/>
                    </a:moveTo>
                    <a:lnTo>
                      <a:pt x="190" y="94"/>
                    </a:lnTo>
                    <a:lnTo>
                      <a:pt x="188" y="114"/>
                    </a:lnTo>
                    <a:lnTo>
                      <a:pt x="182" y="132"/>
                    </a:lnTo>
                    <a:lnTo>
                      <a:pt x="174" y="148"/>
                    </a:lnTo>
                    <a:lnTo>
                      <a:pt x="162" y="162"/>
                    </a:lnTo>
                    <a:lnTo>
                      <a:pt x="148" y="174"/>
                    </a:lnTo>
                    <a:lnTo>
                      <a:pt x="132" y="182"/>
                    </a:lnTo>
                    <a:lnTo>
                      <a:pt x="114" y="188"/>
                    </a:lnTo>
                    <a:lnTo>
                      <a:pt x="94" y="190"/>
                    </a:lnTo>
                    <a:lnTo>
                      <a:pt x="76" y="188"/>
                    </a:lnTo>
                    <a:lnTo>
                      <a:pt x="58" y="182"/>
                    </a:lnTo>
                    <a:lnTo>
                      <a:pt x="42" y="174"/>
                    </a:lnTo>
                    <a:lnTo>
                      <a:pt x="28" y="162"/>
                    </a:lnTo>
                    <a:lnTo>
                      <a:pt x="16" y="148"/>
                    </a:lnTo>
                    <a:lnTo>
                      <a:pt x="8" y="132"/>
                    </a:lnTo>
                    <a:lnTo>
                      <a:pt x="2" y="114"/>
                    </a:lnTo>
                    <a:lnTo>
                      <a:pt x="0" y="94"/>
                    </a:lnTo>
                    <a:lnTo>
                      <a:pt x="2" y="76"/>
                    </a:lnTo>
                    <a:lnTo>
                      <a:pt x="8" y="58"/>
                    </a:lnTo>
                    <a:lnTo>
                      <a:pt x="16" y="42"/>
                    </a:lnTo>
                    <a:lnTo>
                      <a:pt x="28" y="28"/>
                    </a:lnTo>
                    <a:lnTo>
                      <a:pt x="42" y="16"/>
                    </a:lnTo>
                    <a:lnTo>
                      <a:pt x="58" y="8"/>
                    </a:lnTo>
                    <a:lnTo>
                      <a:pt x="76" y="2"/>
                    </a:lnTo>
                    <a:lnTo>
                      <a:pt x="94" y="0"/>
                    </a:lnTo>
                    <a:lnTo>
                      <a:pt x="114" y="2"/>
                    </a:lnTo>
                    <a:lnTo>
                      <a:pt x="132" y="8"/>
                    </a:lnTo>
                    <a:lnTo>
                      <a:pt x="148" y="16"/>
                    </a:lnTo>
                    <a:lnTo>
                      <a:pt x="162" y="28"/>
                    </a:lnTo>
                    <a:lnTo>
                      <a:pt x="174" y="42"/>
                    </a:lnTo>
                    <a:lnTo>
                      <a:pt x="182" y="58"/>
                    </a:lnTo>
                    <a:lnTo>
                      <a:pt x="188" y="76"/>
                    </a:lnTo>
                    <a:lnTo>
                      <a:pt x="190" y="94"/>
                    </a:lnTo>
                    <a:close/>
                  </a:path>
                </a:pathLst>
              </a:custGeom>
              <a:blipFill dpi="0" rotWithShape="1"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 lIns="96775" tIns="48388" rIns="96775" bIns="48388"/>
              <a:lstStyle/>
              <a:p>
                <a:pPr defTabSz="967753"/>
                <a:endParaRPr lang="zh-CN" altLang="en-US" sz="2400" kern="0">
                  <a:solidFill>
                    <a:schemeClr val="bg1"/>
                  </a:solidFill>
                  <a:latin typeface="微軟正黑體"/>
                  <a:ea typeface="微軟正黑體"/>
                  <a:cs typeface="微軟正黑體"/>
                </a:endParaRPr>
              </a:p>
            </p:txBody>
          </p:sp>
        </p:grpSp>
      </p:grpSp>
      <p:grpSp>
        <p:nvGrpSpPr>
          <p:cNvPr id="21" name="组合 85"/>
          <p:cNvGrpSpPr/>
          <p:nvPr/>
        </p:nvGrpSpPr>
        <p:grpSpPr>
          <a:xfrm>
            <a:off x="757004" y="2267714"/>
            <a:ext cx="7579555" cy="2628637"/>
            <a:chOff x="1451752" y="1920109"/>
            <a:chExt cx="7024712" cy="2296955"/>
          </a:xfrm>
        </p:grpSpPr>
        <p:sp>
          <p:nvSpPr>
            <p:cNvPr id="22" name="任意多边形 86"/>
            <p:cNvSpPr/>
            <p:nvPr/>
          </p:nvSpPr>
          <p:spPr>
            <a:xfrm flipH="1">
              <a:off x="1451752" y="1920109"/>
              <a:ext cx="2909803" cy="646748"/>
            </a:xfrm>
            <a:custGeom>
              <a:avLst/>
              <a:gdLst>
                <a:gd name="connsiteX0" fmla="*/ 0 w 1495425"/>
                <a:gd name="connsiteY0" fmla="*/ 581025 h 581025"/>
                <a:gd name="connsiteX1" fmla="*/ 333375 w 1495425"/>
                <a:gd name="connsiteY1" fmla="*/ 0 h 581025"/>
                <a:gd name="connsiteX2" fmla="*/ 1238250 w 1495425"/>
                <a:gd name="connsiteY2" fmla="*/ 0 h 581025"/>
                <a:gd name="connsiteX3" fmla="*/ 1495425 w 1495425"/>
                <a:gd name="connsiteY3" fmla="*/ 0 h 581025"/>
                <a:gd name="connsiteX0" fmla="*/ 0 w 1238249"/>
                <a:gd name="connsiteY0" fmla="*/ 581025 h 581025"/>
                <a:gd name="connsiteX1" fmla="*/ 333375 w 1238249"/>
                <a:gd name="connsiteY1" fmla="*/ 0 h 581025"/>
                <a:gd name="connsiteX2" fmla="*/ 1238250 w 1238249"/>
                <a:gd name="connsiteY2" fmla="*/ 0 h 581025"/>
                <a:gd name="connsiteX0" fmla="*/ 0 w 2896333"/>
                <a:gd name="connsiteY0" fmla="*/ 581025 h 581025"/>
                <a:gd name="connsiteX1" fmla="*/ 333375 w 2896333"/>
                <a:gd name="connsiteY1" fmla="*/ 0 h 581025"/>
                <a:gd name="connsiteX2" fmla="*/ 2896333 w 2896333"/>
                <a:gd name="connsiteY2" fmla="*/ 0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96333" h="581025">
                  <a:moveTo>
                    <a:pt x="0" y="581025"/>
                  </a:moveTo>
                  <a:lnTo>
                    <a:pt x="333375" y="0"/>
                  </a:lnTo>
                  <a:lnTo>
                    <a:pt x="2896333" y="0"/>
                  </a:lnTo>
                </a:path>
              </a:pathLst>
            </a:custGeom>
            <a:noFill/>
            <a:ln w="12700" cap="flat" cmpd="sng" algn="ctr">
              <a:solidFill>
                <a:sysClr val="window" lastClr="FFFFFF">
                  <a:lumMod val="75000"/>
                </a:sysClr>
              </a:solidFill>
              <a:prstDash val="dash"/>
              <a:headEnd type="oval" w="med" len="med"/>
            </a:ln>
            <a:effectLst/>
          </p:spPr>
          <p:txBody>
            <a:bodyPr lIns="96775" tIns="48388" rIns="96775" bIns="48388" anchor="ctr"/>
            <a:lstStyle/>
            <a:p>
              <a:pPr algn="ctr" defTabSz="967753">
                <a:defRPr/>
              </a:pPr>
              <a:endParaRPr lang="zh-CN" altLang="en-US" sz="2400" kern="0">
                <a:solidFill>
                  <a:schemeClr val="bg1"/>
                </a:solidFill>
              </a:endParaRPr>
            </a:p>
          </p:txBody>
        </p:sp>
        <p:sp>
          <p:nvSpPr>
            <p:cNvPr id="23" name="任意多边形 87"/>
            <p:cNvSpPr/>
            <p:nvPr/>
          </p:nvSpPr>
          <p:spPr>
            <a:xfrm flipH="1">
              <a:off x="1461881" y="3521977"/>
              <a:ext cx="2587429" cy="651748"/>
            </a:xfrm>
            <a:custGeom>
              <a:avLst/>
              <a:gdLst>
                <a:gd name="connsiteX0" fmla="*/ 0 w 1495425"/>
                <a:gd name="connsiteY0" fmla="*/ 581025 h 581025"/>
                <a:gd name="connsiteX1" fmla="*/ 333375 w 1495425"/>
                <a:gd name="connsiteY1" fmla="*/ 0 h 581025"/>
                <a:gd name="connsiteX2" fmla="*/ 1238250 w 1495425"/>
                <a:gd name="connsiteY2" fmla="*/ 0 h 581025"/>
                <a:gd name="connsiteX3" fmla="*/ 1495425 w 1495425"/>
                <a:gd name="connsiteY3" fmla="*/ 0 h 581025"/>
                <a:gd name="connsiteX0" fmla="*/ 0 w 1238249"/>
                <a:gd name="connsiteY0" fmla="*/ 581025 h 581025"/>
                <a:gd name="connsiteX1" fmla="*/ 333375 w 1238249"/>
                <a:gd name="connsiteY1" fmla="*/ 0 h 581025"/>
                <a:gd name="connsiteX2" fmla="*/ 1238250 w 1238249"/>
                <a:gd name="connsiteY2" fmla="*/ 0 h 581025"/>
                <a:gd name="connsiteX0" fmla="*/ 0 w 2528430"/>
                <a:gd name="connsiteY0" fmla="*/ 587027 h 587027"/>
                <a:gd name="connsiteX1" fmla="*/ 333375 w 2528430"/>
                <a:gd name="connsiteY1" fmla="*/ 6002 h 587027"/>
                <a:gd name="connsiteX2" fmla="*/ 2528430 w 2528430"/>
                <a:gd name="connsiteY2" fmla="*/ 0 h 587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28430" h="587027">
                  <a:moveTo>
                    <a:pt x="0" y="587027"/>
                  </a:moveTo>
                  <a:lnTo>
                    <a:pt x="333375" y="6002"/>
                  </a:lnTo>
                  <a:lnTo>
                    <a:pt x="2528430" y="0"/>
                  </a:lnTo>
                </a:path>
              </a:pathLst>
            </a:custGeom>
            <a:noFill/>
            <a:ln w="12700" cap="flat" cmpd="sng" algn="ctr">
              <a:solidFill>
                <a:sysClr val="window" lastClr="FFFFFF">
                  <a:lumMod val="75000"/>
                </a:sysClr>
              </a:solidFill>
              <a:prstDash val="dash"/>
              <a:headEnd type="oval" w="med" len="med"/>
            </a:ln>
            <a:effectLst/>
          </p:spPr>
          <p:txBody>
            <a:bodyPr lIns="96775" tIns="48388" rIns="96775" bIns="48388" anchor="ctr"/>
            <a:lstStyle/>
            <a:p>
              <a:pPr algn="ctr" defTabSz="967753">
                <a:defRPr/>
              </a:pPr>
              <a:endParaRPr lang="zh-CN" altLang="en-US" sz="2400" kern="0">
                <a:solidFill>
                  <a:schemeClr val="bg1"/>
                </a:solidFill>
              </a:endParaRPr>
            </a:p>
          </p:txBody>
        </p:sp>
        <p:sp>
          <p:nvSpPr>
            <p:cNvPr id="24" name="任意多边形 88"/>
            <p:cNvSpPr/>
            <p:nvPr/>
          </p:nvSpPr>
          <p:spPr>
            <a:xfrm>
              <a:off x="5544718" y="1930110"/>
              <a:ext cx="2909803" cy="646748"/>
            </a:xfrm>
            <a:custGeom>
              <a:avLst/>
              <a:gdLst>
                <a:gd name="connsiteX0" fmla="*/ 0 w 1495425"/>
                <a:gd name="connsiteY0" fmla="*/ 581025 h 581025"/>
                <a:gd name="connsiteX1" fmla="*/ 333375 w 1495425"/>
                <a:gd name="connsiteY1" fmla="*/ 0 h 581025"/>
                <a:gd name="connsiteX2" fmla="*/ 1238250 w 1495425"/>
                <a:gd name="connsiteY2" fmla="*/ 0 h 581025"/>
                <a:gd name="connsiteX3" fmla="*/ 1495425 w 1495425"/>
                <a:gd name="connsiteY3" fmla="*/ 0 h 581025"/>
                <a:gd name="connsiteX0" fmla="*/ 0 w 1238249"/>
                <a:gd name="connsiteY0" fmla="*/ 581025 h 581025"/>
                <a:gd name="connsiteX1" fmla="*/ 333375 w 1238249"/>
                <a:gd name="connsiteY1" fmla="*/ 0 h 581025"/>
                <a:gd name="connsiteX2" fmla="*/ 1238250 w 1238249"/>
                <a:gd name="connsiteY2" fmla="*/ 0 h 581025"/>
                <a:gd name="connsiteX0" fmla="*/ 0 w 2896333"/>
                <a:gd name="connsiteY0" fmla="*/ 581025 h 581025"/>
                <a:gd name="connsiteX1" fmla="*/ 333375 w 2896333"/>
                <a:gd name="connsiteY1" fmla="*/ 0 h 581025"/>
                <a:gd name="connsiteX2" fmla="*/ 2896333 w 2896333"/>
                <a:gd name="connsiteY2" fmla="*/ 0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96333" h="581025">
                  <a:moveTo>
                    <a:pt x="0" y="581025"/>
                  </a:moveTo>
                  <a:lnTo>
                    <a:pt x="333375" y="0"/>
                  </a:lnTo>
                  <a:lnTo>
                    <a:pt x="2896333" y="0"/>
                  </a:lnTo>
                </a:path>
              </a:pathLst>
            </a:custGeom>
            <a:noFill/>
            <a:ln w="12700" cap="flat" cmpd="sng" algn="ctr">
              <a:solidFill>
                <a:sysClr val="window" lastClr="FFFFFF">
                  <a:lumMod val="75000"/>
                </a:sysClr>
              </a:solidFill>
              <a:prstDash val="dash"/>
              <a:headEnd type="oval" w="med" len="med"/>
            </a:ln>
            <a:effectLst/>
          </p:spPr>
          <p:txBody>
            <a:bodyPr lIns="96775" tIns="48388" rIns="96775" bIns="48388" anchor="ctr"/>
            <a:lstStyle/>
            <a:p>
              <a:pPr algn="ctr" defTabSz="967753">
                <a:defRPr/>
              </a:pPr>
              <a:endParaRPr lang="zh-CN" altLang="en-US" sz="2400" kern="0">
                <a:solidFill>
                  <a:schemeClr val="bg1"/>
                </a:solidFill>
              </a:endParaRPr>
            </a:p>
          </p:txBody>
        </p:sp>
        <p:sp>
          <p:nvSpPr>
            <p:cNvPr id="25" name="任意多边形 89"/>
            <p:cNvSpPr/>
            <p:nvPr/>
          </p:nvSpPr>
          <p:spPr>
            <a:xfrm>
              <a:off x="5591977" y="3521977"/>
              <a:ext cx="2884487" cy="651748"/>
            </a:xfrm>
            <a:custGeom>
              <a:avLst/>
              <a:gdLst>
                <a:gd name="connsiteX0" fmla="*/ 0 w 1495425"/>
                <a:gd name="connsiteY0" fmla="*/ 581025 h 581025"/>
                <a:gd name="connsiteX1" fmla="*/ 333375 w 1495425"/>
                <a:gd name="connsiteY1" fmla="*/ 0 h 581025"/>
                <a:gd name="connsiteX2" fmla="*/ 1238250 w 1495425"/>
                <a:gd name="connsiteY2" fmla="*/ 0 h 581025"/>
                <a:gd name="connsiteX3" fmla="*/ 1495425 w 1495425"/>
                <a:gd name="connsiteY3" fmla="*/ 0 h 581025"/>
                <a:gd name="connsiteX0" fmla="*/ 0 w 1238249"/>
                <a:gd name="connsiteY0" fmla="*/ 581025 h 581025"/>
                <a:gd name="connsiteX1" fmla="*/ 333375 w 1238249"/>
                <a:gd name="connsiteY1" fmla="*/ 0 h 581025"/>
                <a:gd name="connsiteX2" fmla="*/ 1238250 w 1238249"/>
                <a:gd name="connsiteY2" fmla="*/ 0 h 581025"/>
                <a:gd name="connsiteX0" fmla="*/ 0 w 2528430"/>
                <a:gd name="connsiteY0" fmla="*/ 587027 h 587027"/>
                <a:gd name="connsiteX1" fmla="*/ 333375 w 2528430"/>
                <a:gd name="connsiteY1" fmla="*/ 6002 h 587027"/>
                <a:gd name="connsiteX2" fmla="*/ 2528430 w 2528430"/>
                <a:gd name="connsiteY2" fmla="*/ 0 h 587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28430" h="587027">
                  <a:moveTo>
                    <a:pt x="0" y="587027"/>
                  </a:moveTo>
                  <a:lnTo>
                    <a:pt x="333375" y="6002"/>
                  </a:lnTo>
                  <a:lnTo>
                    <a:pt x="2528430" y="0"/>
                  </a:lnTo>
                </a:path>
              </a:pathLst>
            </a:custGeom>
            <a:noFill/>
            <a:ln w="12700" cap="flat" cmpd="sng" algn="ctr">
              <a:solidFill>
                <a:sysClr val="window" lastClr="FFFFFF">
                  <a:lumMod val="75000"/>
                </a:sysClr>
              </a:solidFill>
              <a:prstDash val="dash"/>
              <a:headEnd type="oval" w="med" len="med"/>
            </a:ln>
            <a:effectLst/>
          </p:spPr>
          <p:txBody>
            <a:bodyPr lIns="96775" tIns="48388" rIns="96775" bIns="48388" anchor="ctr"/>
            <a:lstStyle/>
            <a:p>
              <a:pPr algn="ctr" defTabSz="967753">
                <a:defRPr/>
              </a:pPr>
              <a:endParaRPr lang="zh-CN" altLang="en-US" sz="2400" kern="0">
                <a:solidFill>
                  <a:schemeClr val="bg1"/>
                </a:solidFill>
              </a:endParaRPr>
            </a:p>
          </p:txBody>
        </p:sp>
        <p:sp>
          <p:nvSpPr>
            <p:cNvPr id="26" name="Oval 54"/>
            <p:cNvSpPr>
              <a:spLocks noChangeArrowheads="1"/>
            </p:cNvSpPr>
            <p:nvPr/>
          </p:nvSpPr>
          <p:spPr bwMode="auto">
            <a:xfrm>
              <a:off x="4315985" y="2528519"/>
              <a:ext cx="87767" cy="86678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noFill/>
              <a:prstDash val="solid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96775" tIns="48388" rIns="96775" bIns="48388"/>
            <a:lstStyle/>
            <a:p>
              <a:pPr defTabSz="967753">
                <a:defRPr/>
              </a:pPr>
              <a:endParaRPr lang="zh-CN" altLang="en-US" sz="2400" kern="0">
                <a:solidFill>
                  <a:schemeClr val="bg1"/>
                </a:solidFill>
              </a:endParaRPr>
            </a:p>
          </p:txBody>
        </p:sp>
        <p:sp>
          <p:nvSpPr>
            <p:cNvPr id="27" name="Oval 54"/>
            <p:cNvSpPr>
              <a:spLocks noChangeArrowheads="1"/>
            </p:cNvSpPr>
            <p:nvPr/>
          </p:nvSpPr>
          <p:spPr bwMode="auto">
            <a:xfrm>
              <a:off x="5494084" y="2535185"/>
              <a:ext cx="87767" cy="86678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noFill/>
              <a:prstDash val="solid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96775" tIns="48388" rIns="96775" bIns="48388"/>
            <a:lstStyle/>
            <a:p>
              <a:pPr defTabSz="967753">
                <a:defRPr/>
              </a:pPr>
              <a:endParaRPr lang="zh-CN" altLang="en-US" sz="2400" kern="0">
                <a:solidFill>
                  <a:schemeClr val="bg1"/>
                </a:solidFill>
              </a:endParaRPr>
            </a:p>
          </p:txBody>
        </p:sp>
        <p:sp>
          <p:nvSpPr>
            <p:cNvPr id="28" name="Oval 54"/>
            <p:cNvSpPr>
              <a:spLocks noChangeArrowheads="1"/>
            </p:cNvSpPr>
            <p:nvPr/>
          </p:nvSpPr>
          <p:spPr bwMode="auto">
            <a:xfrm>
              <a:off x="5544719" y="4130386"/>
              <a:ext cx="87767" cy="86678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noFill/>
              <a:prstDash val="solid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96775" tIns="48388" rIns="96775" bIns="48388"/>
            <a:lstStyle/>
            <a:p>
              <a:pPr defTabSz="967753">
                <a:defRPr/>
              </a:pPr>
              <a:endParaRPr lang="zh-CN" altLang="en-US" sz="2400" kern="0">
                <a:solidFill>
                  <a:schemeClr val="bg1"/>
                </a:solidFill>
              </a:endParaRPr>
            </a:p>
          </p:txBody>
        </p:sp>
        <p:sp>
          <p:nvSpPr>
            <p:cNvPr id="29" name="Oval 54"/>
            <p:cNvSpPr>
              <a:spLocks noChangeArrowheads="1"/>
            </p:cNvSpPr>
            <p:nvPr/>
          </p:nvSpPr>
          <p:spPr bwMode="auto">
            <a:xfrm>
              <a:off x="4013865" y="4130386"/>
              <a:ext cx="87767" cy="86678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noFill/>
              <a:prstDash val="solid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96775" tIns="48388" rIns="96775" bIns="48388"/>
            <a:lstStyle/>
            <a:p>
              <a:pPr defTabSz="967753">
                <a:defRPr/>
              </a:pPr>
              <a:endParaRPr lang="zh-CN" altLang="en-US" sz="2400" kern="0">
                <a:solidFill>
                  <a:schemeClr val="bg1"/>
                </a:solidFill>
              </a:endParaRPr>
            </a:p>
          </p:txBody>
        </p:sp>
      </p:grpSp>
      <p:sp>
        <p:nvSpPr>
          <p:cNvPr id="3" name="文字方塊 2"/>
          <p:cNvSpPr txBox="1"/>
          <p:nvPr/>
        </p:nvSpPr>
        <p:spPr>
          <a:xfrm>
            <a:off x="1643551" y="191294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TW" altLang="en-US" sz="2400" dirty="0" smtClean="0">
                <a:latin typeface="微軟正黑體"/>
                <a:ea typeface="微軟正黑體"/>
                <a:cs typeface="微軟正黑體"/>
              </a:rPr>
              <a:t>學者</a:t>
            </a:r>
            <a:endParaRPr kumimoji="1" lang="zh-TW" altLang="en-US" sz="2400" dirty="0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6102586" y="1912949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TW" altLang="en-US" sz="2400" dirty="0" smtClean="0">
                <a:latin typeface="微軟正黑體"/>
                <a:ea typeface="微軟正黑體"/>
                <a:cs typeface="微軟正黑體"/>
              </a:rPr>
              <a:t>計程車業者</a:t>
            </a:r>
            <a:endParaRPr kumimoji="1" lang="zh-TW" altLang="en-US" sz="2400" dirty="0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1643551" y="3731561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TW" altLang="en-US" sz="2400" dirty="0" smtClean="0">
                <a:latin typeface="微軟正黑體"/>
                <a:ea typeface="微軟正黑體"/>
                <a:cs typeface="微軟正黑體"/>
              </a:rPr>
              <a:t>民眾</a:t>
            </a:r>
            <a:endParaRPr kumimoji="1" lang="zh-TW" altLang="en-US" sz="2400" dirty="0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6851264" y="3731561"/>
            <a:ext cx="894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dirty="0" err="1" smtClean="0">
                <a:latin typeface="微軟正黑體"/>
                <a:ea typeface="微軟正黑體"/>
                <a:cs typeface="微軟正黑體"/>
              </a:rPr>
              <a:t>Uber</a:t>
            </a:r>
            <a:endParaRPr kumimoji="1" lang="zh-TW" altLang="en-US" sz="2400" dirty="0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720222" y="2524465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TW" altLang="en-US" sz="2400" dirty="0" smtClean="0">
                <a:latin typeface="微軟正黑體"/>
                <a:ea typeface="微軟正黑體"/>
                <a:cs typeface="微軟正黑體"/>
              </a:rPr>
              <a:t>創新與傳統的融合</a:t>
            </a:r>
            <a:endParaRPr kumimoji="1" lang="zh-TW" altLang="en-US" sz="2400" dirty="0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6336667" y="227915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TW" altLang="en-US" sz="2400" dirty="0" smtClean="0">
                <a:latin typeface="微軟正黑體"/>
                <a:ea typeface="微軟正黑體"/>
                <a:cs typeface="微軟正黑體"/>
              </a:rPr>
              <a:t>客源重疊</a:t>
            </a:r>
            <a:endParaRPr kumimoji="1" lang="zh-TW" altLang="en-US" sz="2400" dirty="0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874110" y="4299788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TW" altLang="en-US" sz="2400" dirty="0" smtClean="0">
                <a:latin typeface="微軟正黑體"/>
                <a:ea typeface="微軟正黑體"/>
                <a:cs typeface="微軟正黑體"/>
              </a:rPr>
              <a:t>享受更好的品質</a:t>
            </a:r>
            <a:endParaRPr kumimoji="1" lang="zh-TW" altLang="en-US" sz="2400" dirty="0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6525778" y="4299788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400" dirty="0" smtClean="0">
                <a:latin typeface="微軟正黑體"/>
                <a:ea typeface="微軟正黑體"/>
                <a:cs typeface="微軟正黑體"/>
              </a:rPr>
              <a:t>增加收入</a:t>
            </a:r>
            <a:endParaRPr kumimoji="1" lang="en-US" altLang="zh-TW" sz="2400" dirty="0" smtClean="0">
              <a:latin typeface="微軟正黑體"/>
              <a:ea typeface="微軟正黑體"/>
              <a:cs typeface="微軟正黑體"/>
            </a:endParaRPr>
          </a:p>
          <a:p>
            <a:r>
              <a:rPr kumimoji="1" lang="zh-TW" altLang="en-US" sz="2400" dirty="0" smtClean="0">
                <a:latin typeface="微軟正黑體"/>
                <a:ea typeface="微軟正黑體"/>
                <a:cs typeface="微軟正黑體"/>
              </a:rPr>
              <a:t>共享經濟</a:t>
            </a:r>
            <a:endParaRPr kumimoji="1" lang="zh-TW" altLang="en-US" sz="2400" dirty="0">
              <a:latin typeface="微軟正黑體"/>
              <a:ea typeface="微軟正黑體"/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809231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84"/>
          <p:cNvGrpSpPr>
            <a:grpSpLocks noChangeAspect="1"/>
          </p:cNvGrpSpPr>
          <p:nvPr/>
        </p:nvGrpSpPr>
        <p:grpSpPr bwMode="auto">
          <a:xfrm>
            <a:off x="0" y="3340854"/>
            <a:ext cx="3463814" cy="3517146"/>
            <a:chOff x="3668" y="2044"/>
            <a:chExt cx="2468" cy="2506"/>
          </a:xfrm>
          <a:solidFill>
            <a:schemeClr val="bg1">
              <a:lumMod val="65000"/>
            </a:schemeClr>
          </a:solidFill>
        </p:grpSpPr>
        <p:sp>
          <p:nvSpPr>
            <p:cNvPr id="5" name="Freeform 285"/>
            <p:cNvSpPr>
              <a:spLocks noEditPoints="1"/>
            </p:cNvSpPr>
            <p:nvPr/>
          </p:nvSpPr>
          <p:spPr bwMode="auto">
            <a:xfrm>
              <a:off x="4210" y="3120"/>
              <a:ext cx="917" cy="937"/>
            </a:xfrm>
            <a:custGeom>
              <a:avLst/>
              <a:gdLst>
                <a:gd name="T0" fmla="*/ 177 w 387"/>
                <a:gd name="T1" fmla="*/ 0 h 396"/>
                <a:gd name="T2" fmla="*/ 10 w 387"/>
                <a:gd name="T3" fmla="*/ 198 h 396"/>
                <a:gd name="T4" fmla="*/ 211 w 387"/>
                <a:gd name="T5" fmla="*/ 396 h 396"/>
                <a:gd name="T6" fmla="*/ 378 w 387"/>
                <a:gd name="T7" fmla="*/ 198 h 396"/>
                <a:gd name="T8" fmla="*/ 177 w 387"/>
                <a:gd name="T9" fmla="*/ 0 h 396"/>
                <a:gd name="T10" fmla="*/ 183 w 387"/>
                <a:gd name="T11" fmla="*/ 70 h 396"/>
                <a:gd name="T12" fmla="*/ 313 w 387"/>
                <a:gd name="T13" fmla="*/ 198 h 396"/>
                <a:gd name="T14" fmla="*/ 205 w 387"/>
                <a:gd name="T15" fmla="*/ 326 h 396"/>
                <a:gd name="T16" fmla="*/ 75 w 387"/>
                <a:gd name="T17" fmla="*/ 198 h 396"/>
                <a:gd name="T18" fmla="*/ 183 w 387"/>
                <a:gd name="T19" fmla="*/ 7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7" h="396">
                  <a:moveTo>
                    <a:pt x="177" y="0"/>
                  </a:moveTo>
                  <a:cubicBezTo>
                    <a:pt x="75" y="0"/>
                    <a:pt x="0" y="88"/>
                    <a:pt x="10" y="198"/>
                  </a:cubicBezTo>
                  <a:cubicBezTo>
                    <a:pt x="19" y="307"/>
                    <a:pt x="109" y="396"/>
                    <a:pt x="211" y="396"/>
                  </a:cubicBezTo>
                  <a:cubicBezTo>
                    <a:pt x="312" y="396"/>
                    <a:pt x="387" y="307"/>
                    <a:pt x="378" y="198"/>
                  </a:cubicBezTo>
                  <a:cubicBezTo>
                    <a:pt x="369" y="88"/>
                    <a:pt x="278" y="0"/>
                    <a:pt x="177" y="0"/>
                  </a:cubicBezTo>
                  <a:close/>
                  <a:moveTo>
                    <a:pt x="183" y="70"/>
                  </a:moveTo>
                  <a:cubicBezTo>
                    <a:pt x="248" y="70"/>
                    <a:pt x="307" y="127"/>
                    <a:pt x="313" y="198"/>
                  </a:cubicBezTo>
                  <a:cubicBezTo>
                    <a:pt x="319" y="269"/>
                    <a:pt x="270" y="326"/>
                    <a:pt x="205" y="326"/>
                  </a:cubicBezTo>
                  <a:cubicBezTo>
                    <a:pt x="139" y="326"/>
                    <a:pt x="81" y="269"/>
                    <a:pt x="75" y="198"/>
                  </a:cubicBezTo>
                  <a:cubicBezTo>
                    <a:pt x="69" y="127"/>
                    <a:pt x="117" y="70"/>
                    <a:pt x="183" y="70"/>
                  </a:cubicBez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Freeform 286"/>
            <p:cNvSpPr>
              <a:spLocks/>
            </p:cNvSpPr>
            <p:nvPr/>
          </p:nvSpPr>
          <p:spPr bwMode="auto">
            <a:xfrm>
              <a:off x="4525" y="3439"/>
              <a:ext cx="289" cy="299"/>
            </a:xfrm>
            <a:custGeom>
              <a:avLst/>
              <a:gdLst>
                <a:gd name="T0" fmla="*/ 119 w 122"/>
                <a:gd name="T1" fmla="*/ 63 h 126"/>
                <a:gd name="T2" fmla="*/ 66 w 122"/>
                <a:gd name="T3" fmla="*/ 126 h 126"/>
                <a:gd name="T4" fmla="*/ 3 w 122"/>
                <a:gd name="T5" fmla="*/ 63 h 126"/>
                <a:gd name="T6" fmla="*/ 55 w 122"/>
                <a:gd name="T7" fmla="*/ 0 h 126"/>
                <a:gd name="T8" fmla="*/ 119 w 122"/>
                <a:gd name="T9" fmla="*/ 6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26">
                  <a:moveTo>
                    <a:pt x="119" y="63"/>
                  </a:moveTo>
                  <a:cubicBezTo>
                    <a:pt x="122" y="98"/>
                    <a:pt x="98" y="126"/>
                    <a:pt x="66" y="126"/>
                  </a:cubicBezTo>
                  <a:cubicBezTo>
                    <a:pt x="34" y="126"/>
                    <a:pt x="6" y="98"/>
                    <a:pt x="3" y="63"/>
                  </a:cubicBezTo>
                  <a:cubicBezTo>
                    <a:pt x="0" y="28"/>
                    <a:pt x="23" y="0"/>
                    <a:pt x="55" y="0"/>
                  </a:cubicBezTo>
                  <a:cubicBezTo>
                    <a:pt x="88" y="0"/>
                    <a:pt x="116" y="28"/>
                    <a:pt x="119" y="63"/>
                  </a:cubicBez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287"/>
            <p:cNvSpPr>
              <a:spLocks noEditPoints="1"/>
            </p:cNvSpPr>
            <p:nvPr/>
          </p:nvSpPr>
          <p:spPr bwMode="auto">
            <a:xfrm>
              <a:off x="3737" y="2634"/>
              <a:ext cx="1864" cy="1909"/>
            </a:xfrm>
            <a:custGeom>
              <a:avLst/>
              <a:gdLst>
                <a:gd name="T0" fmla="*/ 359 w 787"/>
                <a:gd name="T1" fmla="*/ 0 h 806"/>
                <a:gd name="T2" fmla="*/ 20 w 787"/>
                <a:gd name="T3" fmla="*/ 403 h 806"/>
                <a:gd name="T4" fmla="*/ 428 w 787"/>
                <a:gd name="T5" fmla="*/ 806 h 806"/>
                <a:gd name="T6" fmla="*/ 768 w 787"/>
                <a:gd name="T7" fmla="*/ 403 h 806"/>
                <a:gd name="T8" fmla="*/ 359 w 787"/>
                <a:gd name="T9" fmla="*/ 0 h 806"/>
                <a:gd name="T10" fmla="*/ 369 w 787"/>
                <a:gd name="T11" fmla="*/ 116 h 806"/>
                <a:gd name="T12" fmla="*/ 661 w 787"/>
                <a:gd name="T13" fmla="*/ 403 h 806"/>
                <a:gd name="T14" fmla="*/ 418 w 787"/>
                <a:gd name="T15" fmla="*/ 690 h 806"/>
                <a:gd name="T16" fmla="*/ 127 w 787"/>
                <a:gd name="T17" fmla="*/ 403 h 806"/>
                <a:gd name="T18" fmla="*/ 369 w 787"/>
                <a:gd name="T19" fmla="*/ 116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7" h="806">
                  <a:moveTo>
                    <a:pt x="359" y="0"/>
                  </a:moveTo>
                  <a:cubicBezTo>
                    <a:pt x="153" y="0"/>
                    <a:pt x="0" y="181"/>
                    <a:pt x="20" y="403"/>
                  </a:cubicBezTo>
                  <a:cubicBezTo>
                    <a:pt x="39" y="625"/>
                    <a:pt x="222" y="806"/>
                    <a:pt x="428" y="806"/>
                  </a:cubicBezTo>
                  <a:cubicBezTo>
                    <a:pt x="635" y="806"/>
                    <a:pt x="787" y="625"/>
                    <a:pt x="768" y="403"/>
                  </a:cubicBezTo>
                  <a:cubicBezTo>
                    <a:pt x="749" y="181"/>
                    <a:pt x="566" y="0"/>
                    <a:pt x="359" y="0"/>
                  </a:cubicBezTo>
                  <a:close/>
                  <a:moveTo>
                    <a:pt x="369" y="116"/>
                  </a:moveTo>
                  <a:cubicBezTo>
                    <a:pt x="517" y="116"/>
                    <a:pt x="647" y="244"/>
                    <a:pt x="661" y="403"/>
                  </a:cubicBezTo>
                  <a:cubicBezTo>
                    <a:pt x="674" y="562"/>
                    <a:pt x="566" y="690"/>
                    <a:pt x="418" y="690"/>
                  </a:cubicBezTo>
                  <a:cubicBezTo>
                    <a:pt x="271" y="690"/>
                    <a:pt x="140" y="562"/>
                    <a:pt x="127" y="403"/>
                  </a:cubicBezTo>
                  <a:cubicBezTo>
                    <a:pt x="113" y="244"/>
                    <a:pt x="222" y="116"/>
                    <a:pt x="369" y="116"/>
                  </a:cubicBez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288"/>
            <p:cNvSpPr>
              <a:spLocks noEditPoints="1"/>
            </p:cNvSpPr>
            <p:nvPr/>
          </p:nvSpPr>
          <p:spPr bwMode="auto">
            <a:xfrm>
              <a:off x="3668" y="2044"/>
              <a:ext cx="2468" cy="2506"/>
            </a:xfrm>
            <a:custGeom>
              <a:avLst/>
              <a:gdLst>
                <a:gd name="T0" fmla="*/ 367 w 1042"/>
                <a:gd name="T1" fmla="*/ 0 h 1058"/>
                <a:gd name="T2" fmla="*/ 0 w 1042"/>
                <a:gd name="T3" fmla="*/ 144 h 1058"/>
                <a:gd name="T4" fmla="*/ 0 w 1042"/>
                <a:gd name="T5" fmla="*/ 374 h 1058"/>
                <a:gd name="T6" fmla="*/ 379 w 1042"/>
                <a:gd name="T7" fmla="*/ 141 h 1058"/>
                <a:gd name="T8" fmla="*/ 898 w 1042"/>
                <a:gd name="T9" fmla="*/ 652 h 1058"/>
                <a:gd name="T10" fmla="*/ 746 w 1042"/>
                <a:gd name="T11" fmla="*/ 1058 h 1058"/>
                <a:gd name="T12" fmla="*/ 931 w 1042"/>
                <a:gd name="T13" fmla="*/ 1058 h 1058"/>
                <a:gd name="T14" fmla="*/ 1029 w 1042"/>
                <a:gd name="T15" fmla="*/ 652 h 1058"/>
                <a:gd name="T16" fmla="*/ 367 w 1042"/>
                <a:gd name="T17" fmla="*/ 0 h 1058"/>
                <a:gd name="T18" fmla="*/ 0 w 1042"/>
                <a:gd name="T19" fmla="*/ 847 h 1058"/>
                <a:gd name="T20" fmla="*/ 0 w 1042"/>
                <a:gd name="T21" fmla="*/ 1021 h 1058"/>
                <a:gd name="T22" fmla="*/ 36 w 1042"/>
                <a:gd name="T23" fmla="*/ 1058 h 1058"/>
                <a:gd name="T24" fmla="*/ 234 w 1042"/>
                <a:gd name="T25" fmla="*/ 1058 h 1058"/>
                <a:gd name="T26" fmla="*/ 169 w 1042"/>
                <a:gd name="T27" fmla="*/ 1058 h 1058"/>
                <a:gd name="T28" fmla="*/ 0 w 1042"/>
                <a:gd name="T29" fmla="*/ 847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2" h="1058">
                  <a:moveTo>
                    <a:pt x="367" y="0"/>
                  </a:moveTo>
                  <a:cubicBezTo>
                    <a:pt x="223" y="0"/>
                    <a:pt x="96" y="54"/>
                    <a:pt x="0" y="144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73" y="234"/>
                    <a:pt x="212" y="141"/>
                    <a:pt x="379" y="141"/>
                  </a:cubicBezTo>
                  <a:cubicBezTo>
                    <a:pt x="641" y="141"/>
                    <a:pt x="874" y="370"/>
                    <a:pt x="898" y="652"/>
                  </a:cubicBezTo>
                  <a:cubicBezTo>
                    <a:pt x="912" y="817"/>
                    <a:pt x="852" y="964"/>
                    <a:pt x="746" y="1058"/>
                  </a:cubicBezTo>
                  <a:cubicBezTo>
                    <a:pt x="931" y="1058"/>
                    <a:pt x="931" y="1058"/>
                    <a:pt x="931" y="1058"/>
                  </a:cubicBezTo>
                  <a:cubicBezTo>
                    <a:pt x="1004" y="946"/>
                    <a:pt x="1042" y="805"/>
                    <a:pt x="1029" y="652"/>
                  </a:cubicBezTo>
                  <a:cubicBezTo>
                    <a:pt x="998" y="292"/>
                    <a:pt x="701" y="0"/>
                    <a:pt x="367" y="0"/>
                  </a:cubicBezTo>
                  <a:close/>
                  <a:moveTo>
                    <a:pt x="0" y="847"/>
                  </a:moveTo>
                  <a:cubicBezTo>
                    <a:pt x="0" y="1021"/>
                    <a:pt x="0" y="1021"/>
                    <a:pt x="0" y="1021"/>
                  </a:cubicBezTo>
                  <a:cubicBezTo>
                    <a:pt x="12" y="1034"/>
                    <a:pt x="24" y="1045"/>
                    <a:pt x="36" y="1058"/>
                  </a:cubicBezTo>
                  <a:cubicBezTo>
                    <a:pt x="234" y="1058"/>
                    <a:pt x="234" y="1058"/>
                    <a:pt x="234" y="1058"/>
                  </a:cubicBezTo>
                  <a:cubicBezTo>
                    <a:pt x="169" y="1058"/>
                    <a:pt x="169" y="1058"/>
                    <a:pt x="169" y="1058"/>
                  </a:cubicBezTo>
                  <a:cubicBezTo>
                    <a:pt x="98" y="1003"/>
                    <a:pt x="39" y="931"/>
                    <a:pt x="0" y="847"/>
                  </a:cubicBezTo>
                  <a:close/>
                </a:path>
              </a:pathLst>
            </a:cu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grpSp>
        <p:nvGrpSpPr>
          <p:cNvPr id="9" name="Group 292"/>
          <p:cNvGrpSpPr>
            <a:grpSpLocks noChangeAspect="1"/>
          </p:cNvGrpSpPr>
          <p:nvPr/>
        </p:nvGrpSpPr>
        <p:grpSpPr bwMode="auto">
          <a:xfrm>
            <a:off x="1412612" y="3083731"/>
            <a:ext cx="2388740" cy="2465931"/>
            <a:chOff x="6253" y="-20"/>
            <a:chExt cx="1702" cy="1757"/>
          </a:xfrm>
        </p:grpSpPr>
        <p:sp>
          <p:nvSpPr>
            <p:cNvPr id="10" name="Freeform 293"/>
            <p:cNvSpPr>
              <a:spLocks/>
            </p:cNvSpPr>
            <p:nvPr/>
          </p:nvSpPr>
          <p:spPr bwMode="auto">
            <a:xfrm>
              <a:off x="6258" y="1576"/>
              <a:ext cx="102" cy="97"/>
            </a:xfrm>
            <a:custGeom>
              <a:avLst/>
              <a:gdLst>
                <a:gd name="T0" fmla="*/ 102 w 43"/>
                <a:gd name="T1" fmla="*/ 33 h 41"/>
                <a:gd name="T2" fmla="*/ 14 w 43"/>
                <a:gd name="T3" fmla="*/ 97 h 41"/>
                <a:gd name="T4" fmla="*/ 0 w 43"/>
                <a:gd name="T5" fmla="*/ 83 h 41"/>
                <a:gd name="T6" fmla="*/ 71 w 43"/>
                <a:gd name="T7" fmla="*/ 0 h 41"/>
                <a:gd name="T8" fmla="*/ 102 w 43"/>
                <a:gd name="T9" fmla="*/ 33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41">
                  <a:moveTo>
                    <a:pt x="43" y="14"/>
                  </a:moveTo>
                  <a:cubicBezTo>
                    <a:pt x="6" y="41"/>
                    <a:pt x="6" y="41"/>
                    <a:pt x="6" y="41"/>
                  </a:cubicBezTo>
                  <a:cubicBezTo>
                    <a:pt x="2" y="41"/>
                    <a:pt x="0" y="39"/>
                    <a:pt x="0" y="35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43" y="1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Freeform 294"/>
            <p:cNvSpPr>
              <a:spLocks/>
            </p:cNvSpPr>
            <p:nvPr/>
          </p:nvSpPr>
          <p:spPr bwMode="auto">
            <a:xfrm>
              <a:off x="6393" y="631"/>
              <a:ext cx="992" cy="928"/>
            </a:xfrm>
            <a:custGeom>
              <a:avLst/>
              <a:gdLst>
                <a:gd name="T0" fmla="*/ 114 w 418"/>
                <a:gd name="T1" fmla="*/ 928 h 391"/>
                <a:gd name="T2" fmla="*/ 0 w 418"/>
                <a:gd name="T3" fmla="*/ 795 h 391"/>
                <a:gd name="T4" fmla="*/ 992 w 418"/>
                <a:gd name="T5" fmla="*/ 0 h 391"/>
                <a:gd name="T6" fmla="*/ 114 w 418"/>
                <a:gd name="T7" fmla="*/ 928 h 39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8" h="391">
                  <a:moveTo>
                    <a:pt x="48" y="391"/>
                  </a:moveTo>
                  <a:cubicBezTo>
                    <a:pt x="23" y="377"/>
                    <a:pt x="11" y="356"/>
                    <a:pt x="0" y="335"/>
                  </a:cubicBezTo>
                  <a:cubicBezTo>
                    <a:pt x="418" y="0"/>
                    <a:pt x="418" y="0"/>
                    <a:pt x="418" y="0"/>
                  </a:cubicBezTo>
                  <a:lnTo>
                    <a:pt x="48" y="3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Freeform 295"/>
            <p:cNvSpPr>
              <a:spLocks/>
            </p:cNvSpPr>
            <p:nvPr/>
          </p:nvSpPr>
          <p:spPr bwMode="auto">
            <a:xfrm>
              <a:off x="6979" y="631"/>
              <a:ext cx="582" cy="776"/>
            </a:xfrm>
            <a:custGeom>
              <a:avLst/>
              <a:gdLst>
                <a:gd name="T0" fmla="*/ 0 w 245"/>
                <a:gd name="T1" fmla="*/ 175 h 327"/>
                <a:gd name="T2" fmla="*/ 171 w 245"/>
                <a:gd name="T3" fmla="*/ 0 h 327"/>
                <a:gd name="T4" fmla="*/ 0 w 245"/>
                <a:gd name="T5" fmla="*/ 175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" h="327">
                  <a:moveTo>
                    <a:pt x="0" y="175"/>
                  </a:moveTo>
                  <a:cubicBezTo>
                    <a:pt x="95" y="327"/>
                    <a:pt x="245" y="215"/>
                    <a:pt x="171" y="0"/>
                  </a:cubicBezTo>
                  <a:lnTo>
                    <a:pt x="0" y="175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296"/>
            <p:cNvSpPr>
              <a:spLocks/>
            </p:cNvSpPr>
            <p:nvPr/>
          </p:nvSpPr>
          <p:spPr bwMode="auto">
            <a:xfrm>
              <a:off x="6548" y="329"/>
              <a:ext cx="837" cy="677"/>
            </a:xfrm>
            <a:custGeom>
              <a:avLst/>
              <a:gdLst>
                <a:gd name="T0" fmla="*/ 162 w 353"/>
                <a:gd name="T1" fmla="*/ 285 h 285"/>
                <a:gd name="T2" fmla="*/ 353 w 353"/>
                <a:gd name="T3" fmla="*/ 127 h 285"/>
                <a:gd name="T4" fmla="*/ 162 w 353"/>
                <a:gd name="T5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3" h="285">
                  <a:moveTo>
                    <a:pt x="162" y="285"/>
                  </a:moveTo>
                  <a:cubicBezTo>
                    <a:pt x="353" y="127"/>
                    <a:pt x="353" y="127"/>
                    <a:pt x="353" y="127"/>
                  </a:cubicBezTo>
                  <a:cubicBezTo>
                    <a:pt x="182" y="29"/>
                    <a:pt x="0" y="0"/>
                    <a:pt x="162" y="285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" name="Freeform 297"/>
            <p:cNvSpPr>
              <a:spLocks/>
            </p:cNvSpPr>
            <p:nvPr/>
          </p:nvSpPr>
          <p:spPr bwMode="auto">
            <a:xfrm>
              <a:off x="7167" y="-20"/>
              <a:ext cx="370" cy="651"/>
            </a:xfrm>
            <a:custGeom>
              <a:avLst/>
              <a:gdLst>
                <a:gd name="T0" fmla="*/ 92 w 156"/>
                <a:gd name="T1" fmla="*/ 274 h 274"/>
                <a:gd name="T2" fmla="*/ 0 w 156"/>
                <a:gd name="T3" fmla="*/ 229 h 274"/>
                <a:gd name="T4" fmla="*/ 92 w 156"/>
                <a:gd name="T5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6" h="274">
                  <a:moveTo>
                    <a:pt x="92" y="274"/>
                  </a:moveTo>
                  <a:cubicBezTo>
                    <a:pt x="156" y="0"/>
                    <a:pt x="71" y="104"/>
                    <a:pt x="0" y="229"/>
                  </a:cubicBezTo>
                  <a:cubicBezTo>
                    <a:pt x="27" y="241"/>
                    <a:pt x="55" y="254"/>
                    <a:pt x="92" y="274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5" name="Freeform 298"/>
            <p:cNvSpPr>
              <a:spLocks/>
            </p:cNvSpPr>
            <p:nvPr/>
          </p:nvSpPr>
          <p:spPr bwMode="auto">
            <a:xfrm>
              <a:off x="7385" y="628"/>
              <a:ext cx="570" cy="304"/>
            </a:xfrm>
            <a:custGeom>
              <a:avLst/>
              <a:gdLst>
                <a:gd name="T0" fmla="*/ 0 w 240"/>
                <a:gd name="T1" fmla="*/ 1 h 128"/>
                <a:gd name="T2" fmla="*/ 19 w 240"/>
                <a:gd name="T3" fmla="*/ 128 h 128"/>
                <a:gd name="T4" fmla="*/ 0 w 240"/>
                <a:gd name="T5" fmla="*/ 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0" h="128">
                  <a:moveTo>
                    <a:pt x="0" y="1"/>
                  </a:moveTo>
                  <a:cubicBezTo>
                    <a:pt x="240" y="0"/>
                    <a:pt x="239" y="86"/>
                    <a:pt x="19" y="128"/>
                  </a:cubicBezTo>
                  <a:cubicBezTo>
                    <a:pt x="21" y="86"/>
                    <a:pt x="13" y="43"/>
                    <a:pt x="0" y="1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Freeform 299"/>
            <p:cNvSpPr>
              <a:spLocks/>
            </p:cNvSpPr>
            <p:nvPr/>
          </p:nvSpPr>
          <p:spPr bwMode="auto">
            <a:xfrm>
              <a:off x="6253" y="1426"/>
              <a:ext cx="264" cy="311"/>
            </a:xfrm>
            <a:custGeom>
              <a:avLst/>
              <a:gdLst>
                <a:gd name="T0" fmla="*/ 264 w 111"/>
                <a:gd name="T1" fmla="*/ 123 h 131"/>
                <a:gd name="T2" fmla="*/ 140 w 111"/>
                <a:gd name="T3" fmla="*/ 0 h 131"/>
                <a:gd name="T4" fmla="*/ 264 w 111"/>
                <a:gd name="T5" fmla="*/ 123 h 1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1" h="131">
                  <a:moveTo>
                    <a:pt x="111" y="52"/>
                  </a:moveTo>
                  <a:cubicBezTo>
                    <a:pt x="30" y="131"/>
                    <a:pt x="0" y="41"/>
                    <a:pt x="59" y="0"/>
                  </a:cubicBezTo>
                  <a:cubicBezTo>
                    <a:pt x="70" y="23"/>
                    <a:pt x="85" y="39"/>
                    <a:pt x="111" y="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7" name="文字方塊 16"/>
          <p:cNvSpPr txBox="1"/>
          <p:nvPr/>
        </p:nvSpPr>
        <p:spPr>
          <a:xfrm>
            <a:off x="1562785" y="1364152"/>
            <a:ext cx="60747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5400" dirty="0" smtClean="0">
                <a:latin typeface="微軟正黑體"/>
                <a:ea typeface="微軟正黑體"/>
                <a:cs typeface="微軟正黑體"/>
              </a:rPr>
              <a:t>多元化計程車？</a:t>
            </a:r>
            <a:endParaRPr kumimoji="1" lang="zh-TW" altLang="en-US" sz="5400" dirty="0">
              <a:latin typeface="微軟正黑體"/>
              <a:ea typeface="微軟正黑體"/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1497714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zh-TW" altLang="en-US" dirty="0" smtClean="0">
                <a:latin typeface="微軟正黑體"/>
                <a:ea typeface="微軟正黑體"/>
                <a:cs typeface="微軟正黑體"/>
              </a:rPr>
              <a:t>第二步驟</a:t>
            </a:r>
            <a:endParaRPr kumimoji="1" lang="zh-TW" altLang="en-US" dirty="0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zh-TW" altLang="en-US" dirty="0" smtClean="0">
                <a:latin typeface="微軟正黑體"/>
                <a:ea typeface="微軟正黑體"/>
                <a:cs typeface="微軟正黑體"/>
              </a:rPr>
              <a:t>檢視得以解決問題的各項可行政策</a:t>
            </a:r>
            <a:endParaRPr kumimoji="1" lang="zh-TW" altLang="en-US" dirty="0">
              <a:latin typeface="微軟正黑體"/>
              <a:ea typeface="微軟正黑體"/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1036859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/>
          </p:cNvSpPr>
          <p:nvPr/>
        </p:nvSpPr>
        <p:spPr bwMode="auto">
          <a:xfrm>
            <a:off x="3759200" y="1762125"/>
            <a:ext cx="1606550" cy="2354263"/>
          </a:xfrm>
          <a:custGeom>
            <a:avLst/>
            <a:gdLst>
              <a:gd name="T0" fmla="*/ 0 w 1012"/>
              <a:gd name="T1" fmla="*/ 860425 h 1483"/>
              <a:gd name="T2" fmla="*/ 814388 w 1012"/>
              <a:gd name="T3" fmla="*/ 1679576 h 1483"/>
              <a:gd name="T4" fmla="*/ 1606550 w 1012"/>
              <a:gd name="T5" fmla="*/ 2322513 h 1483"/>
              <a:gd name="T6" fmla="*/ 1036638 w 1012"/>
              <a:gd name="T7" fmla="*/ 1489075 h 1483"/>
              <a:gd name="T8" fmla="*/ 504825 w 1012"/>
              <a:gd name="T9" fmla="*/ 976313 h 1483"/>
              <a:gd name="T10" fmla="*/ 858838 w 1012"/>
              <a:gd name="T11" fmla="*/ 398463 h 1483"/>
              <a:gd name="T12" fmla="*/ 720725 w 1012"/>
              <a:gd name="T13" fmla="*/ 42863 h 1483"/>
              <a:gd name="T14" fmla="*/ 0 w 1012"/>
              <a:gd name="T15" fmla="*/ 860425 h 148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12"/>
              <a:gd name="T25" fmla="*/ 0 h 1483"/>
              <a:gd name="T26" fmla="*/ 1012 w 1012"/>
              <a:gd name="T27" fmla="*/ 1483 h 148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12" h="1483">
                <a:moveTo>
                  <a:pt x="0" y="542"/>
                </a:moveTo>
                <a:cubicBezTo>
                  <a:pt x="0" y="827"/>
                  <a:pt x="230" y="1058"/>
                  <a:pt x="513" y="1058"/>
                </a:cubicBezTo>
                <a:cubicBezTo>
                  <a:pt x="684" y="1226"/>
                  <a:pt x="989" y="1483"/>
                  <a:pt x="1012" y="1463"/>
                </a:cubicBezTo>
                <a:cubicBezTo>
                  <a:pt x="1012" y="1463"/>
                  <a:pt x="933" y="1105"/>
                  <a:pt x="653" y="938"/>
                </a:cubicBezTo>
                <a:cubicBezTo>
                  <a:pt x="349" y="780"/>
                  <a:pt x="334" y="725"/>
                  <a:pt x="318" y="615"/>
                </a:cubicBezTo>
                <a:cubicBezTo>
                  <a:pt x="300" y="471"/>
                  <a:pt x="424" y="323"/>
                  <a:pt x="541" y="251"/>
                </a:cubicBezTo>
                <a:cubicBezTo>
                  <a:pt x="658" y="179"/>
                  <a:pt x="626" y="0"/>
                  <a:pt x="454" y="27"/>
                </a:cubicBezTo>
                <a:cubicBezTo>
                  <a:pt x="259" y="45"/>
                  <a:pt x="4" y="198"/>
                  <a:pt x="0" y="542"/>
                </a:cubicBezTo>
                <a:close/>
              </a:path>
            </a:pathLst>
          </a:custGeom>
          <a:gradFill rotWithShape="1">
            <a:gsLst>
              <a:gs pos="0">
                <a:srgbClr val="000000"/>
              </a:gs>
              <a:gs pos="100000">
                <a:srgbClr val="3F3F3F"/>
              </a:gs>
            </a:gsLst>
            <a:lin ang="0" scaled="1"/>
          </a:gra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3759200" y="1804988"/>
            <a:ext cx="2420938" cy="3279775"/>
            <a:chOff x="1439" y="1137"/>
            <a:chExt cx="1525" cy="2066"/>
          </a:xfrm>
        </p:grpSpPr>
        <p:sp>
          <p:nvSpPr>
            <p:cNvPr id="4" name="Freeform 4"/>
            <p:cNvSpPr>
              <a:spLocks/>
            </p:cNvSpPr>
            <p:nvPr/>
          </p:nvSpPr>
          <p:spPr bwMode="auto">
            <a:xfrm flipH="1" flipV="1">
              <a:off x="1449" y="1720"/>
              <a:ext cx="1012" cy="1483"/>
            </a:xfrm>
            <a:custGeom>
              <a:avLst/>
              <a:gdLst>
                <a:gd name="T0" fmla="*/ 0 w 1012"/>
                <a:gd name="T1" fmla="*/ 542 h 1483"/>
                <a:gd name="T2" fmla="*/ 513 w 1012"/>
                <a:gd name="T3" fmla="*/ 1058 h 1483"/>
                <a:gd name="T4" fmla="*/ 1012 w 1012"/>
                <a:gd name="T5" fmla="*/ 1463 h 1483"/>
                <a:gd name="T6" fmla="*/ 653 w 1012"/>
                <a:gd name="T7" fmla="*/ 938 h 1483"/>
                <a:gd name="T8" fmla="*/ 318 w 1012"/>
                <a:gd name="T9" fmla="*/ 615 h 1483"/>
                <a:gd name="T10" fmla="*/ 541 w 1012"/>
                <a:gd name="T11" fmla="*/ 251 h 1483"/>
                <a:gd name="T12" fmla="*/ 454 w 1012"/>
                <a:gd name="T13" fmla="*/ 27 h 1483"/>
                <a:gd name="T14" fmla="*/ 0 w 1012"/>
                <a:gd name="T15" fmla="*/ 542 h 14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12"/>
                <a:gd name="T25" fmla="*/ 0 h 1483"/>
                <a:gd name="T26" fmla="*/ 1012 w 1012"/>
                <a:gd name="T27" fmla="*/ 1483 h 148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12" h="1483">
                  <a:moveTo>
                    <a:pt x="0" y="542"/>
                  </a:moveTo>
                  <a:cubicBezTo>
                    <a:pt x="0" y="827"/>
                    <a:pt x="230" y="1058"/>
                    <a:pt x="513" y="1058"/>
                  </a:cubicBezTo>
                  <a:cubicBezTo>
                    <a:pt x="684" y="1226"/>
                    <a:pt x="989" y="1483"/>
                    <a:pt x="1012" y="1463"/>
                  </a:cubicBezTo>
                  <a:cubicBezTo>
                    <a:pt x="1012" y="1463"/>
                    <a:pt x="933" y="1105"/>
                    <a:pt x="653" y="938"/>
                  </a:cubicBezTo>
                  <a:cubicBezTo>
                    <a:pt x="349" y="780"/>
                    <a:pt x="334" y="725"/>
                    <a:pt x="318" y="615"/>
                  </a:cubicBezTo>
                  <a:cubicBezTo>
                    <a:pt x="300" y="471"/>
                    <a:pt x="424" y="323"/>
                    <a:pt x="541" y="251"/>
                  </a:cubicBezTo>
                  <a:cubicBezTo>
                    <a:pt x="658" y="179"/>
                    <a:pt x="626" y="0"/>
                    <a:pt x="454" y="27"/>
                  </a:cubicBezTo>
                  <a:cubicBezTo>
                    <a:pt x="259" y="45"/>
                    <a:pt x="4" y="198"/>
                    <a:pt x="0" y="54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/>
                </a:gs>
                <a:gs pos="100000">
                  <a:srgbClr val="3F3F3F"/>
                </a:gs>
              </a:gsLst>
              <a:lin ang="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1439" y="1137"/>
              <a:ext cx="1525" cy="2040"/>
            </a:xfrm>
            <a:custGeom>
              <a:avLst/>
              <a:gdLst>
                <a:gd name="T0" fmla="*/ 2147483647 w 849"/>
                <a:gd name="T1" fmla="*/ 0 h 1133"/>
                <a:gd name="T2" fmla="*/ 2147483647 w 849"/>
                <a:gd name="T3" fmla="*/ 2147483647 h 1133"/>
                <a:gd name="T4" fmla="*/ 2147483647 w 849"/>
                <a:gd name="T5" fmla="*/ 2147483647 h 1133"/>
                <a:gd name="T6" fmla="*/ 2147483647 w 849"/>
                <a:gd name="T7" fmla="*/ 2147483647 h 1133"/>
                <a:gd name="T8" fmla="*/ 2147483647 w 849"/>
                <a:gd name="T9" fmla="*/ 2147483647 h 1133"/>
                <a:gd name="T10" fmla="*/ 2147483647 w 849"/>
                <a:gd name="T11" fmla="*/ 2147483647 h 1133"/>
                <a:gd name="T12" fmla="*/ 0 w 849"/>
                <a:gd name="T13" fmla="*/ 2147483647 h 1133"/>
                <a:gd name="T14" fmla="*/ 2147483647 w 849"/>
                <a:gd name="T15" fmla="*/ 0 h 11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49"/>
                <a:gd name="T25" fmla="*/ 0 h 1133"/>
                <a:gd name="T26" fmla="*/ 849 w 849"/>
                <a:gd name="T27" fmla="*/ 1133 h 11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49" h="1133">
                  <a:moveTo>
                    <a:pt x="283" y="0"/>
                  </a:moveTo>
                  <a:cubicBezTo>
                    <a:pt x="595" y="0"/>
                    <a:pt x="849" y="253"/>
                    <a:pt x="849" y="567"/>
                  </a:cubicBezTo>
                  <a:cubicBezTo>
                    <a:pt x="849" y="880"/>
                    <a:pt x="595" y="1133"/>
                    <a:pt x="283" y="1133"/>
                  </a:cubicBezTo>
                  <a:cubicBezTo>
                    <a:pt x="283" y="1133"/>
                    <a:pt x="283" y="1133"/>
                    <a:pt x="283" y="1133"/>
                  </a:cubicBezTo>
                  <a:cubicBezTo>
                    <a:pt x="439" y="1133"/>
                    <a:pt x="566" y="1007"/>
                    <a:pt x="566" y="851"/>
                  </a:cubicBezTo>
                  <a:cubicBezTo>
                    <a:pt x="566" y="694"/>
                    <a:pt x="439" y="567"/>
                    <a:pt x="283" y="567"/>
                  </a:cubicBezTo>
                  <a:cubicBezTo>
                    <a:pt x="127" y="567"/>
                    <a:pt x="0" y="440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EAEAEA"/>
                </a:gs>
                <a:gs pos="100000">
                  <a:srgbClr val="474747"/>
                </a:gs>
              </a:gsLst>
              <a:lin ang="2700000" scaled="1"/>
            </a:gradFill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6" name="Freeform 4"/>
          <p:cNvSpPr>
            <a:spLocks/>
          </p:cNvSpPr>
          <p:nvPr/>
        </p:nvSpPr>
        <p:spPr bwMode="auto">
          <a:xfrm>
            <a:off x="2960688" y="1804988"/>
            <a:ext cx="2420937" cy="3238500"/>
          </a:xfrm>
          <a:custGeom>
            <a:avLst/>
            <a:gdLst>
              <a:gd name="T0" fmla="*/ 2147483647 w 849"/>
              <a:gd name="T1" fmla="*/ 2147483647 h 1133"/>
              <a:gd name="T2" fmla="*/ 0 w 849"/>
              <a:gd name="T3" fmla="*/ 2147483647 h 1133"/>
              <a:gd name="T4" fmla="*/ 2147483647 w 849"/>
              <a:gd name="T5" fmla="*/ 0 h 1133"/>
              <a:gd name="T6" fmla="*/ 2147483647 w 849"/>
              <a:gd name="T7" fmla="*/ 0 h 1133"/>
              <a:gd name="T8" fmla="*/ 2147483647 w 849"/>
              <a:gd name="T9" fmla="*/ 2147483647 h 1133"/>
              <a:gd name="T10" fmla="*/ 2147483647 w 849"/>
              <a:gd name="T11" fmla="*/ 2147483647 h 1133"/>
              <a:gd name="T12" fmla="*/ 2147483647 w 849"/>
              <a:gd name="T13" fmla="*/ 2147483647 h 1133"/>
              <a:gd name="T14" fmla="*/ 2147483647 w 849"/>
              <a:gd name="T15" fmla="*/ 2147483647 h 113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49"/>
              <a:gd name="T25" fmla="*/ 0 h 1133"/>
              <a:gd name="T26" fmla="*/ 849 w 849"/>
              <a:gd name="T27" fmla="*/ 1133 h 113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49" h="1133">
                <a:moveTo>
                  <a:pt x="566" y="1133"/>
                </a:moveTo>
                <a:cubicBezTo>
                  <a:pt x="254" y="1133"/>
                  <a:pt x="0" y="880"/>
                  <a:pt x="0" y="567"/>
                </a:cubicBezTo>
                <a:cubicBezTo>
                  <a:pt x="0" y="253"/>
                  <a:pt x="254" y="0"/>
                  <a:pt x="566" y="0"/>
                </a:cubicBezTo>
                <a:cubicBezTo>
                  <a:pt x="566" y="0"/>
                  <a:pt x="566" y="0"/>
                  <a:pt x="566" y="0"/>
                </a:cubicBezTo>
                <a:cubicBezTo>
                  <a:pt x="410" y="0"/>
                  <a:pt x="283" y="126"/>
                  <a:pt x="283" y="282"/>
                </a:cubicBezTo>
                <a:cubicBezTo>
                  <a:pt x="283" y="439"/>
                  <a:pt x="410" y="566"/>
                  <a:pt x="566" y="566"/>
                </a:cubicBezTo>
                <a:cubicBezTo>
                  <a:pt x="722" y="566"/>
                  <a:pt x="849" y="693"/>
                  <a:pt x="849" y="850"/>
                </a:cubicBezTo>
                <a:cubicBezTo>
                  <a:pt x="849" y="1006"/>
                  <a:pt x="722" y="1133"/>
                  <a:pt x="566" y="1133"/>
                </a:cubicBezTo>
                <a:close/>
              </a:path>
            </a:pathLst>
          </a:custGeom>
          <a:solidFill>
            <a:srgbClr val="4DC2A4"/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gray">
          <a:xfrm>
            <a:off x="3248025" y="3673475"/>
            <a:ext cx="1971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01688" eaLnBrk="0" hangingPunct="0"/>
            <a:r>
              <a:rPr lang="zh-TW" altLang="en-US" sz="2000" b="1" dirty="0" smtClean="0">
                <a:solidFill>
                  <a:srgbClr val="FFFFFF"/>
                </a:solidFill>
                <a:latin typeface="微軟正黑體"/>
                <a:ea typeface="微軟正黑體"/>
                <a:cs typeface="微軟正黑體"/>
              </a:rPr>
              <a:t>網路運輸服務業</a:t>
            </a:r>
            <a:endParaRPr lang="en-GB" altLang="zh-CN" sz="2000" b="1" dirty="0">
              <a:solidFill>
                <a:srgbClr val="FFFFFF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3759200" y="1804988"/>
            <a:ext cx="2420938" cy="3238500"/>
          </a:xfrm>
          <a:custGeom>
            <a:avLst/>
            <a:gdLst>
              <a:gd name="T0" fmla="*/ 2147483647 w 849"/>
              <a:gd name="T1" fmla="*/ 0 h 1133"/>
              <a:gd name="T2" fmla="*/ 2147483647 w 849"/>
              <a:gd name="T3" fmla="*/ 2147483647 h 1133"/>
              <a:gd name="T4" fmla="*/ 2147483647 w 849"/>
              <a:gd name="T5" fmla="*/ 2147483647 h 1133"/>
              <a:gd name="T6" fmla="*/ 2147483647 w 849"/>
              <a:gd name="T7" fmla="*/ 2147483647 h 1133"/>
              <a:gd name="T8" fmla="*/ 2147483647 w 849"/>
              <a:gd name="T9" fmla="*/ 2147483647 h 1133"/>
              <a:gd name="T10" fmla="*/ 2147483647 w 849"/>
              <a:gd name="T11" fmla="*/ 2147483647 h 1133"/>
              <a:gd name="T12" fmla="*/ 0 w 849"/>
              <a:gd name="T13" fmla="*/ 2147483647 h 1133"/>
              <a:gd name="T14" fmla="*/ 2147483647 w 849"/>
              <a:gd name="T15" fmla="*/ 0 h 113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49"/>
              <a:gd name="T25" fmla="*/ 0 h 1133"/>
              <a:gd name="T26" fmla="*/ 849 w 849"/>
              <a:gd name="T27" fmla="*/ 1133 h 113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49" h="1133">
                <a:moveTo>
                  <a:pt x="283" y="0"/>
                </a:moveTo>
                <a:cubicBezTo>
                  <a:pt x="595" y="0"/>
                  <a:pt x="849" y="253"/>
                  <a:pt x="849" y="567"/>
                </a:cubicBezTo>
                <a:cubicBezTo>
                  <a:pt x="849" y="880"/>
                  <a:pt x="595" y="1133"/>
                  <a:pt x="283" y="1133"/>
                </a:cubicBezTo>
                <a:cubicBezTo>
                  <a:pt x="283" y="1133"/>
                  <a:pt x="283" y="1133"/>
                  <a:pt x="283" y="1133"/>
                </a:cubicBezTo>
                <a:cubicBezTo>
                  <a:pt x="439" y="1133"/>
                  <a:pt x="566" y="1007"/>
                  <a:pt x="566" y="851"/>
                </a:cubicBezTo>
                <a:cubicBezTo>
                  <a:pt x="566" y="694"/>
                  <a:pt x="439" y="567"/>
                  <a:pt x="283" y="567"/>
                </a:cubicBezTo>
                <a:cubicBezTo>
                  <a:pt x="127" y="567"/>
                  <a:pt x="0" y="440"/>
                  <a:pt x="0" y="283"/>
                </a:cubicBezTo>
                <a:cubicBezTo>
                  <a:pt x="0" y="127"/>
                  <a:pt x="127" y="0"/>
                  <a:pt x="283" y="0"/>
                </a:cubicBezTo>
                <a:close/>
              </a:path>
            </a:pathLst>
          </a:custGeom>
          <a:solidFill>
            <a:srgbClr val="EB6759"/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gray">
          <a:xfrm>
            <a:off x="4171950" y="2859088"/>
            <a:ext cx="1695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01688" eaLnBrk="0" hangingPunct="0"/>
            <a:r>
              <a:rPr lang="zh-TW" altLang="en-US" sz="2000" b="1" dirty="0" smtClean="0">
                <a:solidFill>
                  <a:srgbClr val="FFFFFF"/>
                </a:solidFill>
                <a:latin typeface="微軟正黑體"/>
                <a:ea typeface="微軟正黑體"/>
                <a:cs typeface="微軟正黑體"/>
              </a:rPr>
              <a:t>計程車業</a:t>
            </a:r>
            <a:endParaRPr lang="en-GB" altLang="zh-CN" sz="2000" b="1" dirty="0">
              <a:solidFill>
                <a:srgbClr val="FFFFFF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10" name="Oval 36"/>
          <p:cNvSpPr>
            <a:spLocks noChangeArrowheads="1"/>
          </p:cNvSpPr>
          <p:nvPr/>
        </p:nvSpPr>
        <p:spPr bwMode="auto">
          <a:xfrm>
            <a:off x="3862461" y="1805733"/>
            <a:ext cx="1555750" cy="871537"/>
          </a:xfrm>
          <a:prstGeom prst="ellipse">
            <a:avLst/>
          </a:prstGeom>
          <a:gradFill rotWithShape="1">
            <a:gsLst>
              <a:gs pos="0">
                <a:schemeClr val="bg1">
                  <a:alpha val="51999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  <a:ea typeface="新細明體" charset="0"/>
              <a:cs typeface="Arial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283744" y="2490311"/>
            <a:ext cx="255711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p"/>
            </a:pPr>
            <a:r>
              <a:rPr kumimoji="1" lang="zh-TW" altLang="en-US" sz="2000" dirty="0" smtClean="0">
                <a:latin typeface="微軟正黑體"/>
                <a:ea typeface="微軟正黑體"/>
                <a:cs typeface="微軟正黑體"/>
              </a:rPr>
              <a:t>我國：</a:t>
            </a:r>
            <a:endParaRPr kumimoji="1" lang="en-US" altLang="zh-TW" sz="2000" dirty="0">
              <a:latin typeface="微軟正黑體"/>
              <a:ea typeface="微軟正黑體"/>
              <a:cs typeface="微軟正黑體"/>
            </a:endParaRPr>
          </a:p>
          <a:p>
            <a:r>
              <a:rPr kumimoji="1" lang="en-US" altLang="zh-TW" sz="2000" dirty="0" smtClean="0">
                <a:latin typeface="微軟正黑體"/>
                <a:ea typeface="微軟正黑體"/>
                <a:cs typeface="微軟正黑體"/>
              </a:rPr>
              <a:t>     </a:t>
            </a:r>
            <a:r>
              <a:rPr kumimoji="1" lang="zh-TW" altLang="en-US" sz="2000" dirty="0" smtClean="0">
                <a:latin typeface="微軟正黑體"/>
                <a:ea typeface="微軟正黑體"/>
                <a:cs typeface="微軟正黑體"/>
              </a:rPr>
              <a:t>多元化計程車方案</a:t>
            </a:r>
            <a:endParaRPr kumimoji="1" lang="en-US" altLang="zh-TW" sz="2000" dirty="0" smtClean="0">
              <a:latin typeface="微軟正黑體"/>
              <a:ea typeface="微軟正黑體"/>
              <a:cs typeface="微軟正黑體"/>
            </a:endParaRPr>
          </a:p>
          <a:p>
            <a:endParaRPr kumimoji="1" lang="en-US" altLang="zh-TW" sz="2000" dirty="0">
              <a:latin typeface="微軟正黑體"/>
              <a:ea typeface="微軟正黑體"/>
              <a:cs typeface="微軟正黑體"/>
            </a:endParaRPr>
          </a:p>
          <a:p>
            <a:pPr marL="285750" indent="-285750">
              <a:buFont typeface="Wingdings" charset="2"/>
              <a:buChar char="p"/>
            </a:pPr>
            <a:r>
              <a:rPr kumimoji="1" lang="zh-TW" altLang="en-US" sz="2000" dirty="0" smtClean="0">
                <a:latin typeface="微軟正黑體"/>
                <a:ea typeface="微軟正黑體"/>
                <a:cs typeface="微軟正黑體"/>
              </a:rPr>
              <a:t>美國加州：</a:t>
            </a:r>
            <a:endParaRPr kumimoji="1" lang="en-US" altLang="zh-TW" sz="2000" dirty="0" smtClean="0">
              <a:latin typeface="微軟正黑體"/>
              <a:ea typeface="微軟正黑體"/>
              <a:cs typeface="微軟正黑體"/>
            </a:endParaRPr>
          </a:p>
          <a:p>
            <a:r>
              <a:rPr kumimoji="1" lang="en-US" altLang="zh-TW" sz="2000" dirty="0">
                <a:latin typeface="微軟正黑體"/>
                <a:ea typeface="微軟正黑體"/>
                <a:cs typeface="微軟正黑體"/>
              </a:rPr>
              <a:t> </a:t>
            </a:r>
            <a:r>
              <a:rPr kumimoji="1" lang="en-US" altLang="zh-TW" sz="2000" dirty="0" smtClean="0">
                <a:latin typeface="微軟正黑體"/>
                <a:ea typeface="微軟正黑體"/>
                <a:cs typeface="微軟正黑體"/>
              </a:rPr>
              <a:t>    </a:t>
            </a:r>
            <a:r>
              <a:rPr kumimoji="1" lang="zh-TW" altLang="en-US" sz="2000" dirty="0" smtClean="0">
                <a:latin typeface="微軟正黑體"/>
                <a:ea typeface="微軟正黑體"/>
                <a:cs typeface="微軟正黑體"/>
              </a:rPr>
              <a:t>交通網絡創新法案</a:t>
            </a:r>
            <a:endParaRPr kumimoji="1" lang="en-US" altLang="zh-TW" sz="2000" dirty="0" smtClean="0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742307" y="2905809"/>
            <a:ext cx="16466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p"/>
            </a:pPr>
            <a:r>
              <a:rPr kumimoji="1" lang="zh-TW" altLang="en-US" sz="2000" dirty="0" smtClean="0">
                <a:latin typeface="微軟正黑體"/>
                <a:ea typeface="微軟正黑體"/>
                <a:cs typeface="微軟正黑體"/>
              </a:rPr>
              <a:t>美國加州：</a:t>
            </a:r>
            <a:endParaRPr kumimoji="1" lang="en-US" altLang="zh-TW" sz="2000" dirty="0" smtClean="0">
              <a:latin typeface="微軟正黑體"/>
              <a:ea typeface="微軟正黑體"/>
              <a:cs typeface="微軟正黑體"/>
            </a:endParaRPr>
          </a:p>
          <a:p>
            <a:r>
              <a:rPr kumimoji="1" lang="en-US" altLang="zh-TW" sz="2000" dirty="0" smtClean="0">
                <a:latin typeface="微軟正黑體"/>
                <a:ea typeface="微軟正黑體"/>
                <a:cs typeface="微軟正黑體"/>
              </a:rPr>
              <a:t>     </a:t>
            </a:r>
            <a:r>
              <a:rPr kumimoji="1" lang="zh-TW" altLang="en-US" sz="2000" dirty="0" smtClean="0">
                <a:latin typeface="微軟正黑體"/>
                <a:ea typeface="微軟正黑體"/>
                <a:cs typeface="微軟正黑體"/>
              </a:rPr>
              <a:t>牌照管制</a:t>
            </a:r>
            <a:endParaRPr kumimoji="1" lang="en-US" altLang="zh-TW" sz="2000" dirty="0" smtClean="0">
              <a:latin typeface="微軟正黑體"/>
              <a:ea typeface="微軟正黑體"/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947200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>
                <a:latin typeface="微軟正黑體"/>
                <a:ea typeface="微軟正黑體"/>
                <a:cs typeface="微軟正黑體"/>
              </a:rPr>
              <a:t>多元化計程車方案</a:t>
            </a:r>
            <a:endParaRPr kumimoji="1" lang="zh-TW" altLang="en-US" dirty="0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32" name="Rounded Rectangle 3"/>
          <p:cNvSpPr/>
          <p:nvPr/>
        </p:nvSpPr>
        <p:spPr>
          <a:xfrm>
            <a:off x="3124200" y="1910250"/>
            <a:ext cx="1130783" cy="1092848"/>
          </a:xfrm>
          <a:prstGeom prst="roundRect">
            <a:avLst>
              <a:gd name="adj" fmla="val 8754"/>
            </a:avLst>
          </a:prstGeom>
          <a:solidFill>
            <a:srgbClr val="45C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33" name="Rounded Rectangle 7"/>
          <p:cNvSpPr/>
          <p:nvPr/>
        </p:nvSpPr>
        <p:spPr>
          <a:xfrm>
            <a:off x="1066800" y="3231263"/>
            <a:ext cx="3188183" cy="337020"/>
          </a:xfrm>
          <a:prstGeom prst="roundRect">
            <a:avLst>
              <a:gd name="adj" fmla="val 777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34" name="Rounded Rectangle 15"/>
          <p:cNvSpPr/>
          <p:nvPr/>
        </p:nvSpPr>
        <p:spPr>
          <a:xfrm>
            <a:off x="2364536" y="3231263"/>
            <a:ext cx="1890446" cy="337020"/>
          </a:xfrm>
          <a:prstGeom prst="roundRect">
            <a:avLst>
              <a:gd name="adj" fmla="val 7778"/>
            </a:avLst>
          </a:prstGeom>
          <a:solidFill>
            <a:srgbClr val="45C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zh-TW" sz="1400" dirty="0">
                <a:latin typeface="微軟正黑體"/>
                <a:ea typeface="微軟正黑體"/>
                <a:cs typeface="微軟正黑體"/>
              </a:rPr>
              <a:t>提升計程車業競爭力 </a:t>
            </a:r>
            <a:endParaRPr lang="en-US" sz="1400" dirty="0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35" name="Rounded Rectangle 16"/>
          <p:cNvSpPr/>
          <p:nvPr/>
        </p:nvSpPr>
        <p:spPr>
          <a:xfrm>
            <a:off x="1066800" y="3754468"/>
            <a:ext cx="3188183" cy="337020"/>
          </a:xfrm>
          <a:prstGeom prst="roundRect">
            <a:avLst>
              <a:gd name="adj" fmla="val 777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36" name="Rounded Rectangle 17"/>
          <p:cNvSpPr/>
          <p:nvPr/>
        </p:nvSpPr>
        <p:spPr>
          <a:xfrm>
            <a:off x="3256304" y="3754468"/>
            <a:ext cx="998678" cy="337020"/>
          </a:xfrm>
          <a:prstGeom prst="roundRect">
            <a:avLst>
              <a:gd name="adj" fmla="val 7778"/>
            </a:avLst>
          </a:prstGeom>
          <a:solidFill>
            <a:srgbClr val="45C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zh-TW" sz="1400" dirty="0">
                <a:latin typeface="微軟正黑體"/>
                <a:ea typeface="微軟正黑體"/>
                <a:cs typeface="微軟正黑體"/>
              </a:rPr>
              <a:t>節省時間 </a:t>
            </a:r>
            <a:endParaRPr lang="en-US" sz="1400" dirty="0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37" name="Rounded Rectangle 18"/>
          <p:cNvSpPr/>
          <p:nvPr/>
        </p:nvSpPr>
        <p:spPr>
          <a:xfrm>
            <a:off x="1066800" y="4298063"/>
            <a:ext cx="3188183" cy="337020"/>
          </a:xfrm>
          <a:prstGeom prst="roundRect">
            <a:avLst>
              <a:gd name="adj" fmla="val 777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38" name="Rounded Rectangle 19"/>
          <p:cNvSpPr/>
          <p:nvPr/>
        </p:nvSpPr>
        <p:spPr>
          <a:xfrm>
            <a:off x="3256304" y="4298063"/>
            <a:ext cx="998677" cy="337020"/>
          </a:xfrm>
          <a:prstGeom prst="roundRect">
            <a:avLst>
              <a:gd name="adj" fmla="val 7778"/>
            </a:avLst>
          </a:prstGeom>
          <a:solidFill>
            <a:srgbClr val="45C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zh-TW" sz="1400" dirty="0" smtClean="0">
                <a:latin typeface="微軟正黑體"/>
                <a:ea typeface="微軟正黑體"/>
                <a:cs typeface="微軟正黑體"/>
              </a:rPr>
              <a:t>費率</a:t>
            </a:r>
            <a:r>
              <a:rPr lang="zh-TW" altLang="en-US" sz="1400" dirty="0" smtClean="0">
                <a:latin typeface="微軟正黑體"/>
                <a:ea typeface="微軟正黑體"/>
                <a:cs typeface="微軟正黑體"/>
              </a:rPr>
              <a:t>彈性</a:t>
            </a:r>
            <a:r>
              <a:rPr lang="zh-TW" altLang="zh-TW" sz="1400" dirty="0" smtClean="0">
                <a:latin typeface="微軟正黑體"/>
                <a:ea typeface="微軟正黑體"/>
                <a:cs typeface="微軟正黑體"/>
              </a:rPr>
              <a:t> </a:t>
            </a:r>
            <a:endParaRPr lang="en-US" sz="1400" dirty="0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39" name="Rounded Rectangle 20"/>
          <p:cNvSpPr/>
          <p:nvPr/>
        </p:nvSpPr>
        <p:spPr>
          <a:xfrm>
            <a:off x="1066800" y="4821268"/>
            <a:ext cx="3188183" cy="337020"/>
          </a:xfrm>
          <a:prstGeom prst="roundRect">
            <a:avLst>
              <a:gd name="adj" fmla="val 777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40" name="Rounded Rectangle 21"/>
          <p:cNvSpPr/>
          <p:nvPr/>
        </p:nvSpPr>
        <p:spPr>
          <a:xfrm>
            <a:off x="2209800" y="4821268"/>
            <a:ext cx="2045182" cy="337020"/>
          </a:xfrm>
          <a:prstGeom prst="roundRect">
            <a:avLst>
              <a:gd name="adj" fmla="val 7778"/>
            </a:avLst>
          </a:prstGeom>
          <a:solidFill>
            <a:srgbClr val="45C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zh-TW" sz="1400" dirty="0">
                <a:latin typeface="微軟正黑體"/>
                <a:ea typeface="微軟正黑體"/>
                <a:cs typeface="微軟正黑體"/>
              </a:rPr>
              <a:t>因應電子支付消費方式 </a:t>
            </a:r>
            <a:endParaRPr lang="en-US" sz="1400" dirty="0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41" name="Rectangle 22"/>
          <p:cNvSpPr/>
          <p:nvPr/>
        </p:nvSpPr>
        <p:spPr>
          <a:xfrm>
            <a:off x="3124200" y="2131407"/>
            <a:ext cx="107062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 smtClean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優點</a:t>
            </a:r>
            <a:endParaRPr lang="en-US" sz="3200" dirty="0">
              <a:solidFill>
                <a:schemeClr val="bg1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48" name="Rounded Rectangle 30"/>
          <p:cNvSpPr/>
          <p:nvPr/>
        </p:nvSpPr>
        <p:spPr>
          <a:xfrm>
            <a:off x="4724400" y="3231263"/>
            <a:ext cx="3188183" cy="337020"/>
          </a:xfrm>
          <a:prstGeom prst="roundRect">
            <a:avLst>
              <a:gd name="adj" fmla="val 777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49" name="Rounded Rectangle 31"/>
          <p:cNvSpPr/>
          <p:nvPr/>
        </p:nvSpPr>
        <p:spPr>
          <a:xfrm>
            <a:off x="4724400" y="3231263"/>
            <a:ext cx="1905000" cy="337020"/>
          </a:xfrm>
          <a:prstGeom prst="roundRect">
            <a:avLst>
              <a:gd name="adj" fmla="val 7778"/>
            </a:avLst>
          </a:prstGeom>
          <a:solidFill>
            <a:srgbClr val="F26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zh-TW" sz="1400" dirty="0">
                <a:latin typeface="微軟正黑體"/>
                <a:ea typeface="微軟正黑體"/>
                <a:cs typeface="微軟正黑體"/>
              </a:rPr>
              <a:t>脫離共享經濟的本質 </a:t>
            </a:r>
            <a:endParaRPr lang="en-US" sz="1400" dirty="0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50" name="Rounded Rectangle 32"/>
          <p:cNvSpPr/>
          <p:nvPr/>
        </p:nvSpPr>
        <p:spPr>
          <a:xfrm>
            <a:off x="4724400" y="3754468"/>
            <a:ext cx="3188183" cy="337020"/>
          </a:xfrm>
          <a:prstGeom prst="roundRect">
            <a:avLst>
              <a:gd name="adj" fmla="val 777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51" name="Rounded Rectangle 33"/>
          <p:cNvSpPr/>
          <p:nvPr/>
        </p:nvSpPr>
        <p:spPr>
          <a:xfrm>
            <a:off x="4724400" y="3754468"/>
            <a:ext cx="2531349" cy="337020"/>
          </a:xfrm>
          <a:prstGeom prst="roundRect">
            <a:avLst>
              <a:gd name="adj" fmla="val 7778"/>
            </a:avLst>
          </a:prstGeom>
          <a:solidFill>
            <a:srgbClr val="F26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zh-TW" sz="1400" dirty="0">
                <a:latin typeface="微軟正黑體"/>
                <a:ea typeface="微軟正黑體"/>
                <a:cs typeface="微軟正黑體"/>
              </a:rPr>
              <a:t>申請過程繁瑣，影響申請意願 </a:t>
            </a:r>
            <a:endParaRPr lang="en-US" sz="1400" dirty="0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52" name="Rounded Rectangle 34"/>
          <p:cNvSpPr/>
          <p:nvPr/>
        </p:nvSpPr>
        <p:spPr>
          <a:xfrm>
            <a:off x="4724400" y="4298063"/>
            <a:ext cx="3188183" cy="337020"/>
          </a:xfrm>
          <a:prstGeom prst="roundRect">
            <a:avLst>
              <a:gd name="adj" fmla="val 777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53" name="Rounded Rectangle 35"/>
          <p:cNvSpPr/>
          <p:nvPr/>
        </p:nvSpPr>
        <p:spPr>
          <a:xfrm>
            <a:off x="4724399" y="4298063"/>
            <a:ext cx="1130783" cy="337020"/>
          </a:xfrm>
          <a:prstGeom prst="roundRect">
            <a:avLst>
              <a:gd name="adj" fmla="val 7778"/>
            </a:avLst>
          </a:prstGeom>
          <a:solidFill>
            <a:srgbClr val="F26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400" dirty="0" smtClean="0">
                <a:latin typeface="微軟正黑體"/>
                <a:ea typeface="微軟正黑體"/>
                <a:cs typeface="微軟正黑體"/>
              </a:rPr>
              <a:t>費率較高</a:t>
            </a:r>
            <a:endParaRPr lang="en-US" sz="1400" dirty="0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54" name="Rounded Rectangle 36"/>
          <p:cNvSpPr/>
          <p:nvPr/>
        </p:nvSpPr>
        <p:spPr>
          <a:xfrm>
            <a:off x="4724400" y="4821268"/>
            <a:ext cx="3188183" cy="337020"/>
          </a:xfrm>
          <a:prstGeom prst="roundRect">
            <a:avLst>
              <a:gd name="adj" fmla="val 777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55" name="Rounded Rectangle 37"/>
          <p:cNvSpPr/>
          <p:nvPr/>
        </p:nvSpPr>
        <p:spPr>
          <a:xfrm>
            <a:off x="4724400" y="4821268"/>
            <a:ext cx="2747536" cy="337020"/>
          </a:xfrm>
          <a:prstGeom prst="roundRect">
            <a:avLst>
              <a:gd name="adj" fmla="val 7778"/>
            </a:avLst>
          </a:prstGeom>
          <a:solidFill>
            <a:srgbClr val="F26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zh-TW" sz="1400" dirty="0">
                <a:latin typeface="微軟正黑體"/>
                <a:ea typeface="微軟正黑體"/>
                <a:cs typeface="微軟正黑體"/>
              </a:rPr>
              <a:t>網路運輸</a:t>
            </a:r>
            <a:r>
              <a:rPr lang="zh-TW" altLang="zh-TW" sz="1400" dirty="0" smtClean="0">
                <a:latin typeface="微軟正黑體"/>
                <a:ea typeface="微軟正黑體"/>
                <a:cs typeface="微軟正黑體"/>
              </a:rPr>
              <a:t>業者不願意</a:t>
            </a:r>
            <a:r>
              <a:rPr lang="zh-TW" altLang="zh-TW" sz="1400" dirty="0">
                <a:latin typeface="微軟正黑體"/>
                <a:ea typeface="微軟正黑體"/>
                <a:cs typeface="微軟正黑體"/>
              </a:rPr>
              <a:t>投入此方案 </a:t>
            </a:r>
            <a:endParaRPr lang="en-US" sz="1400" dirty="0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56" name="Rounded Rectangle 29"/>
          <p:cNvSpPr/>
          <p:nvPr/>
        </p:nvSpPr>
        <p:spPr>
          <a:xfrm>
            <a:off x="4724400" y="1910250"/>
            <a:ext cx="1130783" cy="1092848"/>
          </a:xfrm>
          <a:prstGeom prst="roundRect">
            <a:avLst>
              <a:gd name="adj" fmla="val 8754"/>
            </a:avLst>
          </a:prstGeom>
          <a:solidFill>
            <a:srgbClr val="F26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57" name="Rectangle 38"/>
          <p:cNvSpPr/>
          <p:nvPr/>
        </p:nvSpPr>
        <p:spPr>
          <a:xfrm>
            <a:off x="4724400" y="2131407"/>
            <a:ext cx="107062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 smtClean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缺點</a:t>
            </a:r>
            <a:endParaRPr lang="en-US" sz="3200" dirty="0">
              <a:solidFill>
                <a:schemeClr val="bg1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63" name="Rounded Rectangle 20"/>
          <p:cNvSpPr/>
          <p:nvPr/>
        </p:nvSpPr>
        <p:spPr>
          <a:xfrm>
            <a:off x="1045957" y="5318537"/>
            <a:ext cx="3188183" cy="337020"/>
          </a:xfrm>
          <a:prstGeom prst="roundRect">
            <a:avLst>
              <a:gd name="adj" fmla="val 777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65" name="Rounded Rectangle 21"/>
          <p:cNvSpPr/>
          <p:nvPr/>
        </p:nvSpPr>
        <p:spPr>
          <a:xfrm>
            <a:off x="2553698" y="5294656"/>
            <a:ext cx="1680441" cy="337020"/>
          </a:xfrm>
          <a:prstGeom prst="roundRect">
            <a:avLst>
              <a:gd name="adj" fmla="val 7778"/>
            </a:avLst>
          </a:prstGeom>
          <a:solidFill>
            <a:srgbClr val="45C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zh-TW" sz="1400" dirty="0">
                <a:latin typeface="微軟正黑體"/>
                <a:ea typeface="微軟正黑體"/>
                <a:cs typeface="微軟正黑體"/>
              </a:rPr>
              <a:t>車體外表不受限制 </a:t>
            </a:r>
            <a:endParaRPr lang="en-US" sz="1400" dirty="0">
              <a:latin typeface="微軟正黑體"/>
              <a:ea typeface="微軟正黑體"/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4053373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5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75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25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75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25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500"/>
                            </p:stCondLst>
                            <p:childTnLst>
                              <p:par>
                                <p:cTn id="9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750"/>
                            </p:stCondLst>
                            <p:childTnLst>
                              <p:par>
                                <p:cTn id="10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0"/>
                            </p:stCondLst>
                            <p:childTnLst>
                              <p:par>
                                <p:cTn id="10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250"/>
                            </p:stCondLst>
                            <p:childTnLst>
                              <p:par>
                                <p:cTn id="1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/>
      <p:bldP spid="63" grpId="0" animBg="1"/>
      <p:bldP spid="6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>
                <a:latin typeface="微軟正黑體"/>
                <a:ea typeface="微軟正黑體"/>
                <a:cs typeface="微軟正黑體"/>
              </a:rPr>
              <a:t>交通網絡創</a:t>
            </a:r>
            <a:r>
              <a:rPr kumimoji="1" lang="zh-TW" altLang="en-US" dirty="0" smtClean="0">
                <a:latin typeface="微軟正黑體"/>
                <a:ea typeface="微軟正黑體"/>
                <a:cs typeface="微軟正黑體"/>
              </a:rPr>
              <a:t>新法案（</a:t>
            </a:r>
            <a:r>
              <a:rPr kumimoji="1" lang="en-US" altLang="zh-TW" dirty="0" smtClean="0">
                <a:latin typeface="微軟正黑體"/>
                <a:ea typeface="微軟正黑體"/>
                <a:cs typeface="微軟正黑體"/>
              </a:rPr>
              <a:t>TNC</a:t>
            </a:r>
            <a:r>
              <a:rPr kumimoji="1" lang="zh-TW" altLang="en-US" dirty="0" smtClean="0">
                <a:latin typeface="微軟正黑體"/>
                <a:ea typeface="微軟正黑體"/>
                <a:cs typeface="微軟正黑體"/>
              </a:rPr>
              <a:t>）</a:t>
            </a:r>
            <a:endParaRPr kumimoji="1" lang="en-US" altLang="zh-TW" dirty="0">
              <a:latin typeface="微軟正黑體"/>
              <a:ea typeface="微軟正黑體"/>
              <a:cs typeface="微軟正黑體"/>
            </a:endParaRPr>
          </a:p>
        </p:txBody>
      </p:sp>
      <p:grpSp>
        <p:nvGrpSpPr>
          <p:cNvPr id="3" name="组合 57"/>
          <p:cNvGrpSpPr/>
          <p:nvPr/>
        </p:nvGrpSpPr>
        <p:grpSpPr>
          <a:xfrm>
            <a:off x="2029080" y="1782407"/>
            <a:ext cx="4849866" cy="4091977"/>
            <a:chOff x="3587750" y="2098072"/>
            <a:chExt cx="2938198" cy="2292614"/>
          </a:xfrm>
        </p:grpSpPr>
        <p:sp>
          <p:nvSpPr>
            <p:cNvPr id="4" name="矩形 14"/>
            <p:cNvSpPr/>
            <p:nvPr/>
          </p:nvSpPr>
          <p:spPr>
            <a:xfrm>
              <a:off x="4508500" y="3571801"/>
              <a:ext cx="1103313" cy="92604"/>
            </a:xfrm>
            <a:custGeom>
              <a:avLst/>
              <a:gdLst>
                <a:gd name="connsiteX0" fmla="*/ 0 w 1640851"/>
                <a:gd name="connsiteY0" fmla="*/ 0 h 149806"/>
                <a:gd name="connsiteX1" fmla="*/ 1640851 w 1640851"/>
                <a:gd name="connsiteY1" fmla="*/ 0 h 149806"/>
                <a:gd name="connsiteX2" fmla="*/ 1640851 w 1640851"/>
                <a:gd name="connsiteY2" fmla="*/ 149806 h 149806"/>
                <a:gd name="connsiteX3" fmla="*/ 0 w 1640851"/>
                <a:gd name="connsiteY3" fmla="*/ 149806 h 149806"/>
                <a:gd name="connsiteX4" fmla="*/ 0 w 1640851"/>
                <a:gd name="connsiteY4" fmla="*/ 0 h 149806"/>
                <a:gd name="connsiteX0" fmla="*/ 144379 w 1640851"/>
                <a:gd name="connsiteY0" fmla="*/ 12032 h 149806"/>
                <a:gd name="connsiteX1" fmla="*/ 1640851 w 1640851"/>
                <a:gd name="connsiteY1" fmla="*/ 0 h 149806"/>
                <a:gd name="connsiteX2" fmla="*/ 1640851 w 1640851"/>
                <a:gd name="connsiteY2" fmla="*/ 149806 h 149806"/>
                <a:gd name="connsiteX3" fmla="*/ 0 w 1640851"/>
                <a:gd name="connsiteY3" fmla="*/ 149806 h 149806"/>
                <a:gd name="connsiteX4" fmla="*/ 144379 w 1640851"/>
                <a:gd name="connsiteY4" fmla="*/ 12032 h 149806"/>
                <a:gd name="connsiteX0" fmla="*/ 144379 w 1640851"/>
                <a:gd name="connsiteY0" fmla="*/ 24064 h 161838"/>
                <a:gd name="connsiteX1" fmla="*/ 1508504 w 1640851"/>
                <a:gd name="connsiteY1" fmla="*/ 0 h 161838"/>
                <a:gd name="connsiteX2" fmla="*/ 1640851 w 1640851"/>
                <a:gd name="connsiteY2" fmla="*/ 161838 h 161838"/>
                <a:gd name="connsiteX3" fmla="*/ 0 w 1640851"/>
                <a:gd name="connsiteY3" fmla="*/ 161838 h 161838"/>
                <a:gd name="connsiteX4" fmla="*/ 144379 w 1640851"/>
                <a:gd name="connsiteY4" fmla="*/ 24064 h 161838"/>
                <a:gd name="connsiteX0" fmla="*/ 144379 w 1640851"/>
                <a:gd name="connsiteY0" fmla="*/ 0 h 137774"/>
                <a:gd name="connsiteX1" fmla="*/ 1544599 w 1640851"/>
                <a:gd name="connsiteY1" fmla="*/ 0 h 137774"/>
                <a:gd name="connsiteX2" fmla="*/ 1640851 w 1640851"/>
                <a:gd name="connsiteY2" fmla="*/ 137774 h 137774"/>
                <a:gd name="connsiteX3" fmla="*/ 0 w 1640851"/>
                <a:gd name="connsiteY3" fmla="*/ 137774 h 137774"/>
                <a:gd name="connsiteX4" fmla="*/ 144379 w 1640851"/>
                <a:gd name="connsiteY4" fmla="*/ 0 h 137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0851" h="137774">
                  <a:moveTo>
                    <a:pt x="144379" y="0"/>
                  </a:moveTo>
                  <a:lnTo>
                    <a:pt x="1544599" y="0"/>
                  </a:lnTo>
                  <a:lnTo>
                    <a:pt x="1640851" y="137774"/>
                  </a:lnTo>
                  <a:lnTo>
                    <a:pt x="0" y="137774"/>
                  </a:lnTo>
                  <a:lnTo>
                    <a:pt x="144379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kern="0">
                <a:solidFill>
                  <a:sysClr val="window" lastClr="FFFFFF"/>
                </a:solidFill>
                <a:latin typeface="微軟正黑體"/>
                <a:ea typeface="微軟正黑體"/>
                <a:cs typeface="微軟正黑體"/>
              </a:endParaRPr>
            </a:p>
          </p:txBody>
        </p:sp>
        <p:sp>
          <p:nvSpPr>
            <p:cNvPr id="5" name="矩形 14"/>
            <p:cNvSpPr/>
            <p:nvPr/>
          </p:nvSpPr>
          <p:spPr>
            <a:xfrm>
              <a:off x="4026959" y="2834937"/>
              <a:ext cx="2058458" cy="92604"/>
            </a:xfrm>
            <a:custGeom>
              <a:avLst/>
              <a:gdLst>
                <a:gd name="connsiteX0" fmla="*/ 0 w 1640851"/>
                <a:gd name="connsiteY0" fmla="*/ 0 h 149806"/>
                <a:gd name="connsiteX1" fmla="*/ 1640851 w 1640851"/>
                <a:gd name="connsiteY1" fmla="*/ 0 h 149806"/>
                <a:gd name="connsiteX2" fmla="*/ 1640851 w 1640851"/>
                <a:gd name="connsiteY2" fmla="*/ 149806 h 149806"/>
                <a:gd name="connsiteX3" fmla="*/ 0 w 1640851"/>
                <a:gd name="connsiteY3" fmla="*/ 149806 h 149806"/>
                <a:gd name="connsiteX4" fmla="*/ 0 w 1640851"/>
                <a:gd name="connsiteY4" fmla="*/ 0 h 149806"/>
                <a:gd name="connsiteX0" fmla="*/ 144379 w 1640851"/>
                <a:gd name="connsiteY0" fmla="*/ 12032 h 149806"/>
                <a:gd name="connsiteX1" fmla="*/ 1640851 w 1640851"/>
                <a:gd name="connsiteY1" fmla="*/ 0 h 149806"/>
                <a:gd name="connsiteX2" fmla="*/ 1640851 w 1640851"/>
                <a:gd name="connsiteY2" fmla="*/ 149806 h 149806"/>
                <a:gd name="connsiteX3" fmla="*/ 0 w 1640851"/>
                <a:gd name="connsiteY3" fmla="*/ 149806 h 149806"/>
                <a:gd name="connsiteX4" fmla="*/ 144379 w 1640851"/>
                <a:gd name="connsiteY4" fmla="*/ 12032 h 149806"/>
                <a:gd name="connsiteX0" fmla="*/ 144379 w 1640851"/>
                <a:gd name="connsiteY0" fmla="*/ 24064 h 161838"/>
                <a:gd name="connsiteX1" fmla="*/ 1508504 w 1640851"/>
                <a:gd name="connsiteY1" fmla="*/ 0 h 161838"/>
                <a:gd name="connsiteX2" fmla="*/ 1640851 w 1640851"/>
                <a:gd name="connsiteY2" fmla="*/ 161838 h 161838"/>
                <a:gd name="connsiteX3" fmla="*/ 0 w 1640851"/>
                <a:gd name="connsiteY3" fmla="*/ 161838 h 161838"/>
                <a:gd name="connsiteX4" fmla="*/ 144379 w 1640851"/>
                <a:gd name="connsiteY4" fmla="*/ 24064 h 161838"/>
                <a:gd name="connsiteX0" fmla="*/ 144379 w 1640851"/>
                <a:gd name="connsiteY0" fmla="*/ 0 h 137774"/>
                <a:gd name="connsiteX1" fmla="*/ 1544599 w 1640851"/>
                <a:gd name="connsiteY1" fmla="*/ 0 h 137774"/>
                <a:gd name="connsiteX2" fmla="*/ 1640851 w 1640851"/>
                <a:gd name="connsiteY2" fmla="*/ 137774 h 137774"/>
                <a:gd name="connsiteX3" fmla="*/ 0 w 1640851"/>
                <a:gd name="connsiteY3" fmla="*/ 137774 h 137774"/>
                <a:gd name="connsiteX4" fmla="*/ 144379 w 1640851"/>
                <a:gd name="connsiteY4" fmla="*/ 0 h 137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0851" h="137774">
                  <a:moveTo>
                    <a:pt x="144379" y="0"/>
                  </a:moveTo>
                  <a:lnTo>
                    <a:pt x="1544599" y="0"/>
                  </a:lnTo>
                  <a:lnTo>
                    <a:pt x="1640851" y="137774"/>
                  </a:lnTo>
                  <a:lnTo>
                    <a:pt x="0" y="137774"/>
                  </a:lnTo>
                  <a:lnTo>
                    <a:pt x="144379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kern="0">
                <a:solidFill>
                  <a:sysClr val="window" lastClr="FFFFFF"/>
                </a:solidFill>
                <a:latin typeface="微軟正黑體"/>
                <a:ea typeface="微軟正黑體"/>
                <a:cs typeface="微軟正黑體"/>
              </a:endParaRPr>
            </a:p>
          </p:txBody>
        </p:sp>
        <p:sp>
          <p:nvSpPr>
            <p:cNvPr id="6" name="矩形 14"/>
            <p:cNvSpPr/>
            <p:nvPr/>
          </p:nvSpPr>
          <p:spPr>
            <a:xfrm>
              <a:off x="3587750" y="2098072"/>
              <a:ext cx="2938198" cy="92604"/>
            </a:xfrm>
            <a:custGeom>
              <a:avLst/>
              <a:gdLst>
                <a:gd name="connsiteX0" fmla="*/ 0 w 1640851"/>
                <a:gd name="connsiteY0" fmla="*/ 0 h 149806"/>
                <a:gd name="connsiteX1" fmla="*/ 1640851 w 1640851"/>
                <a:gd name="connsiteY1" fmla="*/ 0 h 149806"/>
                <a:gd name="connsiteX2" fmla="*/ 1640851 w 1640851"/>
                <a:gd name="connsiteY2" fmla="*/ 149806 h 149806"/>
                <a:gd name="connsiteX3" fmla="*/ 0 w 1640851"/>
                <a:gd name="connsiteY3" fmla="*/ 149806 h 149806"/>
                <a:gd name="connsiteX4" fmla="*/ 0 w 1640851"/>
                <a:gd name="connsiteY4" fmla="*/ 0 h 149806"/>
                <a:gd name="connsiteX0" fmla="*/ 144379 w 1640851"/>
                <a:gd name="connsiteY0" fmla="*/ 12032 h 149806"/>
                <a:gd name="connsiteX1" fmla="*/ 1640851 w 1640851"/>
                <a:gd name="connsiteY1" fmla="*/ 0 h 149806"/>
                <a:gd name="connsiteX2" fmla="*/ 1640851 w 1640851"/>
                <a:gd name="connsiteY2" fmla="*/ 149806 h 149806"/>
                <a:gd name="connsiteX3" fmla="*/ 0 w 1640851"/>
                <a:gd name="connsiteY3" fmla="*/ 149806 h 149806"/>
                <a:gd name="connsiteX4" fmla="*/ 144379 w 1640851"/>
                <a:gd name="connsiteY4" fmla="*/ 12032 h 149806"/>
                <a:gd name="connsiteX0" fmla="*/ 144379 w 1640851"/>
                <a:gd name="connsiteY0" fmla="*/ 24064 h 161838"/>
                <a:gd name="connsiteX1" fmla="*/ 1508504 w 1640851"/>
                <a:gd name="connsiteY1" fmla="*/ 0 h 161838"/>
                <a:gd name="connsiteX2" fmla="*/ 1640851 w 1640851"/>
                <a:gd name="connsiteY2" fmla="*/ 161838 h 161838"/>
                <a:gd name="connsiteX3" fmla="*/ 0 w 1640851"/>
                <a:gd name="connsiteY3" fmla="*/ 161838 h 161838"/>
                <a:gd name="connsiteX4" fmla="*/ 144379 w 1640851"/>
                <a:gd name="connsiteY4" fmla="*/ 24064 h 161838"/>
                <a:gd name="connsiteX0" fmla="*/ 144379 w 1640851"/>
                <a:gd name="connsiteY0" fmla="*/ 0 h 137774"/>
                <a:gd name="connsiteX1" fmla="*/ 1544599 w 1640851"/>
                <a:gd name="connsiteY1" fmla="*/ 0 h 137774"/>
                <a:gd name="connsiteX2" fmla="*/ 1640851 w 1640851"/>
                <a:gd name="connsiteY2" fmla="*/ 137774 h 137774"/>
                <a:gd name="connsiteX3" fmla="*/ 0 w 1640851"/>
                <a:gd name="connsiteY3" fmla="*/ 137774 h 137774"/>
                <a:gd name="connsiteX4" fmla="*/ 144379 w 1640851"/>
                <a:gd name="connsiteY4" fmla="*/ 0 h 137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0851" h="137774">
                  <a:moveTo>
                    <a:pt x="144379" y="0"/>
                  </a:moveTo>
                  <a:lnTo>
                    <a:pt x="1544599" y="0"/>
                  </a:lnTo>
                  <a:lnTo>
                    <a:pt x="1640851" y="137774"/>
                  </a:lnTo>
                  <a:lnTo>
                    <a:pt x="0" y="137774"/>
                  </a:lnTo>
                  <a:lnTo>
                    <a:pt x="144379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kern="0">
                <a:solidFill>
                  <a:sysClr val="window" lastClr="FFFFFF"/>
                </a:solidFill>
                <a:latin typeface="微軟正黑體"/>
                <a:ea typeface="微軟正黑體"/>
                <a:cs typeface="微軟正黑體"/>
              </a:endParaRPr>
            </a:p>
          </p:txBody>
        </p:sp>
        <p:sp>
          <p:nvSpPr>
            <p:cNvPr id="7" name="KSO_GT4"/>
            <p:cNvSpPr/>
            <p:nvPr/>
          </p:nvSpPr>
          <p:spPr>
            <a:xfrm>
              <a:off x="4512469" y="3664404"/>
              <a:ext cx="1103313" cy="726282"/>
            </a:xfrm>
            <a:custGeom>
              <a:avLst/>
              <a:gdLst>
                <a:gd name="connsiteX0" fmla="*/ 0 w 1323696"/>
                <a:gd name="connsiteY0" fmla="*/ 0 h 871147"/>
                <a:gd name="connsiteX1" fmla="*/ 1323696 w 1323696"/>
                <a:gd name="connsiteY1" fmla="*/ 0 h 871147"/>
                <a:gd name="connsiteX2" fmla="*/ 661848 w 1323696"/>
                <a:gd name="connsiteY2" fmla="*/ 871147 h 871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23696" h="871147">
                  <a:moveTo>
                    <a:pt x="0" y="0"/>
                  </a:moveTo>
                  <a:lnTo>
                    <a:pt x="1323696" y="0"/>
                  </a:lnTo>
                  <a:lnTo>
                    <a:pt x="661848" y="871147"/>
                  </a:lnTo>
                  <a:close/>
                </a:path>
              </a:pathLst>
            </a:custGeom>
            <a:solidFill>
              <a:srgbClr val="737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0000" tIns="300000" rIns="120000" bIns="420000" anchor="ctr"/>
            <a:lstStyle/>
            <a:p>
              <a:pPr algn="ct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2000" dirty="0" smtClean="0">
                  <a:solidFill>
                    <a:srgbClr val="FFFFFF"/>
                  </a:solidFill>
                  <a:latin typeface="微軟正黑體"/>
                  <a:ea typeface="微軟正黑體"/>
                  <a:cs typeface="微軟正黑體"/>
                </a:rPr>
                <a:t>載客</a:t>
              </a:r>
              <a:endParaRPr lang="zh-CN" altLang="en-US" sz="2000" dirty="0">
                <a:solidFill>
                  <a:srgbClr val="FFFFFF"/>
                </a:solidFill>
                <a:latin typeface="微軟正黑體"/>
                <a:ea typeface="微軟正黑體"/>
                <a:cs typeface="微軟正黑體"/>
              </a:endParaRPr>
            </a:p>
          </p:txBody>
        </p:sp>
        <p:sp>
          <p:nvSpPr>
            <p:cNvPr id="8" name="KSO_GT3"/>
            <p:cNvSpPr/>
            <p:nvPr/>
          </p:nvSpPr>
          <p:spPr>
            <a:xfrm>
              <a:off x="4026959" y="2927540"/>
              <a:ext cx="2058458" cy="629708"/>
            </a:xfrm>
            <a:custGeom>
              <a:avLst/>
              <a:gdLst/>
              <a:ahLst/>
              <a:cxnLst/>
              <a:rect l="l" t="t" r="r" b="b"/>
              <a:pathLst>
                <a:path w="3061735" h="937284">
                  <a:moveTo>
                    <a:pt x="0" y="0"/>
                  </a:moveTo>
                  <a:lnTo>
                    <a:pt x="3061735" y="0"/>
                  </a:lnTo>
                  <a:lnTo>
                    <a:pt x="2493758" y="937284"/>
                  </a:lnTo>
                  <a:lnTo>
                    <a:pt x="567977" y="937284"/>
                  </a:lnTo>
                  <a:close/>
                </a:path>
              </a:pathLst>
            </a:custGeom>
            <a:solidFill>
              <a:srgbClr val="EB6759"/>
            </a:solidFill>
            <a:ln w="25400" cap="flat" cmpd="sng" algn="ctr">
              <a:noFill/>
              <a:prstDash val="solid"/>
            </a:ln>
            <a:effectLst/>
          </p:spPr>
          <p:txBody>
            <a:bodyPr lIns="360000" tIns="39000" rIns="360000" bIns="39000" anchor="ctr"/>
            <a:lstStyle/>
            <a:p>
              <a:pPr algn="ct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2000" kern="0" dirty="0" smtClean="0">
                  <a:solidFill>
                    <a:srgbClr val="FFFFFF"/>
                  </a:solidFill>
                  <a:latin typeface="微軟正黑體"/>
                  <a:ea typeface="微軟正黑體"/>
                  <a:cs typeface="微軟正黑體"/>
                </a:rPr>
                <a:t>提供多元服務</a:t>
              </a:r>
              <a:endParaRPr lang="zh-CN" altLang="en-US" sz="2000" kern="0" dirty="0">
                <a:solidFill>
                  <a:srgbClr val="FFFFFF"/>
                </a:solidFill>
                <a:latin typeface="微軟正黑體"/>
                <a:ea typeface="微軟正黑體"/>
                <a:cs typeface="微軟正黑體"/>
              </a:endParaRPr>
            </a:p>
          </p:txBody>
        </p:sp>
        <p:sp>
          <p:nvSpPr>
            <p:cNvPr id="9" name="KSO_GT2"/>
            <p:cNvSpPr/>
            <p:nvPr/>
          </p:nvSpPr>
          <p:spPr>
            <a:xfrm>
              <a:off x="3587750" y="2190675"/>
              <a:ext cx="2938198" cy="629708"/>
            </a:xfrm>
            <a:custGeom>
              <a:avLst/>
              <a:gdLst/>
              <a:ahLst/>
              <a:cxnLst/>
              <a:rect l="l" t="t" r="r" b="b"/>
              <a:pathLst>
                <a:path w="4370803" h="937284">
                  <a:moveTo>
                    <a:pt x="0" y="0"/>
                  </a:moveTo>
                  <a:lnTo>
                    <a:pt x="4370803" y="0"/>
                  </a:lnTo>
                  <a:lnTo>
                    <a:pt x="3802825" y="937284"/>
                  </a:lnTo>
                  <a:lnTo>
                    <a:pt x="567978" y="937284"/>
                  </a:lnTo>
                  <a:close/>
                </a:path>
              </a:pathLst>
            </a:custGeom>
            <a:solidFill>
              <a:srgbClr val="5ECAB1"/>
            </a:solidFill>
            <a:ln w="25400" cap="flat" cmpd="sng" algn="ctr">
              <a:noFill/>
              <a:prstDash val="solid"/>
            </a:ln>
            <a:effectLst/>
          </p:spPr>
          <p:txBody>
            <a:bodyPr lIns="360000" tIns="39000" rIns="360000" bIns="39000" anchor="ctr"/>
            <a:lstStyle/>
            <a:p>
              <a:pPr algn="ct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2000" kern="0" dirty="0" smtClean="0">
                  <a:solidFill>
                    <a:srgbClr val="FFFFFF"/>
                  </a:solidFill>
                  <a:latin typeface="微軟正黑體"/>
                  <a:ea typeface="微軟正黑體"/>
                  <a:cs typeface="微軟正黑體"/>
                </a:rPr>
                <a:t>制定基本法規</a:t>
              </a:r>
              <a:endParaRPr lang="zh-CN" altLang="en-US" sz="2000" kern="0" dirty="0">
                <a:solidFill>
                  <a:srgbClr val="FFFFFF"/>
                </a:solidFill>
                <a:latin typeface="微軟正黑體"/>
                <a:ea typeface="微軟正黑體"/>
                <a:cs typeface="微軟正黑體"/>
              </a:endParaRPr>
            </a:p>
          </p:txBody>
        </p:sp>
      </p:grpSp>
      <p:sp>
        <p:nvSpPr>
          <p:cNvPr id="10" name="椭圆 67"/>
          <p:cNvSpPr/>
          <p:nvPr/>
        </p:nvSpPr>
        <p:spPr>
          <a:xfrm>
            <a:off x="324286" y="2360927"/>
            <a:ext cx="1071904" cy="1056587"/>
          </a:xfrm>
          <a:prstGeom prst="ellipse">
            <a:avLst/>
          </a:prstGeom>
          <a:solidFill>
            <a:srgbClr val="2BA1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latin typeface="微軟正黑體"/>
                <a:ea typeface="微軟正黑體"/>
                <a:cs typeface="微軟正黑體"/>
              </a:rPr>
              <a:t>政府</a:t>
            </a:r>
            <a:endParaRPr lang="zh-CN" altLang="en-US" sz="2000" dirty="0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11" name="椭圆 68"/>
          <p:cNvSpPr/>
          <p:nvPr/>
        </p:nvSpPr>
        <p:spPr>
          <a:xfrm>
            <a:off x="1729490" y="4524276"/>
            <a:ext cx="1050116" cy="1067513"/>
          </a:xfrm>
          <a:prstGeom prst="ellipse">
            <a:avLst/>
          </a:prstGeom>
          <a:solidFill>
            <a:srgbClr val="585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latin typeface="微軟正黑體"/>
                <a:ea typeface="微軟正黑體"/>
                <a:cs typeface="微軟正黑體"/>
              </a:rPr>
              <a:t>駕駛</a:t>
            </a:r>
            <a:endParaRPr lang="zh-CN" altLang="en-US" sz="2000" dirty="0">
              <a:latin typeface="微軟正黑體"/>
              <a:ea typeface="微軟正黑體"/>
              <a:cs typeface="微軟正黑體"/>
            </a:endParaRPr>
          </a:p>
        </p:txBody>
      </p:sp>
      <p:grpSp>
        <p:nvGrpSpPr>
          <p:cNvPr id="13" name="组合 71"/>
          <p:cNvGrpSpPr/>
          <p:nvPr/>
        </p:nvGrpSpPr>
        <p:grpSpPr>
          <a:xfrm>
            <a:off x="1580397" y="2844206"/>
            <a:ext cx="976444" cy="90035"/>
            <a:chOff x="3032660" y="2741501"/>
            <a:chExt cx="780935" cy="72008"/>
          </a:xfrm>
        </p:grpSpPr>
        <p:cxnSp>
          <p:nvCxnSpPr>
            <p:cNvPr id="14" name="直接箭头连接符 72"/>
            <p:cNvCxnSpPr/>
            <p:nvPr/>
          </p:nvCxnSpPr>
          <p:spPr>
            <a:xfrm>
              <a:off x="3063776" y="2777503"/>
              <a:ext cx="749819" cy="0"/>
            </a:xfrm>
            <a:prstGeom prst="straightConnector1">
              <a:avLst/>
            </a:prstGeom>
            <a:ln>
              <a:solidFill>
                <a:srgbClr val="58566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椭圆 73"/>
            <p:cNvSpPr/>
            <p:nvPr/>
          </p:nvSpPr>
          <p:spPr>
            <a:xfrm>
              <a:off x="3032660" y="2741501"/>
              <a:ext cx="72008" cy="7200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rgbClr val="5856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軟正黑體"/>
                <a:ea typeface="微軟正黑體"/>
                <a:cs typeface="微軟正黑體"/>
              </a:endParaRPr>
            </a:p>
          </p:txBody>
        </p:sp>
      </p:grpSp>
      <p:grpSp>
        <p:nvGrpSpPr>
          <p:cNvPr id="16" name="组合 74"/>
          <p:cNvGrpSpPr/>
          <p:nvPr/>
        </p:nvGrpSpPr>
        <p:grpSpPr>
          <a:xfrm>
            <a:off x="2938495" y="5058033"/>
            <a:ext cx="976444" cy="90035"/>
            <a:chOff x="3032660" y="2741501"/>
            <a:chExt cx="780935" cy="72008"/>
          </a:xfrm>
        </p:grpSpPr>
        <p:cxnSp>
          <p:nvCxnSpPr>
            <p:cNvPr id="17" name="直接箭头连接符 75"/>
            <p:cNvCxnSpPr/>
            <p:nvPr/>
          </p:nvCxnSpPr>
          <p:spPr>
            <a:xfrm>
              <a:off x="3063776" y="2777503"/>
              <a:ext cx="749819" cy="0"/>
            </a:xfrm>
            <a:prstGeom prst="straightConnector1">
              <a:avLst/>
            </a:prstGeom>
            <a:ln>
              <a:solidFill>
                <a:srgbClr val="58566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椭圆 76"/>
            <p:cNvSpPr/>
            <p:nvPr/>
          </p:nvSpPr>
          <p:spPr>
            <a:xfrm>
              <a:off x="3032660" y="2741501"/>
              <a:ext cx="72008" cy="7200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rgbClr val="5856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軟正黑體"/>
                <a:ea typeface="微軟正黑體"/>
                <a:cs typeface="微軟正黑體"/>
              </a:endParaRPr>
            </a:p>
          </p:txBody>
        </p:sp>
      </p:grpSp>
      <p:grpSp>
        <p:nvGrpSpPr>
          <p:cNvPr id="19" name="组合 80"/>
          <p:cNvGrpSpPr/>
          <p:nvPr/>
        </p:nvGrpSpPr>
        <p:grpSpPr>
          <a:xfrm flipH="1">
            <a:off x="6150462" y="3334923"/>
            <a:ext cx="976444" cy="90035"/>
            <a:chOff x="3032660" y="2741501"/>
            <a:chExt cx="780935" cy="72008"/>
          </a:xfrm>
        </p:grpSpPr>
        <p:cxnSp>
          <p:nvCxnSpPr>
            <p:cNvPr id="20" name="直接箭头连接符 81"/>
            <p:cNvCxnSpPr/>
            <p:nvPr/>
          </p:nvCxnSpPr>
          <p:spPr>
            <a:xfrm>
              <a:off x="3063776" y="2777503"/>
              <a:ext cx="749819" cy="0"/>
            </a:xfrm>
            <a:prstGeom prst="straightConnector1">
              <a:avLst/>
            </a:prstGeom>
            <a:ln>
              <a:solidFill>
                <a:srgbClr val="58566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椭圆 82"/>
            <p:cNvSpPr/>
            <p:nvPr/>
          </p:nvSpPr>
          <p:spPr>
            <a:xfrm>
              <a:off x="3032660" y="2741501"/>
              <a:ext cx="72008" cy="7200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rgbClr val="5856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軟正黑體"/>
                <a:ea typeface="微軟正黑體"/>
                <a:cs typeface="微軟正黑體"/>
              </a:endParaRPr>
            </a:p>
          </p:txBody>
        </p:sp>
      </p:grpSp>
      <p:sp>
        <p:nvSpPr>
          <p:cNvPr id="22" name="椭圆 68"/>
          <p:cNvSpPr/>
          <p:nvPr/>
        </p:nvSpPr>
        <p:spPr>
          <a:xfrm>
            <a:off x="7230258" y="2829225"/>
            <a:ext cx="1050116" cy="1067513"/>
          </a:xfrm>
          <a:prstGeom prst="ellipse">
            <a:avLst/>
          </a:prstGeom>
          <a:solidFill>
            <a:srgbClr val="585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latin typeface="微軟正黑體"/>
                <a:ea typeface="微軟正黑體"/>
                <a:cs typeface="微軟正黑體"/>
              </a:rPr>
              <a:t>平台</a:t>
            </a:r>
            <a:endParaRPr lang="zh-CN" altLang="en-US" sz="2000" dirty="0">
              <a:latin typeface="微軟正黑體"/>
              <a:ea typeface="微軟正黑體"/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1885982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2115</TotalTime>
  <Words>262</Words>
  <Application>Microsoft Macintosh PowerPoint</Application>
  <PresentationFormat>如螢幕大小 (4:3)</PresentationFormat>
  <Paragraphs>120</Paragraphs>
  <Slides>25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26" baseType="lpstr">
      <vt:lpstr>Office 佈景主題</vt:lpstr>
      <vt:lpstr>計程車人車管理與網路運輸之整合</vt:lpstr>
      <vt:lpstr>第一步驟</vt:lpstr>
      <vt:lpstr>PowerPoint 簡報</vt:lpstr>
      <vt:lpstr>PowerPoint 簡報</vt:lpstr>
      <vt:lpstr>PowerPoint 簡報</vt:lpstr>
      <vt:lpstr>第二步驟</vt:lpstr>
      <vt:lpstr>PowerPoint 簡報</vt:lpstr>
      <vt:lpstr>多元化計程車方案</vt:lpstr>
      <vt:lpstr>交通網絡創新法案（TNC）</vt:lpstr>
      <vt:lpstr>加州牌照管制</vt:lpstr>
      <vt:lpstr>第三步驟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第四步驟</vt:lpstr>
      <vt:lpstr>PowerPoint 簡報</vt:lpstr>
      <vt:lpstr>問卷調查</vt:lpstr>
      <vt:lpstr>網路連署平台</vt:lpstr>
      <vt:lpstr>專家學者的意見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</dc:creator>
  <cp:lastModifiedBy>a</cp:lastModifiedBy>
  <cp:revision>64</cp:revision>
  <dcterms:created xsi:type="dcterms:W3CDTF">2017-04-13T10:37:59Z</dcterms:created>
  <dcterms:modified xsi:type="dcterms:W3CDTF">2017-04-17T07:12:31Z</dcterms:modified>
</cp:coreProperties>
</file>