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sldIdLst>
    <p:sldId id="256" r:id="rId2"/>
    <p:sldId id="262" r:id="rId3"/>
    <p:sldId id="284" r:id="rId4"/>
    <p:sldId id="287" r:id="rId5"/>
    <p:sldId id="285" r:id="rId6"/>
    <p:sldId id="286" r:id="rId7"/>
    <p:sldId id="288" r:id="rId8"/>
    <p:sldId id="289" r:id="rId9"/>
    <p:sldId id="290" r:id="rId10"/>
    <p:sldId id="291" r:id="rId11"/>
    <p:sldId id="263" r:id="rId12"/>
    <p:sldId id="264" r:id="rId13"/>
    <p:sldId id="265" r:id="rId14"/>
    <p:sldId id="267" r:id="rId15"/>
    <p:sldId id="268" r:id="rId16"/>
    <p:sldId id="269" r:id="rId17"/>
    <p:sldId id="293" r:id="rId18"/>
    <p:sldId id="292" r:id="rId19"/>
    <p:sldId id="273" r:id="rId20"/>
    <p:sldId id="294" r:id="rId21"/>
    <p:sldId id="275" r:id="rId22"/>
    <p:sldId id="276" r:id="rId23"/>
    <p:sldId id="277" r:id="rId24"/>
    <p:sldId id="279" r:id="rId25"/>
    <p:sldId id="281" r:id="rId26"/>
    <p:sldId id="282" r:id="rId27"/>
    <p:sldId id="283" r:id="rId28"/>
    <p:sldId id="295" r:id="rId2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 initials="h" lastIdx="11" clrIdx="0">
    <p:extLst/>
  </p:cmAuthor>
  <p:cmAuthor id="2" name="tej" initials="t"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5" autoAdjust="0"/>
    <p:restoredTop sz="95198" autoAdjust="0"/>
  </p:normalViewPr>
  <p:slideViewPr>
    <p:cSldViewPr snapToGrid="0">
      <p:cViewPr varScale="1">
        <p:scale>
          <a:sx n="81" d="100"/>
          <a:sy n="81" d="100"/>
        </p:scale>
        <p:origin x="619" y="62"/>
      </p:cViewPr>
      <p:guideLst/>
    </p:cSldViewPr>
  </p:slideViewPr>
  <p:outlineViewPr>
    <p:cViewPr>
      <p:scale>
        <a:sx n="33" d="100"/>
        <a:sy n="33" d="100"/>
      </p:scale>
      <p:origin x="0" y="-145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30T11:39:32.828" idx="1">
    <p:pos x="10" y="10"/>
    <p:text>增添一個跟歧視與汙名化相關的。</p:text>
    <p:extLst>
      <p:ext uri="{C676402C-5697-4E1C-873F-D02D1690AC5C}">
        <p15:threadingInfo xmlns:p15="http://schemas.microsoft.com/office/powerpoint/2012/main" timeZoneBias="-480"/>
      </p:ext>
    </p:extLst>
  </p:cm>
  <p:cm authorId="1" dt="2018-04-30T11:39:54.475" idx="3">
    <p:pos x="10" y="146"/>
    <p:text>故事</p:text>
    <p:extLst>
      <p:ext uri="{C676402C-5697-4E1C-873F-D02D1690AC5C}">
        <p15:threadingInfo xmlns:p15="http://schemas.microsoft.com/office/powerpoint/2012/main" timeZoneBias="-480">
          <p15:parentCm authorId="1" idx="1"/>
        </p15:threadingInfo>
      </p:ext>
    </p:extLst>
  </p:cm>
  <p:cm authorId="1" dt="2018-04-30T11:39:48.051" idx="2">
    <p:pos x="146" y="146"/>
    <p:text/>
    <p:extLst>
      <p:ext uri="{C676402C-5697-4E1C-873F-D02D1690AC5C}">
        <p15:threadingInfo xmlns:p15="http://schemas.microsoft.com/office/powerpoint/2012/main" timeZoneBias="-480"/>
      </p:ext>
    </p:extLst>
  </p:cm>
  <p:cm authorId="1" dt="2018-04-30T13:05:12.267" idx="9">
    <p:pos x="146" y="282"/>
    <p:text>在學校我們都非常提倡反霸凌</p:text>
    <p:extLst>
      <p:ext uri="{C676402C-5697-4E1C-873F-D02D1690AC5C}">
        <p15:threadingInfo xmlns:p15="http://schemas.microsoft.com/office/powerpoint/2012/main" timeZoneBias="-480">
          <p15:parentCm authorId="1" idx="2"/>
        </p15:threadingInfo>
      </p:ext>
    </p:extLst>
  </p:cm>
  <p:cm authorId="1" dt="2018-04-30T13:06:10.813" idx="10">
    <p:pos x="146" y="418"/>
    <p:text>可是大家有意識到，有一種更大的霸菱存在在台灣的社會中</p:text>
    <p:extLst>
      <p:ext uri="{C676402C-5697-4E1C-873F-D02D1690AC5C}">
        <p15:threadingInfo xmlns:p15="http://schemas.microsoft.com/office/powerpoint/2012/main" timeZoneBias="-480">
          <p15:parentCm authorId="1" idx="2"/>
        </p15:threadingInfo>
      </p:ext>
    </p:extLst>
  </p:cm>
  <p:cm authorId="1" dt="2018-04-30T13:06:27.234" idx="11">
    <p:pos x="146" y="554"/>
    <p:text>心靈的傷害就是新住民與台灣人的關係。</p:text>
    <p:extLst>
      <p:ext uri="{C676402C-5697-4E1C-873F-D02D1690AC5C}">
        <p15:threadingInfo xmlns:p15="http://schemas.microsoft.com/office/powerpoint/2012/main" timeZoneBias="-480">
          <p15:parentCm authorId="1" idx="2"/>
        </p15:threadingInfo>
      </p:ext>
    </p:extLst>
  </p:cm>
  <p:cm authorId="1" dt="2018-04-30T11:39:54.563" idx="4">
    <p:pos x="282" y="282"/>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4-30T12:19:14.225" idx="5">
    <p:pos x="10" y="10"/>
    <p:text>國內主流報紙在報導西方及東北
亞國家移住者時，主要著重「在地文化體驗」，其次為「社會治安」，
然所佔比例不多：而關於東南亞國家移住者的新聞報導，則平均分佈於
「公共服務」、「社會融入」與「社會治安」等主題上。根據表八關於
跨國移住者與新聞報導主題的變異數分析結果，除了「異國文化交流」
主題，國內報紙在處理不同類別移住者新聞時，在報導主題上都有明顯
的差異存在，其中尤以「在地文化體驗」主題</p:text>
    <p:extLst>
      <p:ext uri="{C676402C-5697-4E1C-873F-D02D1690AC5C}">
        <p15:threadingInfo xmlns:p15="http://schemas.microsoft.com/office/powerpoint/2012/main" timeZoneBias="-480"/>
      </p:ext>
    </p:extLst>
  </p:cm>
  <p:cm authorId="1" dt="2018-04-30T12:19:41.056" idx="6">
    <p:pos x="146" y="146"/>
    <p:text>國內主流報紙在處理西
方及東北亞國家移住者新聞時，以「專題報導」呈現的比例較高，例如
各報所規劃的〈老外看臺灣〉、〈老外也叫好的〉與〈他們看臺灣〉等
系列報導；而在處理東南亞國家移住者新聞時，則不少以〈社會短
打〉、〈城鄉小調〉或〈生活情報〉等「簡訊」報導形式呈現。此種對
於東南亞國家移住者邊緣、花絮或碎片式的新聞報導方式，似乎也說明
了臺灣主流媒體未能重視本地社會中「新住民」日益增加的社會實然，
不僅對東南亞外籍勞工與配偶在台實際生活的描述薄弱、欠缺深度，也
無法提供社會大眾深入認識各類跨國移住者文化的機會。</p:text>
    <p:extLst>
      <p:ext uri="{C676402C-5697-4E1C-873F-D02D1690AC5C}">
        <p15:threadingInfo xmlns:p15="http://schemas.microsoft.com/office/powerpoint/2012/main" timeZoneBias="-480"/>
      </p:ext>
    </p:extLst>
  </p:cm>
  <p:cm authorId="1" dt="2018-04-30T12:19:43.858" idx="7">
    <p:pos x="282" y="282"/>
    <p:text/>
    <p:extLst>
      <p:ext uri="{C676402C-5697-4E1C-873F-D02D1690AC5C}">
        <p15:threadingInfo xmlns:p15="http://schemas.microsoft.com/office/powerpoint/2012/main" timeZoneBias="-480"/>
      </p:ext>
    </p:extLst>
  </p:cm>
  <p:cm authorId="1" dt="2018-04-30T12:20:18.240" idx="8">
    <p:pos x="418" y="418"/>
    <p:text>西方及東北亞國家正面報導比率大約在61.3%，東南亞國家大約在49.5%，雖然可以看出來大部分的媒體報導者對於東南亞新移民的報導大多持正面，但報導主題大約圍繞在社會治安、社會融入和社會服務，其中常出現可能適應不良或對社會有不良影響之言論</p:text>
    <p:extLst>
      <p:ext uri="{C676402C-5697-4E1C-873F-D02D1690AC5C}">
        <p15:threadingInfo xmlns:p15="http://schemas.microsoft.com/office/powerpoint/2012/main" timeZoneBias="-480"/>
      </p:ext>
    </p:extLst>
  </p:cm>
  <p:cm authorId="2" dt="2018-04-30T15:30:30.451" idx="1">
    <p:pos x="554" y="554"/>
    <p:text>西方及東北亞國家正面報導比率大約在61.3%，東南亞國家大約在49.5%，雖然可以看出來大部分的媒體報導者對於東南亞新移民的報導大多持正面，但報導主題大約圍繞在社會治安、社會融入和社會服務，其中常出現可能適應不良或對社會有不良影響之言論</p:text>
    <p:extLst>
      <p:ext uri="{C676402C-5697-4E1C-873F-D02D1690AC5C}">
        <p15:threadingInfo xmlns:p15="http://schemas.microsoft.com/office/powerpoint/2012/main" timeZoneBias="-4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B61BEF0D-F0BB-DE4B-95CE-6DB70DBA9567}" type="datetimeFigureOut">
              <a:rPr lang="en-US" smtClean="0"/>
              <a:pPr/>
              <a:t>5/7/2018</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434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5C6B4A9-1611-4792-9094-5F34BCA07E0B}" type="datetimeFigureOut">
              <a:rPr lang="en-US" smtClean="0"/>
              <a:t>5/7/2018</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0159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61BEF0D-F0BB-DE4B-95CE-6DB70DBA9567}" type="datetimeFigureOut">
              <a:rPr lang="en-US" smtClean="0"/>
              <a:pPr/>
              <a:t>5/7/2018</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397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2A54C80-263E-416B-A8E0-580EDEADCBDC}" type="datetimeFigureOut">
              <a:rPr lang="en-US" smtClean="0"/>
              <a:t>5/7/2018</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3230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B61BEF0D-F0BB-DE4B-95CE-6DB70DBA9567}" type="datetimeFigureOut">
              <a:rPr lang="en-US" smtClean="0"/>
              <a:pPr/>
              <a:t>5/7/2018</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841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2A54C80-263E-416B-A8E0-580EDEADCBDC}" type="datetimeFigureOut">
              <a:rPr lang="en-US" smtClean="0"/>
              <a:t>5/7/2018</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9405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61BEF0D-F0BB-DE4B-95CE-6DB70DBA9567}" type="datetimeFigureOut">
              <a:rPr lang="en-US" smtClean="0"/>
              <a:pPr/>
              <a:t>5/7/2018</a:t>
            </a:fld>
            <a:endParaRPr lang="en-US" dirty="0"/>
          </a:p>
        </p:txBody>
      </p:sp>
      <p:sp>
        <p:nvSpPr>
          <p:cNvPr id="8" name="頁尾版面配置區 7"/>
          <p:cNvSpPr>
            <a:spLocks noGrp="1"/>
          </p:cNvSpPr>
          <p:nvPr>
            <p:ph type="ftr" sz="quarter" idx="11"/>
          </p:nvPr>
        </p:nvSpPr>
        <p:spPr/>
        <p:txBody>
          <a:bodyPr/>
          <a:lstStyle/>
          <a:p>
            <a:endParaRPr lang="en-US" dirty="0"/>
          </a:p>
        </p:txBody>
      </p:sp>
      <p:sp>
        <p:nvSpPr>
          <p:cNvPr id="9" name="投影片編號版面配置區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990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B61BEF0D-F0BB-DE4B-95CE-6DB70DBA9567}" type="datetimeFigureOut">
              <a:rPr lang="en-US" smtClean="0"/>
              <a:pPr/>
              <a:t>5/7/2018</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532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61BEF0D-F0BB-DE4B-95CE-6DB70DBA9567}" type="datetimeFigureOut">
              <a:rPr lang="en-US" smtClean="0"/>
              <a:pPr/>
              <a:t>5/7/2018</a:t>
            </a:fld>
            <a:endParaRPr lang="en-US" dirty="0"/>
          </a:p>
        </p:txBody>
      </p:sp>
      <p:sp>
        <p:nvSpPr>
          <p:cNvPr id="3" name="頁尾版面配置區 2"/>
          <p:cNvSpPr>
            <a:spLocks noGrp="1"/>
          </p:cNvSpPr>
          <p:nvPr>
            <p:ph type="ftr" sz="quarter" idx="11"/>
          </p:nvPr>
        </p:nvSpPr>
        <p:spPr/>
        <p:txBody>
          <a:bodyPr/>
          <a:lstStyle/>
          <a:p>
            <a:endParaRPr 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677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42A54C80-263E-416B-A8E0-580EDEADCBDC}" type="datetimeFigureOut">
              <a:rPr lang="en-US" smtClean="0"/>
              <a:t>5/7/2018</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8055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B61BEF0D-F0BB-DE4B-95CE-6DB70DBA9567}" type="datetimeFigureOut">
              <a:rPr lang="en-US" smtClean="0"/>
              <a:pPr/>
              <a:t>5/7/2018</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44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5/7/2018</a:t>
            </a:fld>
            <a:endParaRPr lang="en-US" dirty="0"/>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97622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19352" y="-291233"/>
            <a:ext cx="14819586" cy="3437740"/>
          </a:xfrm>
          <a:prstGeom prst="rect">
            <a:avLst/>
          </a:prstGeom>
          <a:solidFill>
            <a:srgbClr val="FFC000">
              <a:alpha val="18039"/>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1119352" y="3146507"/>
            <a:ext cx="14094372" cy="46184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 name="矩形 5"/>
          <p:cNvSpPr/>
          <p:nvPr/>
        </p:nvSpPr>
        <p:spPr>
          <a:xfrm>
            <a:off x="2698531" y="1897573"/>
            <a:ext cx="8116614" cy="267176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ctrTitle"/>
          </p:nvPr>
        </p:nvSpPr>
        <p:spPr>
          <a:xfrm>
            <a:off x="1996966" y="1214438"/>
            <a:ext cx="9144000" cy="2387600"/>
          </a:xfrm>
        </p:spPr>
        <p:txBody>
          <a:bodyPr/>
          <a:lstStyle/>
          <a:p>
            <a:r>
              <a:rPr lang="zh-TW" altLang="en-US" dirty="0">
                <a:latin typeface="標楷體" panose="03000509000000000000" pitchFamily="65" charset="-120"/>
                <a:ea typeface="標楷體" panose="03000509000000000000" pitchFamily="65" charset="-120"/>
              </a:rPr>
              <a:t>看見，南洋風晴</a:t>
            </a:r>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33844" t="36792" r="41557" b="17466"/>
          <a:stretch/>
        </p:blipFill>
        <p:spPr>
          <a:xfrm>
            <a:off x="254876" y="1403623"/>
            <a:ext cx="3167512" cy="33114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矩形 8"/>
          <p:cNvSpPr/>
          <p:nvPr/>
        </p:nvSpPr>
        <p:spPr>
          <a:xfrm>
            <a:off x="3053256" y="4966812"/>
            <a:ext cx="8087710" cy="646331"/>
          </a:xfrm>
          <a:prstGeom prst="rect">
            <a:avLst/>
          </a:prstGeom>
        </p:spPr>
        <p:txBody>
          <a:bodyPr wrap="square">
            <a:spAutoFit/>
          </a:bodyPr>
          <a:lstStyle/>
          <a:p>
            <a:r>
              <a:rPr lang="zh-TW" altLang="en-US" dirty="0">
                <a:latin typeface="+mn-ea"/>
              </a:rPr>
              <a:t>組別</a:t>
            </a:r>
            <a:r>
              <a:rPr lang="en-US" altLang="zh-TW" dirty="0">
                <a:latin typeface="+mn-ea"/>
              </a:rPr>
              <a:t>:1808</a:t>
            </a:r>
          </a:p>
          <a:p>
            <a:endParaRPr lang="zh-TW" altLang="en-US" dirty="0"/>
          </a:p>
        </p:txBody>
      </p:sp>
    </p:spTree>
    <p:extLst>
      <p:ext uri="{BB962C8B-B14F-4D97-AF65-F5344CB8AC3E}">
        <p14:creationId xmlns:p14="http://schemas.microsoft.com/office/powerpoint/2010/main" val="195685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5476" y="1509620"/>
            <a:ext cx="14094372" cy="44024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1988925" y="2125144"/>
            <a:ext cx="8116614" cy="302176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a:xfrm>
            <a:off x="789432" y="2267991"/>
            <a:ext cx="10515600" cy="1325563"/>
          </a:xfrm>
        </p:spPr>
        <p:txBody>
          <a:bodyPr>
            <a:normAutofit/>
          </a:bodyPr>
          <a:lstStyle/>
          <a:p>
            <a:pPr algn="ctr"/>
            <a:r>
              <a:rPr lang="zh-TW" altLang="en-US" sz="6000" dirty="0">
                <a:latin typeface="標楷體" panose="03000509000000000000" pitchFamily="65" charset="-120"/>
                <a:ea typeface="標楷體" panose="03000509000000000000" pitchFamily="65" charset="-120"/>
              </a:rPr>
              <a:t>為何無法解決問題</a:t>
            </a:r>
            <a:r>
              <a:rPr lang="en-US" altLang="zh-TW" sz="6000" dirty="0">
                <a:latin typeface="標楷體" panose="03000509000000000000" pitchFamily="65" charset="-120"/>
                <a:ea typeface="標楷體" panose="03000509000000000000" pitchFamily="65" charset="-120"/>
              </a:rPr>
              <a:t>?</a:t>
            </a:r>
            <a:endParaRPr lang="zh-TW" altLang="en-US" sz="6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43910" y="3736401"/>
            <a:ext cx="10515600" cy="4351338"/>
          </a:xfrm>
        </p:spPr>
        <p:txBody>
          <a:bodyPr/>
          <a:lstStyle/>
          <a:p>
            <a:pPr marL="0" indent="0" algn="ctr">
              <a:buNone/>
            </a:pPr>
            <a:r>
              <a:rPr lang="zh-TW" altLang="en-US" dirty="0">
                <a:latin typeface="標楷體" panose="03000509000000000000" pitchFamily="65" charset="-120"/>
                <a:ea typeface="標楷體" panose="03000509000000000000" pitchFamily="65" charset="-120"/>
              </a:rPr>
              <a:t>新住民與台灣人實際接觸的機會較少</a:t>
            </a:r>
            <a:endParaRPr lang="en-US" altLang="zh-TW" dirty="0">
              <a:latin typeface="標楷體" panose="03000509000000000000" pitchFamily="65" charset="-120"/>
              <a:ea typeface="標楷體" panose="03000509000000000000" pitchFamily="65" charset="-120"/>
            </a:endParaRPr>
          </a:p>
          <a:p>
            <a:pPr marL="0" indent="0" algn="ctr">
              <a:buNone/>
            </a:pPr>
            <a:r>
              <a:rPr lang="zh-TW" altLang="en-US" dirty="0">
                <a:latin typeface="標楷體" panose="03000509000000000000" pitchFamily="65" charset="-120"/>
                <a:ea typeface="標楷體" panose="03000509000000000000" pitchFamily="65" charset="-120"/>
              </a:rPr>
              <a:t>媒介的推廣性</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9473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5417" y="1619970"/>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5" name="矩形 4"/>
          <p:cNvSpPr/>
          <p:nvPr/>
        </p:nvSpPr>
        <p:spPr>
          <a:xfrm>
            <a:off x="267492" y="154958"/>
            <a:ext cx="4682880" cy="17526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可行的政策</a:t>
            </a:r>
          </a:p>
        </p:txBody>
      </p:sp>
      <p:sp>
        <p:nvSpPr>
          <p:cNvPr id="3" name="內容版面配置區 2"/>
          <p:cNvSpPr>
            <a:spLocks noGrp="1"/>
          </p:cNvSpPr>
          <p:nvPr>
            <p:ph idx="1"/>
          </p:nvPr>
        </p:nvSpPr>
        <p:spPr>
          <a:xfrm>
            <a:off x="838200" y="2212387"/>
            <a:ext cx="10515600" cy="4351338"/>
          </a:xfrm>
        </p:spPr>
        <p:txBody>
          <a:bodyPr>
            <a:normAutofit/>
          </a:bodyPr>
          <a:lstStyle/>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一</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擴大現行「新住民二代培力計畫」參加主體</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二</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整合現行公共媒體力量，創造有效溝通平台</a:t>
            </a:r>
            <a:endParaRPr lang="en-US" altLang="zh-TW" sz="3600" dirty="0">
              <a:latin typeface="標楷體" panose="03000509000000000000" pitchFamily="65" charset="-120"/>
              <a:ea typeface="標楷體" panose="03000509000000000000" pitchFamily="65" charset="-120"/>
            </a:endParaRPr>
          </a:p>
          <a:p>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259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14788" y="126124"/>
            <a:ext cx="7709860"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4" name="矩形 3"/>
          <p:cNvSpPr/>
          <p:nvPr/>
        </p:nvSpPr>
        <p:spPr>
          <a:xfrm>
            <a:off x="591998" y="1564106"/>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促進新住民與台人的交流</a:t>
            </a:r>
          </a:p>
        </p:txBody>
      </p:sp>
      <p:sp>
        <p:nvSpPr>
          <p:cNvPr id="3" name="內容版面配置區 2"/>
          <p:cNvSpPr>
            <a:spLocks noGrp="1"/>
          </p:cNvSpPr>
          <p:nvPr>
            <p:ph idx="1"/>
          </p:nvPr>
        </p:nvSpPr>
        <p:spPr>
          <a:xfrm>
            <a:off x="838200" y="1564106"/>
            <a:ext cx="10515600" cy="4648952"/>
          </a:xfrm>
        </p:spPr>
        <p:txBody>
          <a:bodyPr>
            <a:normAutofit/>
          </a:bodyPr>
          <a:lstStyle/>
          <a:p>
            <a:r>
              <a:rPr lang="zh-TW" altLang="en-US" sz="3600" dirty="0">
                <a:latin typeface="標楷體" panose="03000509000000000000" pitchFamily="65" charset="-120"/>
                <a:ea typeface="標楷體" panose="03000509000000000000" pitchFamily="65" charset="-120"/>
              </a:rPr>
              <a:t>新住民二代培力計畫</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政策進行模式</a:t>
            </a:r>
            <a:r>
              <a:rPr lang="en-US" altLang="zh-TW" sz="36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透過新住民子女於暑假期間回到</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外</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祖父母家中，並於返台後交流加強新住民子女與其原生文化及語言的連結。</a:t>
            </a:r>
            <a:endParaRPr lang="en-US" altLang="zh-TW" sz="32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此計畫能夠幫助新住民子女瞭解自己的根源與文化。但是否將參加主體擴大至大專院校東南亞相關系所之學生甚至是社會大眾，更能夠促進彼此文化的瞭解？</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1885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76232" y="1690688"/>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6" name="矩形 5"/>
          <p:cNvSpPr/>
          <p:nvPr/>
        </p:nvSpPr>
        <p:spPr>
          <a:xfrm>
            <a:off x="299022" y="252706"/>
            <a:ext cx="7709860"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提出建議</a:t>
            </a:r>
          </a:p>
        </p:txBody>
      </p:sp>
      <p:sp>
        <p:nvSpPr>
          <p:cNvPr id="3" name="內容版面配置區 2"/>
          <p:cNvSpPr>
            <a:spLocks noGrp="1"/>
          </p:cNvSpPr>
          <p:nvPr>
            <p:ph idx="1"/>
          </p:nvPr>
        </p:nvSpPr>
        <p:spPr/>
        <p:txBody>
          <a:bodyPr>
            <a:normAutofit/>
          </a:bodyPr>
          <a:lstStyle/>
          <a:p>
            <a:r>
              <a:rPr lang="zh-TW" altLang="en-US" sz="3600" dirty="0">
                <a:latin typeface="標楷體" panose="03000509000000000000" pitchFamily="65" charset="-120"/>
                <a:ea typeface="標楷體" panose="03000509000000000000" pitchFamily="65" charset="-120"/>
              </a:rPr>
              <a:t>擴大現行「新住民二代培力計畫」參加主體：</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考量點</a:t>
            </a:r>
            <a:r>
              <a:rPr lang="en-US" altLang="zh-TW" sz="3600" dirty="0">
                <a:latin typeface="標楷體" panose="03000509000000000000" pitchFamily="65" charset="-120"/>
                <a:ea typeface="標楷體" panose="03000509000000000000" pitchFamily="65" charset="-120"/>
              </a:rPr>
              <a:t>:</a:t>
            </a:r>
          </a:p>
          <a:p>
            <a:pPr marL="0" indent="0">
              <a:buNone/>
            </a:pPr>
            <a:r>
              <a:rPr lang="zh-TW" altLang="en-US" sz="3600" dirty="0">
                <a:latin typeface="標楷體" panose="03000509000000000000" pitchFamily="65" charset="-120"/>
                <a:ea typeface="標楷體" panose="03000509000000000000" pitchFamily="65" charset="-120"/>
              </a:rPr>
              <a:t>   報名資格</a:t>
            </a:r>
            <a:endParaRPr lang="en-US" altLang="zh-TW" sz="3600" dirty="0">
              <a:latin typeface="標楷體" panose="03000509000000000000" pitchFamily="65" charset="-120"/>
              <a:ea typeface="標楷體" panose="03000509000000000000" pitchFamily="65" charset="-120"/>
            </a:endParaRPr>
          </a:p>
          <a:p>
            <a:pPr marL="0" indent="0">
              <a:buNone/>
            </a:pPr>
            <a:r>
              <a:rPr lang="zh-TW" altLang="en-US" sz="3600" dirty="0">
                <a:latin typeface="標楷體" panose="03000509000000000000" pitchFamily="65" charset="-120"/>
                <a:ea typeface="標楷體" panose="03000509000000000000" pitchFamily="65" charset="-120"/>
              </a:rPr>
              <a:t>   體驗重點</a:t>
            </a:r>
            <a:endParaRPr lang="en-US" altLang="zh-TW" sz="3600" dirty="0">
              <a:latin typeface="標楷體" panose="03000509000000000000" pitchFamily="65" charset="-120"/>
              <a:ea typeface="標楷體" panose="03000509000000000000" pitchFamily="65" charset="-120"/>
            </a:endParaRPr>
          </a:p>
          <a:p>
            <a:pPr marL="0" indent="0">
              <a:buNone/>
            </a:pPr>
            <a:r>
              <a:rPr lang="zh-TW" altLang="en-US" sz="3600" dirty="0">
                <a:latin typeface="標楷體" panose="03000509000000000000" pitchFamily="65" charset="-120"/>
                <a:ea typeface="標楷體" panose="03000509000000000000" pitchFamily="65" charset="-120"/>
              </a:rPr>
              <a:t>   組別和補助限制</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1366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4429" y="252706"/>
            <a:ext cx="7709860"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481639" y="1690688"/>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優劣分析</a:t>
            </a:r>
          </a:p>
        </p:txBody>
      </p:sp>
      <p:sp>
        <p:nvSpPr>
          <p:cNvPr id="3" name="內容版面配置區 2"/>
          <p:cNvSpPr>
            <a:spLocks noGrp="1"/>
          </p:cNvSpPr>
          <p:nvPr>
            <p:ph idx="1"/>
          </p:nvPr>
        </p:nvSpPr>
        <p:spPr/>
        <p:txBody>
          <a:bodyPr>
            <a:normAutofit/>
          </a:bodyPr>
          <a:lstStyle/>
          <a:p>
            <a:r>
              <a:rPr lang="zh-TW" altLang="en-US" sz="3600" dirty="0">
                <a:latin typeface="標楷體" panose="03000509000000000000" pitchFamily="65" charset="-120"/>
                <a:ea typeface="標楷體" panose="03000509000000000000" pitchFamily="65" charset="-120"/>
              </a:rPr>
              <a:t>優點→擴大計畫的影響力，並且增進普羅大眾對新移民背後歷史文化之瞭解。</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缺點→補助預算的擴大和選拔標準。</a:t>
            </a:r>
          </a:p>
        </p:txBody>
      </p:sp>
    </p:spTree>
    <p:extLst>
      <p:ext uri="{BB962C8B-B14F-4D97-AF65-F5344CB8AC3E}">
        <p14:creationId xmlns:p14="http://schemas.microsoft.com/office/powerpoint/2010/main" val="221066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0554" y="252706"/>
            <a:ext cx="7709860"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607764" y="1690688"/>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媒體整合、創造平台</a:t>
            </a:r>
          </a:p>
        </p:txBody>
      </p:sp>
      <p:sp>
        <p:nvSpPr>
          <p:cNvPr id="3" name="內容版面配置區 2"/>
          <p:cNvSpPr>
            <a:spLocks noGrp="1"/>
          </p:cNvSpPr>
          <p:nvPr>
            <p:ph idx="1"/>
          </p:nvPr>
        </p:nvSpPr>
        <p:spPr/>
        <p:txBody>
          <a:bodyPr>
            <a:normAutofit/>
          </a:bodyPr>
          <a:lstStyle/>
          <a:p>
            <a:r>
              <a:rPr lang="zh-TW" altLang="en-US" sz="3600" dirty="0">
                <a:latin typeface="標楷體" panose="03000509000000000000" pitchFamily="65" charset="-120"/>
                <a:ea typeface="標楷體" panose="03000509000000000000" pitchFamily="65" charset="-120"/>
              </a:rPr>
              <a:t>整合現行公共媒體力量，創造有效溝通平台</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近年來少見對新移民客觀之報導，媒體為了搏人眼球時常造成社會的歧視，若能透過有效整合公共媒體之力量，橫平媒體之餘，亦可幫助新移民發聲。</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政策起源→</a:t>
            </a:r>
            <a:r>
              <a:rPr lang="zh-TW" altLang="zh-TW" sz="3600" dirty="0">
                <a:latin typeface="標楷體" panose="03000509000000000000" pitchFamily="65" charset="-120"/>
                <a:ea typeface="標楷體" panose="03000509000000000000" pitchFamily="65" charset="-120"/>
              </a:rPr>
              <a:t>台灣政府自推行新南向政策後藉由公開方式發聲、反映意見之媒體近用權便是最受重視的焦點之一。</a:t>
            </a:r>
          </a:p>
          <a:p>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99805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4788" y="252706"/>
            <a:ext cx="7709860"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591998" y="1690688"/>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運作模式</a:t>
            </a:r>
          </a:p>
        </p:txBody>
      </p:sp>
      <p:sp>
        <p:nvSpPr>
          <p:cNvPr id="3" name="內容版面配置區 2"/>
          <p:cNvSpPr>
            <a:spLocks noGrp="1"/>
          </p:cNvSpPr>
          <p:nvPr>
            <p:ph idx="1"/>
          </p:nvPr>
        </p:nvSpPr>
        <p:spPr/>
        <p:txBody>
          <a:bodyPr>
            <a:normAutofit/>
          </a:bodyPr>
          <a:lstStyle/>
          <a:p>
            <a:r>
              <a:rPr lang="zh-TW" altLang="en-US" sz="3600" dirty="0">
                <a:latin typeface="標楷體" panose="03000509000000000000" pitchFamily="65" charset="-120"/>
                <a:ea typeface="標楷體" panose="03000509000000000000" pitchFamily="65" charset="-120"/>
              </a:rPr>
              <a:t>目標</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促進公共媒體與民間組織的合作。</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透過補助方式幫助製播東南亞與新聞媒體。</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優點→平反新移民所遭受媒體的不平等侵害以及歧視。</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缺點→東南亞新聞的成本，以及質與量的衡平。</a:t>
            </a:r>
          </a:p>
          <a:p>
            <a:endParaRPr lang="en-US" altLang="zh-TW" sz="3600" dirty="0">
              <a:latin typeface="標楷體" panose="03000509000000000000" pitchFamily="65" charset="-120"/>
              <a:ea typeface="標楷體" panose="03000509000000000000" pitchFamily="65" charset="-120"/>
            </a:endParaRPr>
          </a:p>
          <a:p>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9862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45476" y="1604213"/>
            <a:ext cx="14094372" cy="342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4" name="矩形 3"/>
          <p:cNvSpPr/>
          <p:nvPr/>
        </p:nvSpPr>
        <p:spPr>
          <a:xfrm>
            <a:off x="1988925" y="2219737"/>
            <a:ext cx="8116614" cy="235226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a:xfrm>
            <a:off x="669729" y="2691106"/>
            <a:ext cx="10515600" cy="1325563"/>
          </a:xfrm>
        </p:spPr>
        <p:txBody>
          <a:bodyPr/>
          <a:lstStyle/>
          <a:p>
            <a:pPr algn="ctr"/>
            <a:r>
              <a:rPr lang="zh-TW" altLang="en-US" dirty="0">
                <a:latin typeface="標楷體" panose="03000509000000000000" pitchFamily="65" charset="-120"/>
                <a:ea typeface="標楷體" panose="03000509000000000000" pitchFamily="65" charset="-120"/>
              </a:rPr>
              <a:t>如何擴展我們的影響力</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1228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5400000">
            <a:off x="-2415931" y="1959729"/>
            <a:ext cx="7709860" cy="287799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dirty="0"/>
          </a:p>
        </p:txBody>
      </p:sp>
      <p:sp>
        <p:nvSpPr>
          <p:cNvPr id="5" name="矩形 4"/>
          <p:cNvSpPr/>
          <p:nvPr/>
        </p:nvSpPr>
        <p:spPr>
          <a:xfrm>
            <a:off x="2877998" y="630621"/>
            <a:ext cx="8142099" cy="580171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 name="內容版面配置區 2"/>
          <p:cNvSpPr>
            <a:spLocks noGrp="1"/>
          </p:cNvSpPr>
          <p:nvPr>
            <p:ph idx="1"/>
          </p:nvPr>
        </p:nvSpPr>
        <p:spPr>
          <a:xfrm>
            <a:off x="3218794" y="1409957"/>
            <a:ext cx="10515600" cy="4351338"/>
          </a:xfrm>
        </p:spPr>
        <p:txBody>
          <a:bodyPr/>
          <a:lstStyle/>
          <a:p>
            <a:pPr marL="0" indent="0">
              <a:buNone/>
            </a:pP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一</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獨立刊物之發表</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pPr marL="0" indent="0">
              <a:buNone/>
            </a:pP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二</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粉絲專頁之創立</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pPr marL="0" indent="0">
              <a:buNone/>
            </a:pP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三</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著手創設</a:t>
            </a:r>
            <a:r>
              <a:rPr lang="en-US" altLang="zh-TW" sz="3600" dirty="0">
                <a:latin typeface="標楷體" panose="03000509000000000000" pitchFamily="65" charset="-120"/>
                <a:ea typeface="標楷體" panose="03000509000000000000" pitchFamily="65" charset="-120"/>
              </a:rPr>
              <a:t>APP</a:t>
            </a:r>
            <a:r>
              <a:rPr lang="zh-TW" altLang="en-US" sz="3600" dirty="0">
                <a:latin typeface="標楷體" panose="03000509000000000000" pitchFamily="65" charset="-120"/>
                <a:ea typeface="標楷體" panose="03000509000000000000" pitchFamily="65" charset="-120"/>
              </a:rPr>
              <a:t>平台</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pPr marL="0" indent="0">
              <a:buNone/>
            </a:pP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四</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群創募資</a:t>
            </a:r>
          </a:p>
          <a:p>
            <a:endParaRPr lang="zh-TW" altLang="en-US" dirty="0">
              <a:latin typeface="標楷體" panose="03000509000000000000" pitchFamily="65" charset="-120"/>
              <a:ea typeface="標楷體" panose="03000509000000000000" pitchFamily="65" charset="-120"/>
            </a:endParaRPr>
          </a:p>
        </p:txBody>
      </p:sp>
      <p:sp>
        <p:nvSpPr>
          <p:cNvPr id="7" name="文字方塊 6"/>
          <p:cNvSpPr txBox="1"/>
          <p:nvPr/>
        </p:nvSpPr>
        <p:spPr>
          <a:xfrm>
            <a:off x="1138535" y="365125"/>
            <a:ext cx="923330" cy="5632311"/>
          </a:xfrm>
          <a:prstGeom prst="rect">
            <a:avLst/>
          </a:prstGeom>
          <a:noFill/>
        </p:spPr>
        <p:txBody>
          <a:bodyPr vert="eaVert" wrap="none" rtlCol="0">
            <a:spAutoFit/>
          </a:bodyPr>
          <a:lstStyle/>
          <a:p>
            <a:r>
              <a:rPr lang="zh-TW" altLang="en-US" sz="4800" dirty="0">
                <a:latin typeface="標楷體" panose="03000509000000000000" pitchFamily="65" charset="-120"/>
                <a:ea typeface="標楷體" panose="03000509000000000000" pitchFamily="65" charset="-120"/>
              </a:rPr>
              <a:t>針對媒體，解決問題</a:t>
            </a:r>
          </a:p>
        </p:txBody>
      </p:sp>
    </p:spTree>
    <p:extLst>
      <p:ext uri="{BB962C8B-B14F-4D97-AF65-F5344CB8AC3E}">
        <p14:creationId xmlns:p14="http://schemas.microsoft.com/office/powerpoint/2010/main" val="173690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4788" y="252706"/>
            <a:ext cx="7709860"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591998" y="1690688"/>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獨立刊物</a:t>
            </a:r>
          </a:p>
        </p:txBody>
      </p:sp>
      <p:sp>
        <p:nvSpPr>
          <p:cNvPr id="3" name="內容版面配置區 2"/>
          <p:cNvSpPr>
            <a:spLocks noGrp="1"/>
          </p:cNvSpPr>
          <p:nvPr>
            <p:ph idx="1"/>
          </p:nvPr>
        </p:nvSpPr>
        <p:spPr/>
        <p:txBody>
          <a:bodyPr>
            <a:normAutofit/>
          </a:bodyPr>
          <a:lstStyle/>
          <a:p>
            <a:r>
              <a:rPr lang="zh-TW" altLang="en-US" sz="3600" dirty="0">
                <a:latin typeface="標楷體" panose="03000509000000000000" pitchFamily="65" charset="-120"/>
                <a:ea typeface="標楷體" panose="03000509000000000000" pitchFamily="65" charset="-120"/>
              </a:rPr>
              <a:t> 專欄文章→</a:t>
            </a:r>
            <a:r>
              <a:rPr lang="zh-TW" altLang="en-US" sz="3200" dirty="0">
                <a:latin typeface="標楷體" panose="03000509000000000000" pitchFamily="65" charset="-120"/>
                <a:ea typeface="標楷體" panose="03000509000000000000" pitchFamily="65" charset="-120"/>
              </a:rPr>
              <a:t>分為訪談和邀稿形式。</a:t>
            </a:r>
            <a:endParaRPr lang="en-US" altLang="zh-TW" sz="32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 食譜→</a:t>
            </a:r>
            <a:r>
              <a:rPr lang="zh-TW" altLang="zh-TW" sz="3200" dirty="0">
                <a:latin typeface="標楷體" panose="03000509000000000000" pitchFamily="65" charset="-120"/>
                <a:ea typeface="標楷體" panose="03000509000000000000" pitchFamily="65" charset="-120"/>
              </a:rPr>
              <a:t>透過飲食文化的交流，使讀者能與東南亞有更進一步的接觸與認識，並敞開心胸去理解不同國家的人與故事。</a:t>
            </a:r>
            <a:endParaRPr lang="en-US" altLang="zh-TW" sz="32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 更完整的認識與追蹤新住民的生活，建立彼此的關係，促成良性循環。</a:t>
            </a:r>
            <a:endParaRPr lang="en-US" altLang="zh-TW" sz="3200" dirty="0">
              <a:latin typeface="標楷體" panose="03000509000000000000" pitchFamily="65" charset="-120"/>
              <a:ea typeface="標楷體" panose="03000509000000000000" pitchFamily="65" charset="-120"/>
            </a:endParaRPr>
          </a:p>
          <a:p>
            <a:pPr marL="571500" lvl="1" indent="-571500"/>
            <a:endParaRPr lang="zh-TW"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373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5400000">
            <a:off x="-6069056" y="3063440"/>
            <a:ext cx="14094372" cy="46184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dirty="0"/>
          </a:p>
        </p:txBody>
      </p:sp>
      <p:sp>
        <p:nvSpPr>
          <p:cNvPr id="2" name="標題 1"/>
          <p:cNvSpPr>
            <a:spLocks noGrp="1"/>
          </p:cNvSpPr>
          <p:nvPr>
            <p:ph type="title"/>
          </p:nvPr>
        </p:nvSpPr>
        <p:spPr>
          <a:xfrm>
            <a:off x="3595332" y="199696"/>
            <a:ext cx="8596668" cy="5431762"/>
          </a:xfrm>
        </p:spPr>
        <p:txBody>
          <a:bodyPr>
            <a:normAutofit fontScale="90000"/>
          </a:bodyPr>
          <a:lstStyle/>
          <a:p>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確認公共政策問題</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研究可行政策</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提出我方解決方案</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四</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擬定行動政策方案</a:t>
            </a:r>
          </a:p>
        </p:txBody>
      </p:sp>
      <p:sp>
        <p:nvSpPr>
          <p:cNvPr id="6" name="文字方塊 5"/>
          <p:cNvSpPr txBox="1"/>
          <p:nvPr/>
        </p:nvSpPr>
        <p:spPr>
          <a:xfrm>
            <a:off x="978130" y="1176639"/>
            <a:ext cx="1415772" cy="4196020"/>
          </a:xfrm>
          <a:prstGeom prst="rect">
            <a:avLst/>
          </a:prstGeom>
          <a:noFill/>
        </p:spPr>
        <p:txBody>
          <a:bodyPr vert="eaVert" wrap="none" rtlCol="0">
            <a:spAutoFit/>
          </a:bodyPr>
          <a:lstStyle/>
          <a:p>
            <a:r>
              <a:rPr lang="zh-TW" altLang="en-US" sz="8000" dirty="0">
                <a:latin typeface="標楷體" panose="03000509000000000000" pitchFamily="65" charset="-120"/>
                <a:ea typeface="標楷體" panose="03000509000000000000" pitchFamily="65" charset="-120"/>
              </a:rPr>
              <a:t>四大步驟</a:t>
            </a:r>
          </a:p>
        </p:txBody>
      </p:sp>
    </p:spTree>
    <p:extLst>
      <p:ext uri="{BB962C8B-B14F-4D97-AF65-F5344CB8AC3E}">
        <p14:creationId xmlns:p14="http://schemas.microsoft.com/office/powerpoint/2010/main" val="121214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1026" name="Picture 2" descr="https://scontent-tpe1-1.xx.fbcdn.net/v/t1.15752-9/31517476_1311736458971064_8917294516810022912_n.png?_nc_cat=0&amp;oh=a1119b22e6fd1b0fc0c1c560d4282d7d&amp;oe=5B60D5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359" y="112495"/>
            <a:ext cx="9795641" cy="685586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rot="5400000">
            <a:off x="-2301767" y="2159875"/>
            <a:ext cx="6858001" cy="25382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4" name="文字方塊 3"/>
          <p:cNvSpPr txBox="1"/>
          <p:nvPr/>
        </p:nvSpPr>
        <p:spPr>
          <a:xfrm>
            <a:off x="573236" y="367643"/>
            <a:ext cx="1107996" cy="3954626"/>
          </a:xfrm>
          <a:prstGeom prst="rect">
            <a:avLst/>
          </a:prstGeom>
          <a:noFill/>
        </p:spPr>
        <p:txBody>
          <a:bodyPr vert="eaVert" wrap="square" rtlCol="0">
            <a:spAutoFit/>
          </a:bodyPr>
          <a:lstStyle/>
          <a:p>
            <a:r>
              <a:rPr lang="zh-TW" altLang="en-US" sz="6000" dirty="0"/>
              <a:t>刊物內頁</a:t>
            </a:r>
          </a:p>
        </p:txBody>
      </p:sp>
    </p:spTree>
    <p:extLst>
      <p:ext uri="{BB962C8B-B14F-4D97-AF65-F5344CB8AC3E}">
        <p14:creationId xmlns:p14="http://schemas.microsoft.com/office/powerpoint/2010/main" val="15712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4788" y="252706"/>
            <a:ext cx="7709860"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591998" y="1690688"/>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粉絲專頁之創立</a:t>
            </a:r>
          </a:p>
        </p:txBody>
      </p:sp>
      <p:sp>
        <p:nvSpPr>
          <p:cNvPr id="3" name="內容版面配置區 2"/>
          <p:cNvSpPr>
            <a:spLocks noGrp="1"/>
          </p:cNvSpPr>
          <p:nvPr>
            <p:ph idx="1"/>
          </p:nvPr>
        </p:nvSpPr>
        <p:spPr/>
        <p:txBody>
          <a:bodyPr>
            <a:normAutofit/>
          </a:bodyPr>
          <a:lstStyle/>
          <a:p>
            <a:r>
              <a:rPr lang="zh-TW" altLang="en-US" sz="3600" dirty="0">
                <a:latin typeface="標楷體" panose="03000509000000000000" pitchFamily="65" charset="-120"/>
                <a:ea typeface="標楷體" panose="03000509000000000000" pitchFamily="65" charset="-120"/>
              </a:rPr>
              <a:t>看見</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南洋風情</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透過社群平台，從年輕人方擴展認識東南亞與新住民的影響力</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以美食與旅遊為主題，認識東南亞文化</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結合刊物之訪談與故事，從新住民的角度重新認識台灣</a:t>
            </a:r>
          </a:p>
        </p:txBody>
      </p:sp>
    </p:spTree>
    <p:extLst>
      <p:ext uri="{BB962C8B-B14F-4D97-AF65-F5344CB8AC3E}">
        <p14:creationId xmlns:p14="http://schemas.microsoft.com/office/powerpoint/2010/main" val="328243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4048" y="194437"/>
            <a:ext cx="3478504" cy="10625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8200" y="68103"/>
            <a:ext cx="10515600" cy="1325563"/>
          </a:xfrm>
        </p:spPr>
        <p:txBody>
          <a:bodyPr/>
          <a:lstStyle/>
          <a:p>
            <a:r>
              <a:rPr lang="zh-TW" altLang="en-US" dirty="0">
                <a:latin typeface="標楷體" panose="03000509000000000000" pitchFamily="65" charset="-120"/>
                <a:ea typeface="標楷體" panose="03000509000000000000" pitchFamily="65" charset="-120"/>
              </a:rPr>
              <a:t>粉專呈現</a:t>
            </a:r>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3374" t="-208" r="5212" b="-1766"/>
          <a:stretch/>
        </p:blipFill>
        <p:spPr>
          <a:xfrm>
            <a:off x="384048" y="1393666"/>
            <a:ext cx="11423904" cy="5633455"/>
          </a:xfrm>
        </p:spPr>
      </p:pic>
    </p:spTree>
    <p:extLst>
      <p:ext uri="{BB962C8B-B14F-4D97-AF65-F5344CB8AC3E}">
        <p14:creationId xmlns:p14="http://schemas.microsoft.com/office/powerpoint/2010/main" val="2175876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4788" y="252706"/>
            <a:ext cx="7709860"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591998" y="1690688"/>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latin typeface="標楷體" panose="03000509000000000000" pitchFamily="65" charset="-120"/>
                <a:ea typeface="標楷體" panose="03000509000000000000" pitchFamily="65" charset="-120"/>
              </a:rPr>
              <a:t>APP</a:t>
            </a:r>
            <a:r>
              <a:rPr lang="zh-TW" altLang="en-US" dirty="0">
                <a:latin typeface="標楷體" panose="03000509000000000000" pitchFamily="65" charset="-120"/>
                <a:ea typeface="標楷體" panose="03000509000000000000" pitchFamily="65" charset="-120"/>
              </a:rPr>
              <a:t>交流平台</a:t>
            </a:r>
          </a:p>
        </p:txBody>
      </p:sp>
      <p:sp>
        <p:nvSpPr>
          <p:cNvPr id="3" name="內容版面配置區 2"/>
          <p:cNvSpPr>
            <a:spLocks noGrp="1"/>
          </p:cNvSpPr>
          <p:nvPr>
            <p:ph idx="1"/>
          </p:nvPr>
        </p:nvSpPr>
        <p:spPr/>
        <p:txBody>
          <a:bodyPr>
            <a:normAutofit/>
          </a:bodyPr>
          <a:lstStyle/>
          <a:p>
            <a:r>
              <a:rPr lang="zh-TW" altLang="zh-TW" sz="3600" dirty="0">
                <a:latin typeface="標楷體" panose="03000509000000000000" pitchFamily="65" charset="-120"/>
                <a:ea typeface="標楷體" panose="03000509000000000000" pitchFamily="65" charset="-120"/>
              </a:rPr>
              <a:t>手機時代的來臨，</a:t>
            </a:r>
            <a:r>
              <a:rPr lang="en-US" altLang="zh-TW" sz="3600" dirty="0">
                <a:latin typeface="標楷體" panose="03000509000000000000" pitchFamily="65" charset="-120"/>
                <a:ea typeface="標楷體" panose="03000509000000000000" pitchFamily="65" charset="-120"/>
              </a:rPr>
              <a:t>APP</a:t>
            </a:r>
            <a:r>
              <a:rPr lang="zh-TW" altLang="zh-TW" sz="3600" dirty="0">
                <a:latin typeface="標楷體" panose="03000509000000000000" pitchFamily="65" charset="-120"/>
                <a:ea typeface="標楷體" panose="03000509000000000000" pitchFamily="65" charset="-120"/>
              </a:rPr>
              <a:t>在我們的生活扮演不可或缺的角色。因此本組藉由資料處理與程式碼的撰寫，已創設了</a:t>
            </a:r>
            <a:r>
              <a:rPr lang="en-US" altLang="zh-TW" sz="3600" dirty="0">
                <a:latin typeface="標楷體" panose="03000509000000000000" pitchFamily="65" charset="-120"/>
                <a:ea typeface="標楷體" panose="03000509000000000000" pitchFamily="65" charset="-120"/>
              </a:rPr>
              <a:t>APP</a:t>
            </a:r>
            <a:r>
              <a:rPr lang="zh-TW" altLang="zh-TW" sz="3600" dirty="0">
                <a:latin typeface="標楷體" panose="03000509000000000000" pitchFamily="65" charset="-120"/>
                <a:ea typeface="標楷體" panose="03000509000000000000" pitchFamily="65" charset="-120"/>
              </a:rPr>
              <a:t>，供社會大眾免費下載。</a:t>
            </a:r>
            <a:r>
              <a:rPr lang="en-US" altLang="zh-TW" sz="3600" dirty="0">
                <a:latin typeface="標楷體" panose="03000509000000000000" pitchFamily="65" charset="-120"/>
                <a:ea typeface="標楷體" panose="03000509000000000000" pitchFamily="65" charset="-120"/>
              </a:rPr>
              <a:t>APP</a:t>
            </a:r>
            <a:r>
              <a:rPr lang="zh-TW" altLang="zh-TW" sz="3600" dirty="0">
                <a:latin typeface="標楷體" panose="03000509000000000000" pitchFamily="65" charset="-120"/>
                <a:ea typeface="標楷體" panose="03000509000000000000" pitchFamily="65" charset="-120"/>
              </a:rPr>
              <a:t>之內容係延續獨立刊物與粉專，將與粉專內容同步更新，旨在提供閱聽人更多元的管道接觸新移民的資訊。</a:t>
            </a:r>
          </a:p>
          <a:p>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96006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4788" y="252706"/>
            <a:ext cx="7709860"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591998" y="1690688"/>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群創募資</a:t>
            </a:r>
          </a:p>
        </p:txBody>
      </p:sp>
      <p:sp>
        <p:nvSpPr>
          <p:cNvPr id="3" name="內容版面配置區 2"/>
          <p:cNvSpPr>
            <a:spLocks noGrp="1"/>
          </p:cNvSpPr>
          <p:nvPr>
            <p:ph idx="1"/>
          </p:nvPr>
        </p:nvSpPr>
        <p:spPr/>
        <p:txBody>
          <a:bodyPr>
            <a:normAutofit/>
          </a:bodyPr>
          <a:lstStyle/>
          <a:p>
            <a:r>
              <a:rPr lang="zh-TW" altLang="zh-TW" sz="3600" dirty="0">
                <a:latin typeface="標楷體" panose="03000509000000000000" pitchFamily="65" charset="-120"/>
                <a:ea typeface="標楷體" panose="03000509000000000000" pitchFamily="65" charset="-120"/>
              </a:rPr>
              <a:t>我方將拍攝募資影片，分享我們的理念與想做的改變。除在本組的粉專與</a:t>
            </a:r>
            <a:r>
              <a:rPr lang="en-US" altLang="zh-TW" sz="3600" dirty="0">
                <a:latin typeface="標楷體" panose="03000509000000000000" pitchFamily="65" charset="-120"/>
                <a:ea typeface="標楷體" panose="03000509000000000000" pitchFamily="65" charset="-120"/>
              </a:rPr>
              <a:t>APP</a:t>
            </a:r>
            <a:r>
              <a:rPr lang="zh-TW" altLang="zh-TW" sz="3600" dirty="0">
                <a:latin typeface="標楷體" panose="03000509000000000000" pitchFamily="65" charset="-120"/>
                <a:ea typeface="標楷體" panose="03000509000000000000" pitchFamily="65" charset="-120"/>
              </a:rPr>
              <a:t>上傳外，亦將至</a:t>
            </a:r>
            <a:r>
              <a:rPr lang="en-US" altLang="zh-TW" sz="3600" dirty="0" err="1">
                <a:latin typeface="標楷體" panose="03000509000000000000" pitchFamily="65" charset="-120"/>
                <a:ea typeface="標楷體" panose="03000509000000000000" pitchFamily="65" charset="-120"/>
              </a:rPr>
              <a:t>flyingV</a:t>
            </a:r>
            <a:r>
              <a:rPr lang="zh-TW" altLang="zh-TW" sz="3600" dirty="0">
                <a:latin typeface="標楷體" panose="03000509000000000000" pitchFamily="65" charset="-120"/>
                <a:ea typeface="標楷體" panose="03000509000000000000" pitchFamily="65" charset="-120"/>
              </a:rPr>
              <a:t>等大型網絡平台募資，讓更多人看見。所募集之款項除了作為刊物發表與印製之資金，亦將捐至相關機構，透過行動支持他們，並一齊在推動新移民融合的道路上努力。</a:t>
            </a:r>
          </a:p>
          <a:p>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34041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4787" y="252706"/>
            <a:ext cx="8198591"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591998" y="1690688"/>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第四步驟：擬定行動政策方案</a:t>
            </a:r>
          </a:p>
        </p:txBody>
      </p:sp>
      <p:sp>
        <p:nvSpPr>
          <p:cNvPr id="3" name="內容版面配置區 2"/>
          <p:cNvSpPr>
            <a:spLocks noGrp="1"/>
          </p:cNvSpPr>
          <p:nvPr>
            <p:ph idx="1"/>
          </p:nvPr>
        </p:nvSpPr>
        <p:spPr/>
        <p:txBody>
          <a:bodyPr>
            <a:normAutofit/>
          </a:bodyPr>
          <a:lstStyle/>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一</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台灣歷史起源</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二</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看見，南洋風晴</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16805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147" y="289228"/>
            <a:ext cx="8103998"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702357" y="1727210"/>
            <a:ext cx="10806471"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第四步驟：擬定行動政策方案</a:t>
            </a:r>
          </a:p>
        </p:txBody>
      </p:sp>
      <p:sp>
        <p:nvSpPr>
          <p:cNvPr id="3" name="內容版面配置區 2"/>
          <p:cNvSpPr>
            <a:spLocks noGrp="1"/>
          </p:cNvSpPr>
          <p:nvPr>
            <p:ph idx="1"/>
          </p:nvPr>
        </p:nvSpPr>
        <p:spPr/>
        <p:txBody>
          <a:bodyPr>
            <a:normAutofit/>
          </a:bodyPr>
          <a:lstStyle/>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一</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台灣歷史起源</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台灣的殖民歷史多元，地處花采列島的關鍵位置，從過去到現在不同文化在台灣這片島嶼激盪出不同的文化彼此交融匯萃。</a:t>
            </a:r>
          </a:p>
        </p:txBody>
      </p:sp>
    </p:spTree>
    <p:extLst>
      <p:ext uri="{BB962C8B-B14F-4D97-AF65-F5344CB8AC3E}">
        <p14:creationId xmlns:p14="http://schemas.microsoft.com/office/powerpoint/2010/main" val="1141173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4788" y="252706"/>
            <a:ext cx="8167060" cy="14379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591998" y="1690688"/>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第四步驟：擬定行動政策方案</a:t>
            </a:r>
          </a:p>
        </p:txBody>
      </p:sp>
      <p:sp>
        <p:nvSpPr>
          <p:cNvPr id="3" name="內容版面配置區 2"/>
          <p:cNvSpPr>
            <a:spLocks noGrp="1"/>
          </p:cNvSpPr>
          <p:nvPr>
            <p:ph idx="1"/>
          </p:nvPr>
        </p:nvSpPr>
        <p:spPr/>
        <p:txBody>
          <a:bodyPr>
            <a:normAutofit/>
          </a:bodyPr>
          <a:lstStyle/>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二</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看見，南洋風晴</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建立資訊平台，透過提供正確的資訊，改善台灣人對於新移民文化的認知錯誤，以及提供新移民一個平台，在網路時代中，傳遞出自己的歷史與文化。</a:t>
            </a:r>
            <a:endParaRPr lang="en-US" altLang="zh-TW"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87970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矩形 3"/>
          <p:cNvSpPr/>
          <p:nvPr/>
        </p:nvSpPr>
        <p:spPr>
          <a:xfrm>
            <a:off x="-1135118" y="2941556"/>
            <a:ext cx="14094372" cy="46184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 name="矩形 5"/>
          <p:cNvSpPr/>
          <p:nvPr/>
        </p:nvSpPr>
        <p:spPr>
          <a:xfrm>
            <a:off x="2603780" y="2257440"/>
            <a:ext cx="8116614" cy="235226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8000" dirty="0">
                <a:latin typeface="標楷體" panose="03000509000000000000" pitchFamily="65" charset="-120"/>
                <a:ea typeface="標楷體" panose="03000509000000000000" pitchFamily="65" charset="-120"/>
              </a:rPr>
              <a:t>感謝聆聽</a:t>
            </a:r>
            <a:r>
              <a:rPr lang="en-US" altLang="zh-TW" sz="8000" dirty="0">
                <a:latin typeface="標楷體" panose="03000509000000000000" pitchFamily="65" charset="-120"/>
                <a:ea typeface="標楷體" panose="03000509000000000000" pitchFamily="65" charset="-120"/>
              </a:rPr>
              <a:t>!</a:t>
            </a:r>
            <a:endParaRPr lang="zh-TW" altLang="en-US" sz="80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l="33844" t="36792" r="41557" b="17466"/>
          <a:stretch/>
        </p:blipFill>
        <p:spPr>
          <a:xfrm>
            <a:off x="137234" y="1357962"/>
            <a:ext cx="3167512" cy="33114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2125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904" y="1"/>
            <a:ext cx="12192000" cy="6857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矩形 4"/>
          <p:cNvSpPr/>
          <p:nvPr/>
        </p:nvSpPr>
        <p:spPr>
          <a:xfrm>
            <a:off x="315310" y="365125"/>
            <a:ext cx="11461531" cy="6177565"/>
          </a:xfrm>
          <a:prstGeom prst="rect">
            <a:avLst/>
          </a:prstGeom>
          <a:solidFill>
            <a:srgbClr val="0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endParaRPr lang="zh-TW" altLang="en-US" dirty="0">
              <a:latin typeface="標楷體" panose="03000509000000000000" pitchFamily="65" charset="-120"/>
              <a:ea typeface="標楷體" panose="03000509000000000000" pitchFamily="65" charset="-120"/>
            </a:endParaRPr>
          </a:p>
        </p:txBody>
      </p:sp>
      <p:pic>
        <p:nvPicPr>
          <p:cNvPr id="2050" name="Picture 2" descr="Girls texting another girl bad th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154" y="893854"/>
            <a:ext cx="7864120" cy="507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91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35117" y="1018161"/>
            <a:ext cx="14094372" cy="46184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4" name="矩形 3"/>
          <p:cNvSpPr/>
          <p:nvPr/>
        </p:nvSpPr>
        <p:spPr>
          <a:xfrm>
            <a:off x="2178270" y="1771448"/>
            <a:ext cx="8116614" cy="267176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a:xfrm>
            <a:off x="862262" y="2458620"/>
            <a:ext cx="10515600" cy="1325563"/>
          </a:xfrm>
        </p:spPr>
        <p:txBody>
          <a:bodyPr/>
          <a:lstStyle/>
          <a:p>
            <a:pPr algn="ctr"/>
            <a:r>
              <a:rPr lang="zh-TW" altLang="en-US" dirty="0">
                <a:latin typeface="標楷體" panose="03000509000000000000" pitchFamily="65" charset="-120"/>
                <a:ea typeface="標楷體" panose="03000509000000000000" pitchFamily="65" charset="-120"/>
              </a:rPr>
              <a:t>為什麼我們要重視這件事</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0861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95418" y="1619970"/>
            <a:ext cx="10758381"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 name="內容版面配置區 2"/>
          <p:cNvSpPr>
            <a:spLocks noGrp="1"/>
          </p:cNvSpPr>
          <p:nvPr>
            <p:ph idx="1"/>
          </p:nvPr>
        </p:nvSpPr>
        <p:spPr>
          <a:xfrm>
            <a:off x="838200" y="2297447"/>
            <a:ext cx="10515600" cy="4351338"/>
          </a:xfrm>
        </p:spPr>
        <p:txBody>
          <a:bodyPr>
            <a:normAutofit/>
          </a:bodyPr>
          <a:lstStyle/>
          <a:p>
            <a:pPr marL="0" indent="0">
              <a:buNone/>
            </a:pPr>
            <a:r>
              <a:rPr lang="zh-TW" altLang="en-US" sz="3200" dirty="0">
                <a:latin typeface="標楷體" panose="03000509000000000000" pitchFamily="65" charset="-120"/>
                <a:ea typeface="標楷體" panose="03000509000000000000" pitchFamily="65" charset="-120"/>
              </a:rPr>
              <a:t>在憲法上</a:t>
            </a:r>
            <a:r>
              <a:rPr lang="en-US" altLang="zh-TW" sz="3200" dirty="0">
                <a:latin typeface="標楷體" panose="03000509000000000000" pitchFamily="65" charset="-120"/>
                <a:ea typeface="標楷體" panose="03000509000000000000" pitchFamily="65" charset="-120"/>
              </a:rPr>
              <a:t>:</a:t>
            </a:r>
          </a:p>
          <a:p>
            <a:r>
              <a:rPr lang="zh-TW" altLang="en-US" sz="3200" dirty="0">
                <a:latin typeface="標楷體" panose="03000509000000000000" pitchFamily="65" charset="-120"/>
                <a:ea typeface="標楷體" panose="03000509000000000000" pitchFamily="65" charset="-120"/>
              </a:rPr>
              <a:t>第七條：「中華民國人民，無分男女、宗教、種族、階級、黨派，在法律上一律平等。」</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第十條和第十一條前段肯認：「國家肯定多元文化。」</a:t>
            </a:r>
            <a:endParaRPr lang="en-US" altLang="zh-TW" sz="3200" dirty="0">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pPr marL="0" indent="0">
              <a:buNone/>
            </a:pPr>
            <a:endParaRPr lang="zh-TW" altLang="en-US" sz="3200" dirty="0">
              <a:latin typeface="標楷體" panose="03000509000000000000" pitchFamily="65" charset="-120"/>
              <a:ea typeface="標楷體" panose="03000509000000000000" pitchFamily="65" charset="-120"/>
            </a:endParaRPr>
          </a:p>
          <a:p>
            <a:endParaRPr lang="zh-TW" altLang="en-US" sz="2000" dirty="0">
              <a:latin typeface="標楷體" panose="03000509000000000000" pitchFamily="65" charset="-120"/>
              <a:ea typeface="標楷體" panose="03000509000000000000" pitchFamily="65" charset="-120"/>
            </a:endParaRPr>
          </a:p>
        </p:txBody>
      </p:sp>
      <p:sp>
        <p:nvSpPr>
          <p:cNvPr id="5" name="矩形 4"/>
          <p:cNvSpPr/>
          <p:nvPr/>
        </p:nvSpPr>
        <p:spPr>
          <a:xfrm>
            <a:off x="267491" y="154958"/>
            <a:ext cx="5534219" cy="17526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pic>
        <p:nvPicPr>
          <p:cNvPr id="1026" name="Picture 2"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133" y="3924634"/>
            <a:ext cx="2857500" cy="272415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國家是肯定與平等</a:t>
            </a:r>
          </a:p>
        </p:txBody>
      </p:sp>
    </p:spTree>
    <p:extLst>
      <p:ext uri="{BB962C8B-B14F-4D97-AF65-F5344CB8AC3E}">
        <p14:creationId xmlns:p14="http://schemas.microsoft.com/office/powerpoint/2010/main" val="392361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5418" y="1619970"/>
            <a:ext cx="10880972"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5" name="矩形 4"/>
          <p:cNvSpPr/>
          <p:nvPr/>
        </p:nvSpPr>
        <p:spPr>
          <a:xfrm>
            <a:off x="267491" y="154958"/>
            <a:ext cx="5597281" cy="17526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越來越多的新移民</a:t>
            </a:r>
          </a:p>
        </p:txBody>
      </p:sp>
      <p:sp>
        <p:nvSpPr>
          <p:cNvPr id="3" name="內容版面配置區 2"/>
          <p:cNvSpPr>
            <a:spLocks noGrp="1"/>
          </p:cNvSpPr>
          <p:nvPr>
            <p:ph idx="1"/>
          </p:nvPr>
        </p:nvSpPr>
        <p:spPr>
          <a:xfrm>
            <a:off x="778104" y="2317476"/>
            <a:ext cx="10515600" cy="4351338"/>
          </a:xfrm>
        </p:spPr>
        <p:txBody>
          <a:bodyPr>
            <a:normAutofit/>
          </a:bodyPr>
          <a:lstStyle/>
          <a:p>
            <a:r>
              <a:rPr lang="en-US" altLang="zh-TW" sz="3600" dirty="0">
                <a:latin typeface="標楷體" panose="03000509000000000000" pitchFamily="65" charset="-120"/>
                <a:ea typeface="標楷體" panose="03000509000000000000" pitchFamily="65" charset="-120"/>
              </a:rPr>
              <a:t>2017</a:t>
            </a:r>
            <a:r>
              <a:rPr lang="zh-TW" altLang="en-US" sz="3600" dirty="0">
                <a:latin typeface="標楷體" panose="03000509000000000000" pitchFamily="65" charset="-120"/>
                <a:ea typeface="標楷體" panose="03000509000000000000" pitchFamily="65" charset="-120"/>
              </a:rPr>
              <a:t>年總人口數達到</a:t>
            </a:r>
            <a:r>
              <a:rPr lang="en-US" altLang="zh-TW" sz="3600" dirty="0">
                <a:latin typeface="標楷體" panose="03000509000000000000" pitchFamily="65" charset="-120"/>
                <a:ea typeface="標楷體" panose="03000509000000000000" pitchFamily="65" charset="-120"/>
              </a:rPr>
              <a:t>65</a:t>
            </a:r>
            <a:r>
              <a:rPr lang="zh-TW" altLang="en-US" sz="3600" dirty="0">
                <a:latin typeface="標楷體" panose="03000509000000000000" pitchFamily="65" charset="-120"/>
                <a:ea typeface="標楷體" panose="03000509000000000000" pitchFamily="65" charset="-120"/>
              </a:rPr>
              <a:t>萬人，超越原住民成為我國第二大族群。</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婚姻形式入境外，尚有為台灣挹注勞動力之移工</a:t>
            </a:r>
          </a:p>
        </p:txBody>
      </p:sp>
    </p:spTree>
    <p:extLst>
      <p:ext uri="{BB962C8B-B14F-4D97-AF65-F5344CB8AC3E}">
        <p14:creationId xmlns:p14="http://schemas.microsoft.com/office/powerpoint/2010/main" val="10704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5417" y="1619970"/>
            <a:ext cx="11008003" cy="444975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5" name="矩形 4"/>
          <p:cNvSpPr/>
          <p:nvPr/>
        </p:nvSpPr>
        <p:spPr>
          <a:xfrm>
            <a:off x="267492" y="154958"/>
            <a:ext cx="3547764" cy="17526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38200" y="392822"/>
            <a:ext cx="10515600" cy="1325563"/>
          </a:xfrm>
        </p:spPr>
        <p:txBody>
          <a:bodyPr/>
          <a:lstStyle/>
          <a:p>
            <a:r>
              <a:rPr lang="zh-TW" altLang="en-US" dirty="0">
                <a:latin typeface="標楷體" panose="03000509000000000000" pitchFamily="65" charset="-120"/>
                <a:ea typeface="標楷體" panose="03000509000000000000" pitchFamily="65" charset="-120"/>
              </a:rPr>
              <a:t> 現狀</a:t>
            </a:r>
          </a:p>
        </p:txBody>
      </p:sp>
      <p:sp>
        <p:nvSpPr>
          <p:cNvPr id="3" name="內容版面配置區 2"/>
          <p:cNvSpPr>
            <a:spLocks noGrp="1"/>
          </p:cNvSpPr>
          <p:nvPr>
            <p:ph idx="1"/>
          </p:nvPr>
        </p:nvSpPr>
        <p:spPr>
          <a:xfrm>
            <a:off x="778104" y="2364773"/>
            <a:ext cx="10515600" cy="4351338"/>
          </a:xfrm>
        </p:spPr>
        <p:txBody>
          <a:bodyPr>
            <a:normAutofit/>
          </a:bodyPr>
          <a:lstStyle/>
          <a:p>
            <a:r>
              <a:rPr lang="zh-TW" altLang="en-US" sz="3600" dirty="0">
                <a:latin typeface="標楷體" panose="03000509000000000000" pitchFamily="65" charset="-120"/>
                <a:ea typeface="標楷體" panose="03000509000000000000" pitchFamily="65" charset="-120"/>
              </a:rPr>
              <a:t>社會對新移民的瞭解不足。</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主流媒體的偏頗報導。</a:t>
            </a:r>
          </a:p>
          <a:p>
            <a:pPr marL="0" indent="0">
              <a:buNone/>
            </a:pPr>
            <a:endParaRPr lang="zh-TW" altLang="en-US" sz="3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0388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45089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dirty="0"/>
          </a:p>
        </p:txBody>
      </p:sp>
      <p:sp>
        <p:nvSpPr>
          <p:cNvPr id="2" name="標題 1"/>
          <p:cNvSpPr>
            <a:spLocks noGrp="1"/>
          </p:cNvSpPr>
          <p:nvPr>
            <p:ph type="title"/>
          </p:nvPr>
        </p:nvSpPr>
        <p:spPr>
          <a:xfrm>
            <a:off x="2514600" y="500062"/>
            <a:ext cx="10515600" cy="1325563"/>
          </a:xfrm>
        </p:spPr>
        <p:txBody>
          <a:bodyPr>
            <a:noAutofit/>
          </a:bodyPr>
          <a:lstStyle/>
          <a:p>
            <a:r>
              <a:rPr lang="zh-TW" altLang="en-US" sz="5400" b="1" dirty="0">
                <a:ln>
                  <a:solidFill>
                    <a:schemeClr val="bg2">
                      <a:lumMod val="75000"/>
                    </a:schemeClr>
                  </a:solidFill>
                </a:ln>
                <a:latin typeface="標楷體" panose="03000509000000000000" pitchFamily="65" charset="-120"/>
                <a:ea typeface="標楷體" panose="03000509000000000000" pitchFamily="65" charset="-120"/>
              </a:rPr>
              <a:t>主流媒體的偏頗報導</a:t>
            </a:r>
            <a:br>
              <a:rPr lang="zh-TW" altLang="en-US" sz="5400" b="1" dirty="0">
                <a:ln>
                  <a:solidFill>
                    <a:schemeClr val="bg2">
                      <a:lumMod val="75000"/>
                    </a:schemeClr>
                  </a:solidFill>
                </a:ln>
                <a:latin typeface="標楷體" panose="03000509000000000000" pitchFamily="65" charset="-120"/>
                <a:ea typeface="標楷體" panose="03000509000000000000" pitchFamily="65" charset="-120"/>
              </a:rPr>
            </a:br>
            <a:r>
              <a:rPr lang="zh-TW" altLang="en-US" sz="5400" b="1" dirty="0">
                <a:ln>
                  <a:solidFill>
                    <a:schemeClr val="bg2">
                      <a:lumMod val="75000"/>
                    </a:schemeClr>
                  </a:solidFill>
                </a:ln>
                <a:latin typeface="標楷體" panose="03000509000000000000" pitchFamily="65" charset="-120"/>
                <a:ea typeface="標楷體" panose="03000509000000000000" pitchFamily="65" charset="-120"/>
              </a:rPr>
              <a:t>     </a:t>
            </a:r>
            <a:r>
              <a:rPr lang="zh-TW" altLang="en-US" sz="3600" dirty="0"/>
              <a:t>正面報導比率</a:t>
            </a:r>
            <a:endParaRPr lang="zh-TW" altLang="en-US" sz="3600" b="1" dirty="0">
              <a:ln>
                <a:solidFill>
                  <a:schemeClr val="bg2">
                    <a:lumMod val="75000"/>
                  </a:schemeClr>
                </a:solidFill>
              </a:ln>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838200" y="4873078"/>
            <a:ext cx="10515600" cy="4351338"/>
          </a:xfrm>
        </p:spPr>
        <p:txBody>
          <a:bodyPr/>
          <a:lstStyle/>
          <a:p>
            <a:pPr marL="0" indent="0">
              <a:buNone/>
            </a:pPr>
            <a:r>
              <a:rPr lang="zh-TW" altLang="en-US" dirty="0">
                <a:latin typeface="標楷體" panose="03000509000000000000" pitchFamily="65" charset="-120"/>
                <a:ea typeface="標楷體" panose="03000509000000000000" pitchFamily="65" charset="-120"/>
              </a:rPr>
              <a:t>根據新聞學研究，</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東南亞新移民的報導大多持正面，但報導主題大約圍繞在社會治安、社會融入和社會服務，常出現可能適應不良或對社會有不良影響之言論。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影響閱聽人議題設定傾向。</a:t>
            </a:r>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5" name="圓角矩形 4"/>
          <p:cNvSpPr/>
          <p:nvPr/>
        </p:nvSpPr>
        <p:spPr>
          <a:xfrm>
            <a:off x="1198179" y="2021901"/>
            <a:ext cx="4635062" cy="2161409"/>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dirty="0">
                <a:solidFill>
                  <a:schemeClr val="tx1"/>
                </a:solidFill>
              </a:rPr>
              <a:t>西方及東北亞國家大約在</a:t>
            </a:r>
            <a:r>
              <a:rPr lang="en-US" altLang="zh-TW" sz="2400" b="1" dirty="0">
                <a:solidFill>
                  <a:schemeClr val="tx1"/>
                </a:solidFill>
              </a:rPr>
              <a:t>61.3%</a:t>
            </a:r>
            <a:endParaRPr lang="zh-TW" altLang="en-US" sz="2400" b="1" dirty="0">
              <a:solidFill>
                <a:schemeClr val="tx1"/>
              </a:solidFill>
            </a:endParaRPr>
          </a:p>
        </p:txBody>
      </p:sp>
      <p:sp>
        <p:nvSpPr>
          <p:cNvPr id="6" name="圓角矩形 5"/>
          <p:cNvSpPr/>
          <p:nvPr/>
        </p:nvSpPr>
        <p:spPr>
          <a:xfrm>
            <a:off x="6283873" y="2021901"/>
            <a:ext cx="4114800" cy="2161409"/>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dirty="0">
                <a:ln w="0"/>
                <a:solidFill>
                  <a:schemeClr val="tx1"/>
                </a:solidFill>
                <a:effectLst>
                  <a:outerShdw blurRad="38100" dist="19050" dir="2700000" algn="tl" rotWithShape="0">
                    <a:schemeClr val="dk1">
                      <a:alpha val="40000"/>
                    </a:schemeClr>
                  </a:outerShdw>
                </a:effectLst>
              </a:rPr>
              <a:t>東南亞國家大約在</a:t>
            </a:r>
            <a:r>
              <a:rPr lang="en-US" altLang="zh-TW" sz="2400" dirty="0">
                <a:ln w="0"/>
                <a:solidFill>
                  <a:schemeClr val="tx1"/>
                </a:solidFill>
                <a:effectLst>
                  <a:outerShdw blurRad="38100" dist="19050" dir="2700000" algn="tl" rotWithShape="0">
                    <a:schemeClr val="dk1">
                      <a:alpha val="40000"/>
                    </a:schemeClr>
                  </a:outerShdw>
                </a:effectLst>
              </a:rPr>
              <a:t>49.5%</a:t>
            </a:r>
            <a:endParaRPr lang="zh-TW" altLang="en-US"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3228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58511" y="383187"/>
            <a:ext cx="5849006" cy="19185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3751670" y="584038"/>
            <a:ext cx="10515600" cy="1325563"/>
          </a:xfrm>
        </p:spPr>
        <p:txBody>
          <a:bodyPr/>
          <a:lstStyle/>
          <a:p>
            <a:r>
              <a:rPr lang="zh-TW" altLang="en-US" dirty="0">
                <a:latin typeface="標楷體" panose="03000509000000000000" pitchFamily="65" charset="-120"/>
                <a:ea typeface="標楷體" panose="03000509000000000000" pitchFamily="65" charset="-120"/>
              </a:rPr>
              <a:t>現有的解決方案</a:t>
            </a:r>
          </a:p>
        </p:txBody>
      </p:sp>
      <p:sp>
        <p:nvSpPr>
          <p:cNvPr id="5" name="矩形 4"/>
          <p:cNvSpPr/>
          <p:nvPr/>
        </p:nvSpPr>
        <p:spPr>
          <a:xfrm>
            <a:off x="236298" y="2842999"/>
            <a:ext cx="3515372" cy="2002358"/>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zh-TW" altLang="en-US" sz="3400" dirty="0">
                <a:latin typeface="標楷體" panose="03000509000000000000" pitchFamily="65" charset="-120"/>
                <a:ea typeface="標楷體" panose="03000509000000000000" pitchFamily="65" charset="-120"/>
              </a:rPr>
              <a:t> 新住民基本法</a:t>
            </a:r>
            <a:endParaRPr lang="en-US" altLang="zh-TW" sz="3400" dirty="0">
              <a:latin typeface="標楷體" panose="03000509000000000000" pitchFamily="65" charset="-120"/>
              <a:ea typeface="標楷體" panose="03000509000000000000" pitchFamily="65" charset="-120"/>
            </a:endParaRPr>
          </a:p>
        </p:txBody>
      </p:sp>
      <p:sp>
        <p:nvSpPr>
          <p:cNvPr id="6" name="矩形 5"/>
          <p:cNvSpPr/>
          <p:nvPr/>
        </p:nvSpPr>
        <p:spPr>
          <a:xfrm>
            <a:off x="8377266" y="2842999"/>
            <a:ext cx="3368044" cy="2029805"/>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zh-TW" altLang="en-US" sz="3600" dirty="0">
                <a:latin typeface="標楷體" panose="03000509000000000000" pitchFamily="65" charset="-120"/>
                <a:ea typeface="標楷體" panose="03000509000000000000" pitchFamily="65" charset="-120"/>
              </a:rPr>
              <a:t> </a:t>
            </a:r>
            <a:r>
              <a:rPr lang="zh-TW" altLang="en-US" sz="3400" dirty="0">
                <a:latin typeface="標楷體" panose="03000509000000000000" pitchFamily="65" charset="-120"/>
                <a:ea typeface="標楷體" panose="03000509000000000000" pitchFamily="65" charset="-120"/>
              </a:rPr>
              <a:t>幸福聯合國</a:t>
            </a:r>
            <a:endParaRPr lang="en-US" altLang="zh-TW" sz="3400" dirty="0">
              <a:latin typeface="標楷體" panose="03000509000000000000" pitchFamily="65" charset="-120"/>
              <a:ea typeface="標楷體" panose="03000509000000000000" pitchFamily="65" charset="-120"/>
            </a:endParaRPr>
          </a:p>
        </p:txBody>
      </p:sp>
      <p:sp>
        <p:nvSpPr>
          <p:cNvPr id="7" name="矩形 6"/>
          <p:cNvSpPr/>
          <p:nvPr/>
        </p:nvSpPr>
        <p:spPr>
          <a:xfrm>
            <a:off x="4005200" y="2842999"/>
            <a:ext cx="4118536" cy="2021361"/>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r>
              <a:rPr lang="zh-TW" altLang="en-US" sz="3400" dirty="0">
                <a:latin typeface="標楷體" panose="03000509000000000000" pitchFamily="65" charset="-120"/>
                <a:ea typeface="標楷體" panose="03000509000000000000" pitchFamily="65" charset="-120"/>
              </a:rPr>
              <a:t>新住民生活情報雜誌</a:t>
            </a:r>
          </a:p>
        </p:txBody>
      </p:sp>
    </p:spTree>
    <p:extLst>
      <p:ext uri="{BB962C8B-B14F-4D97-AF65-F5344CB8AC3E}">
        <p14:creationId xmlns:p14="http://schemas.microsoft.com/office/powerpoint/2010/main" val="175321802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TotalTime>
  <Words>1027</Words>
  <Application>Microsoft Office PowerPoint</Application>
  <PresentationFormat>寬螢幕</PresentationFormat>
  <Paragraphs>92</Paragraphs>
  <Slides>28</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28</vt:i4>
      </vt:variant>
    </vt:vector>
  </HeadingPairs>
  <TitlesOfParts>
    <vt:vector size="34" baseType="lpstr">
      <vt:lpstr>新細明體</vt:lpstr>
      <vt:lpstr>標楷體</vt:lpstr>
      <vt:lpstr>Arial</vt:lpstr>
      <vt:lpstr>Calibri</vt:lpstr>
      <vt:lpstr>Calibri Light</vt:lpstr>
      <vt:lpstr>Office 佈景主題</vt:lpstr>
      <vt:lpstr>看見，南洋風晴</vt:lpstr>
      <vt:lpstr>  (一)確認公共政策問題  (二)研究可行政策  (三)提出我方解決方案  (四)擬定行動政策方案</vt:lpstr>
      <vt:lpstr>PowerPoint 簡報</vt:lpstr>
      <vt:lpstr>為什麼我們要重視這件事?</vt:lpstr>
      <vt:lpstr>國家是肯定與平等</vt:lpstr>
      <vt:lpstr>越來越多的新移民</vt:lpstr>
      <vt:lpstr> 現狀</vt:lpstr>
      <vt:lpstr>主流媒體的偏頗報導      正面報導比率</vt:lpstr>
      <vt:lpstr>現有的解決方案</vt:lpstr>
      <vt:lpstr>為何無法解決問題?</vt:lpstr>
      <vt:lpstr>可行的政策</vt:lpstr>
      <vt:lpstr>促進新住民與台人的交流</vt:lpstr>
      <vt:lpstr>提出建議</vt:lpstr>
      <vt:lpstr>優劣分析</vt:lpstr>
      <vt:lpstr>媒體整合、創造平台</vt:lpstr>
      <vt:lpstr>運作模式</vt:lpstr>
      <vt:lpstr>如何擴展我們的影響力?</vt:lpstr>
      <vt:lpstr>PowerPoint 簡報</vt:lpstr>
      <vt:lpstr>獨立刊物</vt:lpstr>
      <vt:lpstr>PowerPoint 簡報</vt:lpstr>
      <vt:lpstr>粉絲專頁之創立</vt:lpstr>
      <vt:lpstr>粉專呈現</vt:lpstr>
      <vt:lpstr>APP交流平台</vt:lpstr>
      <vt:lpstr>群創募資</vt:lpstr>
      <vt:lpstr>第四步驟：擬定行動政策方案</vt:lpstr>
      <vt:lpstr>第四步驟：擬定行動政策方案</vt:lpstr>
      <vt:lpstr>第四步驟：擬定行動政策方案</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看見，南洋風晴</dc:title>
  <dc:creator>定晉 李</dc:creator>
  <cp:lastModifiedBy>仁鐸 廖</cp:lastModifiedBy>
  <cp:revision>30</cp:revision>
  <dcterms:created xsi:type="dcterms:W3CDTF">2018-04-29T14:44:55Z</dcterms:created>
  <dcterms:modified xsi:type="dcterms:W3CDTF">2018-05-07T08:26:36Z</dcterms:modified>
</cp:coreProperties>
</file>