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59" r:id="rId4"/>
    <p:sldId id="296" r:id="rId5"/>
    <p:sldId id="269" r:id="rId6"/>
    <p:sldId id="308" r:id="rId7"/>
    <p:sldId id="299" r:id="rId8"/>
    <p:sldId id="300" r:id="rId9"/>
    <p:sldId id="301" r:id="rId10"/>
    <p:sldId id="302" r:id="rId11"/>
    <p:sldId id="309" r:id="rId12"/>
    <p:sldId id="303" r:id="rId13"/>
    <p:sldId id="304" r:id="rId14"/>
    <p:sldId id="305" r:id="rId15"/>
    <p:sldId id="306" r:id="rId16"/>
    <p:sldId id="307" r:id="rId17"/>
    <p:sldId id="310" r:id="rId18"/>
    <p:sldId id="311" r:id="rId19"/>
    <p:sldId id="312" r:id="rId20"/>
    <p:sldId id="315" r:id="rId21"/>
    <p:sldId id="314" r:id="rId22"/>
    <p:sldId id="313" r:id="rId23"/>
    <p:sldId id="316" r:id="rId24"/>
    <p:sldId id="274" r:id="rId25"/>
  </p:sldIdLst>
  <p:sldSz cx="9144000" cy="5143500" type="screen16x9"/>
  <p:notesSz cx="6858000" cy="9144000"/>
  <p:embeddedFontLst>
    <p:embeddedFont>
      <p:font typeface="源雲明體 M" panose="02020500000000000000" charset="-120"/>
      <p:regular r:id="rId27"/>
    </p:embeddedFont>
    <p:embeddedFont>
      <p:font typeface="Lora" pitchFamily="2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  <p:embeddedFont>
      <p:font typeface="源流明體 M" panose="02020500000000000000" pitchFamily="18" charset="-120"/>
      <p:regular r:id="rId36"/>
    </p:embeddedFont>
    <p:embeddedFont>
      <p:font typeface="源樣明體 H" panose="02020900000000000000" pitchFamily="18" charset="-120"/>
      <p:bold r:id="rId37"/>
    </p:embeddedFont>
    <p:embeddedFont>
      <p:font typeface="源樣明體 M" panose="02020500000000000000" pitchFamily="18" charset="-120"/>
      <p:regular r:id="rId38"/>
    </p:embeddedFont>
    <p:embeddedFont>
      <p:font typeface="源樣明體 SB" panose="02020600000000000000" pitchFamily="18" charset="-12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B0B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BC121-458D-41BF-B64D-D238DD3F6563}" v="378" dt="2022-05-08T14:41:03.041"/>
    <p1510:client id="{59469CB0-343D-4860-8C44-B13B9701D5AF}" v="271" dt="2022-05-09T05:57:26.236"/>
  </p1510:revLst>
</p1510:revInfo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3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2C78A-B156-40AA-9475-5A1CE0BF444A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436A727-5C4D-46D4-99CA-1B424217BA0E}">
      <dgm:prSet phldrT="[文字]" custT="1"/>
      <dgm:spPr/>
      <dgm:t>
        <a:bodyPr/>
        <a:lstStyle/>
        <a:p>
          <a:pPr algn="ctr"/>
          <a:r>
            <a:rPr lang="zh-TW" altLang="en-US" sz="2800">
              <a:latin typeface="源樣明體 M" pitchFamily="18" charset="-120"/>
              <a:ea typeface="源樣明體 M" pitchFamily="18" charset="-120"/>
            </a:rPr>
            <a:t>優點</a:t>
          </a:r>
        </a:p>
      </dgm:t>
    </dgm:pt>
    <dgm:pt modelId="{538FCB73-71A6-43F0-8DFC-76714F328A8E}" type="parTrans" cxnId="{B26695A2-1218-4224-BF6B-2651E86C6033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1BA66906-2768-4743-817C-64BF2653B283}" type="sibTrans" cxnId="{B26695A2-1218-4224-BF6B-2651E86C6033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E4A8CC19-E23E-4A5F-8172-7D0D8ADFC69B}">
      <dgm:prSet phldrT="[文字]" custT="1"/>
      <dgm:spPr/>
      <dgm:t>
        <a:bodyPr/>
        <a:lstStyle/>
        <a:p>
          <a:pPr algn="just" hangingPunct="0"/>
          <a:r>
            <a:rPr lang="zh-TW" altLang="en-US" sz="2000" b="1">
              <a:latin typeface="華康仿宋體W4" pitchFamily="49" charset="-120"/>
              <a:ea typeface="華康仿宋體W4" pitchFamily="49" charset="-120"/>
            </a:rPr>
            <a:t>以不同等級之預警方式幫助漁民在災害來襲前做好準備。</a:t>
          </a:r>
        </a:p>
      </dgm:t>
    </dgm:pt>
    <dgm:pt modelId="{82DAF13E-A9DE-4C45-8750-F95D23D84769}" type="parTrans" cxnId="{9A7314F0-2209-43B4-A148-9CEB36F6DFB5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C06BCDB4-4E56-41E1-8CA3-41596FD80447}" type="sibTrans" cxnId="{9A7314F0-2209-43B4-A148-9CEB36F6DFB5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4B43E007-8FF6-4F8B-98FD-3B286E20497C}">
      <dgm:prSet phldrT="[文字]" custT="1"/>
      <dgm:spPr/>
      <dgm:t>
        <a:bodyPr/>
        <a:lstStyle/>
        <a:p>
          <a:r>
            <a:rPr lang="zh-TW" altLang="en-US" sz="2800">
              <a:latin typeface="源樣明體 M" pitchFamily="18" charset="-120"/>
              <a:ea typeface="源樣明體 M" pitchFamily="18" charset="-120"/>
            </a:rPr>
            <a:t>缺點</a:t>
          </a:r>
        </a:p>
      </dgm:t>
    </dgm:pt>
    <dgm:pt modelId="{B10C805E-F47A-4C4C-8E2D-F68F8BFD449F}" type="parTrans" cxnId="{88084570-3F8C-470B-BDCE-8146C7C48577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3C6CD09B-E518-495C-ACB1-6EA4E2F136A7}" type="sibTrans" cxnId="{88084570-3F8C-470B-BDCE-8146C7C48577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7FEF3317-950C-4A5D-A88B-27008F156590}">
      <dgm:prSet phldrT="[文字]" custT="1"/>
      <dgm:spPr/>
      <dgm:t>
        <a:bodyPr/>
        <a:lstStyle/>
        <a:p>
          <a:pPr algn="just" hangingPunct="0"/>
          <a:r>
            <a:rPr lang="zh-TW" altLang="en-US" sz="2000" b="1">
              <a:latin typeface="華康仿宋體W4" pitchFamily="49" charset="-120"/>
              <a:ea typeface="華康仿宋體W4" pitchFamily="49" charset="-120"/>
            </a:rPr>
            <a:t>並非所有災害漁民皆有能力、設備做到防範。</a:t>
          </a:r>
        </a:p>
      </dgm:t>
    </dgm:pt>
    <dgm:pt modelId="{6A3B07D5-DB6D-474A-AE9C-4728A4F5FE94}" type="parTrans" cxnId="{DBDDE98D-EBA1-4D3B-BB23-81F824F9E7A7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00F6110B-E149-4760-8B1C-D4DEDCEA9C08}" type="sibTrans" cxnId="{DBDDE98D-EBA1-4D3B-BB23-81F824F9E7A7}">
      <dgm:prSet/>
      <dgm:spPr/>
      <dgm:t>
        <a:bodyPr/>
        <a:lstStyle/>
        <a:p>
          <a:endParaRPr lang="zh-TW" altLang="en-US" sz="1800">
            <a:latin typeface="源樣明體 M" pitchFamily="18" charset="-120"/>
            <a:ea typeface="源樣明體 M" pitchFamily="18" charset="-120"/>
          </a:endParaRPr>
        </a:p>
      </dgm:t>
    </dgm:pt>
    <dgm:pt modelId="{3AE80D5A-1816-4AEF-B7F4-F6B13401D511}" type="pres">
      <dgm:prSet presAssocID="{2EF2C78A-B156-40AA-9475-5A1CE0BF444A}" presName="Name0" presStyleCnt="0">
        <dgm:presLayoutVars>
          <dgm:dir/>
          <dgm:animLvl val="lvl"/>
          <dgm:resizeHandles/>
        </dgm:presLayoutVars>
      </dgm:prSet>
      <dgm:spPr/>
    </dgm:pt>
    <dgm:pt modelId="{8083DBF5-8FE7-464E-9D7C-A705F1CF699C}" type="pres">
      <dgm:prSet presAssocID="{7436A727-5C4D-46D4-99CA-1B424217BA0E}" presName="linNode" presStyleCnt="0"/>
      <dgm:spPr/>
    </dgm:pt>
    <dgm:pt modelId="{67EFD1E5-28E6-4F1A-B468-2B267E27225F}" type="pres">
      <dgm:prSet presAssocID="{7436A727-5C4D-46D4-99CA-1B424217BA0E}" presName="parentShp" presStyleLbl="node1" presStyleIdx="0" presStyleCnt="2" custScaleX="72007" custScaleY="101134">
        <dgm:presLayoutVars>
          <dgm:bulletEnabled val="1"/>
        </dgm:presLayoutVars>
      </dgm:prSet>
      <dgm:spPr/>
    </dgm:pt>
    <dgm:pt modelId="{5FFD36CC-89B8-4EEB-BB89-3E359EDDD822}" type="pres">
      <dgm:prSet presAssocID="{7436A727-5C4D-46D4-99CA-1B424217BA0E}" presName="childShp" presStyleLbl="bgAccFollowNode1" presStyleIdx="0" presStyleCnt="2" custScaleX="107451">
        <dgm:presLayoutVars>
          <dgm:bulletEnabled val="1"/>
        </dgm:presLayoutVars>
      </dgm:prSet>
      <dgm:spPr/>
    </dgm:pt>
    <dgm:pt modelId="{AA31BBA0-5C98-476B-A694-F2FF5C5B9417}" type="pres">
      <dgm:prSet presAssocID="{1BA66906-2768-4743-817C-64BF2653B283}" presName="spacing" presStyleCnt="0"/>
      <dgm:spPr/>
    </dgm:pt>
    <dgm:pt modelId="{88DAE2B8-38C3-49D7-BFFA-E33BF957F09F}" type="pres">
      <dgm:prSet presAssocID="{4B43E007-8FF6-4F8B-98FD-3B286E20497C}" presName="linNode" presStyleCnt="0"/>
      <dgm:spPr/>
    </dgm:pt>
    <dgm:pt modelId="{29793560-119A-4C71-ABE3-647FF6E35163}" type="pres">
      <dgm:prSet presAssocID="{4B43E007-8FF6-4F8B-98FD-3B286E20497C}" presName="parentShp" presStyleLbl="node1" presStyleIdx="1" presStyleCnt="2" custScaleX="72232" custScaleY="105681">
        <dgm:presLayoutVars>
          <dgm:bulletEnabled val="1"/>
        </dgm:presLayoutVars>
      </dgm:prSet>
      <dgm:spPr/>
    </dgm:pt>
    <dgm:pt modelId="{7D8FE6A2-B31D-4DA8-938B-256A0D113483}" type="pres">
      <dgm:prSet presAssocID="{4B43E007-8FF6-4F8B-98FD-3B286E20497C}" presName="childShp" presStyleLbl="bgAccFollowNode1" presStyleIdx="1" presStyleCnt="2" custScaleX="107601">
        <dgm:presLayoutVars>
          <dgm:bulletEnabled val="1"/>
        </dgm:presLayoutVars>
      </dgm:prSet>
      <dgm:spPr/>
    </dgm:pt>
  </dgm:ptLst>
  <dgm:cxnLst>
    <dgm:cxn modelId="{8341F44A-5D8A-41F7-9C1D-7EC7F087AEDE}" type="presOf" srcId="{7FEF3317-950C-4A5D-A88B-27008F156590}" destId="{7D8FE6A2-B31D-4DA8-938B-256A0D113483}" srcOrd="0" destOrd="0" presId="urn:microsoft.com/office/officeart/2005/8/layout/vList6"/>
    <dgm:cxn modelId="{E9BE494C-A41E-4CDB-AF7E-B211ADECA852}" type="presOf" srcId="{7436A727-5C4D-46D4-99CA-1B424217BA0E}" destId="{67EFD1E5-28E6-4F1A-B468-2B267E27225F}" srcOrd="0" destOrd="0" presId="urn:microsoft.com/office/officeart/2005/8/layout/vList6"/>
    <dgm:cxn modelId="{E000D96D-A737-47F9-91D5-F13EF333699D}" type="presOf" srcId="{2EF2C78A-B156-40AA-9475-5A1CE0BF444A}" destId="{3AE80D5A-1816-4AEF-B7F4-F6B13401D511}" srcOrd="0" destOrd="0" presId="urn:microsoft.com/office/officeart/2005/8/layout/vList6"/>
    <dgm:cxn modelId="{88084570-3F8C-470B-BDCE-8146C7C48577}" srcId="{2EF2C78A-B156-40AA-9475-5A1CE0BF444A}" destId="{4B43E007-8FF6-4F8B-98FD-3B286E20497C}" srcOrd="1" destOrd="0" parTransId="{B10C805E-F47A-4C4C-8E2D-F68F8BFD449F}" sibTransId="{3C6CD09B-E518-495C-ACB1-6EA4E2F136A7}"/>
    <dgm:cxn modelId="{3FF17F5A-7EB9-43AC-90AC-0284A8075A4F}" type="presOf" srcId="{4B43E007-8FF6-4F8B-98FD-3B286E20497C}" destId="{29793560-119A-4C71-ABE3-647FF6E35163}" srcOrd="0" destOrd="0" presId="urn:microsoft.com/office/officeart/2005/8/layout/vList6"/>
    <dgm:cxn modelId="{DBDDE98D-EBA1-4D3B-BB23-81F824F9E7A7}" srcId="{4B43E007-8FF6-4F8B-98FD-3B286E20497C}" destId="{7FEF3317-950C-4A5D-A88B-27008F156590}" srcOrd="0" destOrd="0" parTransId="{6A3B07D5-DB6D-474A-AE9C-4728A4F5FE94}" sibTransId="{00F6110B-E149-4760-8B1C-D4DEDCEA9C08}"/>
    <dgm:cxn modelId="{B26695A2-1218-4224-BF6B-2651E86C6033}" srcId="{2EF2C78A-B156-40AA-9475-5A1CE0BF444A}" destId="{7436A727-5C4D-46D4-99CA-1B424217BA0E}" srcOrd="0" destOrd="0" parTransId="{538FCB73-71A6-43F0-8DFC-76714F328A8E}" sibTransId="{1BA66906-2768-4743-817C-64BF2653B283}"/>
    <dgm:cxn modelId="{81ED99E0-CB14-4198-A6C2-FE0408328F8D}" type="presOf" srcId="{E4A8CC19-E23E-4A5F-8172-7D0D8ADFC69B}" destId="{5FFD36CC-89B8-4EEB-BB89-3E359EDDD822}" srcOrd="0" destOrd="0" presId="urn:microsoft.com/office/officeart/2005/8/layout/vList6"/>
    <dgm:cxn modelId="{9A7314F0-2209-43B4-A148-9CEB36F6DFB5}" srcId="{7436A727-5C4D-46D4-99CA-1B424217BA0E}" destId="{E4A8CC19-E23E-4A5F-8172-7D0D8ADFC69B}" srcOrd="0" destOrd="0" parTransId="{82DAF13E-A9DE-4C45-8750-F95D23D84769}" sibTransId="{C06BCDB4-4E56-41E1-8CA3-41596FD80447}"/>
    <dgm:cxn modelId="{C4E9CB83-B4A2-4B0A-9DEE-16C4A94D9EF8}" type="presParOf" srcId="{3AE80D5A-1816-4AEF-B7F4-F6B13401D511}" destId="{8083DBF5-8FE7-464E-9D7C-A705F1CF699C}" srcOrd="0" destOrd="0" presId="urn:microsoft.com/office/officeart/2005/8/layout/vList6"/>
    <dgm:cxn modelId="{849A6874-CCFA-4C4C-A48D-77F89C98405D}" type="presParOf" srcId="{8083DBF5-8FE7-464E-9D7C-A705F1CF699C}" destId="{67EFD1E5-28E6-4F1A-B468-2B267E27225F}" srcOrd="0" destOrd="0" presId="urn:microsoft.com/office/officeart/2005/8/layout/vList6"/>
    <dgm:cxn modelId="{CDC042F1-EFC2-4F0C-9A3D-EC61CAF1A7EF}" type="presParOf" srcId="{8083DBF5-8FE7-464E-9D7C-A705F1CF699C}" destId="{5FFD36CC-89B8-4EEB-BB89-3E359EDDD822}" srcOrd="1" destOrd="0" presId="urn:microsoft.com/office/officeart/2005/8/layout/vList6"/>
    <dgm:cxn modelId="{67367AE2-7F2E-4A2C-A18B-EE8F6E8D50FC}" type="presParOf" srcId="{3AE80D5A-1816-4AEF-B7F4-F6B13401D511}" destId="{AA31BBA0-5C98-476B-A694-F2FF5C5B9417}" srcOrd="1" destOrd="0" presId="urn:microsoft.com/office/officeart/2005/8/layout/vList6"/>
    <dgm:cxn modelId="{6ED6DED2-C7FE-4738-B79A-43752713D763}" type="presParOf" srcId="{3AE80D5A-1816-4AEF-B7F4-F6B13401D511}" destId="{88DAE2B8-38C3-49D7-BFFA-E33BF957F09F}" srcOrd="2" destOrd="0" presId="urn:microsoft.com/office/officeart/2005/8/layout/vList6"/>
    <dgm:cxn modelId="{BFD1F59F-3C22-477B-BB0A-E47A02F01EA9}" type="presParOf" srcId="{88DAE2B8-38C3-49D7-BFFA-E33BF957F09F}" destId="{29793560-119A-4C71-ABE3-647FF6E35163}" srcOrd="0" destOrd="0" presId="urn:microsoft.com/office/officeart/2005/8/layout/vList6"/>
    <dgm:cxn modelId="{4E96C583-1A98-4806-94CB-D9A825ED9510}" type="presParOf" srcId="{88DAE2B8-38C3-49D7-BFFA-E33BF957F09F}" destId="{7D8FE6A2-B31D-4DA8-938B-256A0D1134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455AE-3D93-4E55-A310-CF3BFC79EEB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654D5F0-BBDA-4491-B0CA-92506EA18F8C}">
      <dgm:prSet phldrT="[文字]" custT="1"/>
      <dgm:spPr/>
      <dgm:t>
        <a:bodyPr/>
        <a:lstStyle/>
        <a:p>
          <a:r>
            <a:rPr lang="zh-TW" altLang="en-US" sz="2800" b="1">
              <a:latin typeface="源樣明體 M" pitchFamily="18" charset="-120"/>
              <a:ea typeface="源樣明體 M" pitchFamily="18" charset="-120"/>
            </a:rPr>
            <a:t>優點</a:t>
          </a:r>
        </a:p>
      </dgm:t>
    </dgm:pt>
    <dgm:pt modelId="{71D6A004-9D3A-4C5E-9D47-2B40C160E3DA}" type="parTrans" cxnId="{A56E21FE-24B2-4727-9B4F-23B8BC979FF6}">
      <dgm:prSet/>
      <dgm:spPr/>
      <dgm:t>
        <a:bodyPr/>
        <a:lstStyle/>
        <a:p>
          <a:endParaRPr lang="zh-TW" altLang="en-US"/>
        </a:p>
      </dgm:t>
    </dgm:pt>
    <dgm:pt modelId="{5A871B13-D24A-4F1E-A998-7C72A0F9E088}" type="sibTrans" cxnId="{A56E21FE-24B2-4727-9B4F-23B8BC979FF6}">
      <dgm:prSet/>
      <dgm:spPr/>
      <dgm:t>
        <a:bodyPr/>
        <a:lstStyle/>
        <a:p>
          <a:endParaRPr lang="zh-TW" altLang="en-US"/>
        </a:p>
      </dgm:t>
    </dgm:pt>
    <dgm:pt modelId="{056CD247-A75B-4883-B8C0-84335C692500}">
      <dgm:prSet phldrT="[文字]" custT="1"/>
      <dgm:spPr/>
      <dgm:t>
        <a:bodyPr/>
        <a:lstStyle/>
        <a:p>
          <a:pPr algn="just" hangingPunct="0"/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解決劇烈的溫差變化，使漁獲穩定，且太陽能發電可使資源循環再利用。</a:t>
          </a:r>
        </a:p>
      </dgm:t>
    </dgm:pt>
    <dgm:pt modelId="{434F60A3-0441-4E72-B6B9-BE49C6BAAFAF}" type="parTrans" cxnId="{91961D9A-FC45-48C7-8B0D-64769D4C7713}">
      <dgm:prSet/>
      <dgm:spPr/>
      <dgm:t>
        <a:bodyPr/>
        <a:lstStyle/>
        <a:p>
          <a:endParaRPr lang="zh-TW" altLang="en-US"/>
        </a:p>
      </dgm:t>
    </dgm:pt>
    <dgm:pt modelId="{A6372BDA-7F2B-4DE2-AFE0-633878C028D9}" type="sibTrans" cxnId="{91961D9A-FC45-48C7-8B0D-64769D4C7713}">
      <dgm:prSet/>
      <dgm:spPr/>
      <dgm:t>
        <a:bodyPr/>
        <a:lstStyle/>
        <a:p>
          <a:endParaRPr lang="zh-TW" altLang="en-US"/>
        </a:p>
      </dgm:t>
    </dgm:pt>
    <dgm:pt modelId="{B2ABE73F-C234-441F-94B9-CA8E0C626961}">
      <dgm:prSet phldrT="[文字]" custT="1"/>
      <dgm:spPr/>
      <dgm:t>
        <a:bodyPr/>
        <a:lstStyle/>
        <a:p>
          <a:r>
            <a:rPr lang="zh-TW" altLang="en-US" sz="2800" b="1">
              <a:latin typeface="源樣明體 M" pitchFamily="18" charset="-120"/>
              <a:ea typeface="源樣明體 M" pitchFamily="18" charset="-120"/>
            </a:rPr>
            <a:t>缺點</a:t>
          </a:r>
        </a:p>
      </dgm:t>
    </dgm:pt>
    <dgm:pt modelId="{802B3687-23B4-4856-A6D8-69288A77AD26}" type="parTrans" cxnId="{6049EAB7-BF58-4E27-A33E-0743190B227F}">
      <dgm:prSet/>
      <dgm:spPr/>
      <dgm:t>
        <a:bodyPr/>
        <a:lstStyle/>
        <a:p>
          <a:endParaRPr lang="zh-TW" altLang="en-US"/>
        </a:p>
      </dgm:t>
    </dgm:pt>
    <dgm:pt modelId="{C9F06EEC-6958-4F07-8DDD-83F282AE55FE}" type="sibTrans" cxnId="{6049EAB7-BF58-4E27-A33E-0743190B227F}">
      <dgm:prSet/>
      <dgm:spPr/>
      <dgm:t>
        <a:bodyPr/>
        <a:lstStyle/>
        <a:p>
          <a:endParaRPr lang="zh-TW" altLang="en-US"/>
        </a:p>
      </dgm:t>
    </dgm:pt>
    <dgm:pt modelId="{79A2DE96-447B-4D37-96CE-24FE6A593D4A}">
      <dgm:prSet phldrT="[文字]" custT="1"/>
      <dgm:spPr/>
      <dgm:t>
        <a:bodyPr/>
        <a:lstStyle/>
        <a:p>
          <a:pPr algn="just" hangingPunct="0"/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設備成本龐大，且須在漁民、政府、能約業者三方溝通合作後才可使利益最大化。</a:t>
          </a:r>
        </a:p>
      </dgm:t>
    </dgm:pt>
    <dgm:pt modelId="{F72687F6-1924-453A-B1C1-51A41A8253E7}" type="parTrans" cxnId="{3123B943-1B02-450C-88EF-96E220661381}">
      <dgm:prSet/>
      <dgm:spPr/>
      <dgm:t>
        <a:bodyPr/>
        <a:lstStyle/>
        <a:p>
          <a:endParaRPr lang="zh-TW" altLang="en-US"/>
        </a:p>
      </dgm:t>
    </dgm:pt>
    <dgm:pt modelId="{B9CE1510-2A7D-4224-99EB-591A65C1CD0B}" type="sibTrans" cxnId="{3123B943-1B02-450C-88EF-96E220661381}">
      <dgm:prSet/>
      <dgm:spPr/>
      <dgm:t>
        <a:bodyPr/>
        <a:lstStyle/>
        <a:p>
          <a:endParaRPr lang="zh-TW" altLang="en-US"/>
        </a:p>
      </dgm:t>
    </dgm:pt>
    <dgm:pt modelId="{858E42CE-6E0E-44A5-AD7B-500B4DD1754D}" type="pres">
      <dgm:prSet presAssocID="{675455AE-3D93-4E55-A310-CF3BFC79EEBE}" presName="Name0" presStyleCnt="0">
        <dgm:presLayoutVars>
          <dgm:dir/>
          <dgm:animLvl val="lvl"/>
          <dgm:resizeHandles val="exact"/>
        </dgm:presLayoutVars>
      </dgm:prSet>
      <dgm:spPr/>
    </dgm:pt>
    <dgm:pt modelId="{336726FC-25B3-469E-BA85-15A65E6492B2}" type="pres">
      <dgm:prSet presAssocID="{A654D5F0-BBDA-4491-B0CA-92506EA18F8C}" presName="linNode" presStyleCnt="0"/>
      <dgm:spPr/>
    </dgm:pt>
    <dgm:pt modelId="{1DEBA681-1FEB-4F64-A9D4-951D83636D8B}" type="pres">
      <dgm:prSet presAssocID="{A654D5F0-BBDA-4491-B0CA-92506EA18F8C}" presName="parentText" presStyleLbl="node1" presStyleIdx="0" presStyleCnt="2" custScaleX="72420">
        <dgm:presLayoutVars>
          <dgm:chMax val="1"/>
          <dgm:bulletEnabled val="1"/>
        </dgm:presLayoutVars>
      </dgm:prSet>
      <dgm:spPr/>
    </dgm:pt>
    <dgm:pt modelId="{B9BD129B-ADAC-4CFB-A7A0-70E36C81029C}" type="pres">
      <dgm:prSet presAssocID="{A654D5F0-BBDA-4491-B0CA-92506EA18F8C}" presName="descendantText" presStyleLbl="alignAccFollowNode1" presStyleIdx="0" presStyleCnt="2">
        <dgm:presLayoutVars>
          <dgm:bulletEnabled val="1"/>
        </dgm:presLayoutVars>
      </dgm:prSet>
      <dgm:spPr/>
    </dgm:pt>
    <dgm:pt modelId="{BC1FFC69-91E0-46AA-903A-CFA806184E2A}" type="pres">
      <dgm:prSet presAssocID="{5A871B13-D24A-4F1E-A998-7C72A0F9E088}" presName="sp" presStyleCnt="0"/>
      <dgm:spPr/>
    </dgm:pt>
    <dgm:pt modelId="{5B1A72C7-7945-4831-98BE-A45AF292E5C0}" type="pres">
      <dgm:prSet presAssocID="{B2ABE73F-C234-441F-94B9-CA8E0C626961}" presName="linNode" presStyleCnt="0"/>
      <dgm:spPr/>
    </dgm:pt>
    <dgm:pt modelId="{321B8B66-FA9B-4273-BC19-710422C6CBE7}" type="pres">
      <dgm:prSet presAssocID="{B2ABE73F-C234-441F-94B9-CA8E0C626961}" presName="parentText" presStyleLbl="node1" presStyleIdx="1" presStyleCnt="2" custScaleX="72420">
        <dgm:presLayoutVars>
          <dgm:chMax val="1"/>
          <dgm:bulletEnabled val="1"/>
        </dgm:presLayoutVars>
      </dgm:prSet>
      <dgm:spPr/>
    </dgm:pt>
    <dgm:pt modelId="{D31214AA-EC9D-4E5C-A484-B6B14C248158}" type="pres">
      <dgm:prSet presAssocID="{B2ABE73F-C234-441F-94B9-CA8E0C62696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737042E-715F-4234-8289-45BFB86DB0FA}" type="presOf" srcId="{056CD247-A75B-4883-B8C0-84335C692500}" destId="{B9BD129B-ADAC-4CFB-A7A0-70E36C81029C}" srcOrd="0" destOrd="0" presId="urn:microsoft.com/office/officeart/2005/8/layout/vList5"/>
    <dgm:cxn modelId="{3123B943-1B02-450C-88EF-96E220661381}" srcId="{B2ABE73F-C234-441F-94B9-CA8E0C626961}" destId="{79A2DE96-447B-4D37-96CE-24FE6A593D4A}" srcOrd="0" destOrd="0" parTransId="{F72687F6-1924-453A-B1C1-51A41A8253E7}" sibTransId="{B9CE1510-2A7D-4224-99EB-591A65C1CD0B}"/>
    <dgm:cxn modelId="{30AA9569-FC71-4C4D-A9E6-02F85A0D107B}" type="presOf" srcId="{A654D5F0-BBDA-4491-B0CA-92506EA18F8C}" destId="{1DEBA681-1FEB-4F64-A9D4-951D83636D8B}" srcOrd="0" destOrd="0" presId="urn:microsoft.com/office/officeart/2005/8/layout/vList5"/>
    <dgm:cxn modelId="{BE480781-F887-4ED0-B2A6-6CE23102987C}" type="presOf" srcId="{B2ABE73F-C234-441F-94B9-CA8E0C626961}" destId="{321B8B66-FA9B-4273-BC19-710422C6CBE7}" srcOrd="0" destOrd="0" presId="urn:microsoft.com/office/officeart/2005/8/layout/vList5"/>
    <dgm:cxn modelId="{FC78CB98-8C07-43FC-B4A7-A75566C8604A}" type="presOf" srcId="{79A2DE96-447B-4D37-96CE-24FE6A593D4A}" destId="{D31214AA-EC9D-4E5C-A484-B6B14C248158}" srcOrd="0" destOrd="0" presId="urn:microsoft.com/office/officeart/2005/8/layout/vList5"/>
    <dgm:cxn modelId="{91961D9A-FC45-48C7-8B0D-64769D4C7713}" srcId="{A654D5F0-BBDA-4491-B0CA-92506EA18F8C}" destId="{056CD247-A75B-4883-B8C0-84335C692500}" srcOrd="0" destOrd="0" parTransId="{434F60A3-0441-4E72-B6B9-BE49C6BAAFAF}" sibTransId="{A6372BDA-7F2B-4DE2-AFE0-633878C028D9}"/>
    <dgm:cxn modelId="{6049EAB7-BF58-4E27-A33E-0743190B227F}" srcId="{675455AE-3D93-4E55-A310-CF3BFC79EEBE}" destId="{B2ABE73F-C234-441F-94B9-CA8E0C626961}" srcOrd="1" destOrd="0" parTransId="{802B3687-23B4-4856-A6D8-69288A77AD26}" sibTransId="{C9F06EEC-6958-4F07-8DDD-83F282AE55FE}"/>
    <dgm:cxn modelId="{4E7902FB-8676-4EFB-8AB3-063E55FB1606}" type="presOf" srcId="{675455AE-3D93-4E55-A310-CF3BFC79EEBE}" destId="{858E42CE-6E0E-44A5-AD7B-500B4DD1754D}" srcOrd="0" destOrd="0" presId="urn:microsoft.com/office/officeart/2005/8/layout/vList5"/>
    <dgm:cxn modelId="{A56E21FE-24B2-4727-9B4F-23B8BC979FF6}" srcId="{675455AE-3D93-4E55-A310-CF3BFC79EEBE}" destId="{A654D5F0-BBDA-4491-B0CA-92506EA18F8C}" srcOrd="0" destOrd="0" parTransId="{71D6A004-9D3A-4C5E-9D47-2B40C160E3DA}" sibTransId="{5A871B13-D24A-4F1E-A998-7C72A0F9E088}"/>
    <dgm:cxn modelId="{85B580FC-D89D-4856-B783-0B912B8814D3}" type="presParOf" srcId="{858E42CE-6E0E-44A5-AD7B-500B4DD1754D}" destId="{336726FC-25B3-469E-BA85-15A65E6492B2}" srcOrd="0" destOrd="0" presId="urn:microsoft.com/office/officeart/2005/8/layout/vList5"/>
    <dgm:cxn modelId="{A6495B5F-DB8B-4858-99B7-A096F745A9D1}" type="presParOf" srcId="{336726FC-25B3-469E-BA85-15A65E6492B2}" destId="{1DEBA681-1FEB-4F64-A9D4-951D83636D8B}" srcOrd="0" destOrd="0" presId="urn:microsoft.com/office/officeart/2005/8/layout/vList5"/>
    <dgm:cxn modelId="{61E3D6D2-60B4-49A2-A316-F1E82ABF7C27}" type="presParOf" srcId="{336726FC-25B3-469E-BA85-15A65E6492B2}" destId="{B9BD129B-ADAC-4CFB-A7A0-70E36C81029C}" srcOrd="1" destOrd="0" presId="urn:microsoft.com/office/officeart/2005/8/layout/vList5"/>
    <dgm:cxn modelId="{98C5E7EB-70AB-4C1E-8845-3D6294EA6B91}" type="presParOf" srcId="{858E42CE-6E0E-44A5-AD7B-500B4DD1754D}" destId="{BC1FFC69-91E0-46AA-903A-CFA806184E2A}" srcOrd="1" destOrd="0" presId="urn:microsoft.com/office/officeart/2005/8/layout/vList5"/>
    <dgm:cxn modelId="{C04A63CF-6C6B-4FB6-8930-84443E17F636}" type="presParOf" srcId="{858E42CE-6E0E-44A5-AD7B-500B4DD1754D}" destId="{5B1A72C7-7945-4831-98BE-A45AF292E5C0}" srcOrd="2" destOrd="0" presId="urn:microsoft.com/office/officeart/2005/8/layout/vList5"/>
    <dgm:cxn modelId="{43629EFB-748F-4A44-923E-2733C3E9FCAC}" type="presParOf" srcId="{5B1A72C7-7945-4831-98BE-A45AF292E5C0}" destId="{321B8B66-FA9B-4273-BC19-710422C6CBE7}" srcOrd="0" destOrd="0" presId="urn:microsoft.com/office/officeart/2005/8/layout/vList5"/>
    <dgm:cxn modelId="{2E47263D-1DE7-41C5-9DB2-2B686282A348}" type="presParOf" srcId="{5B1A72C7-7945-4831-98BE-A45AF292E5C0}" destId="{D31214AA-EC9D-4E5C-A484-B6B14C2481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455AE-3D93-4E55-A310-CF3BFC79EEB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654D5F0-BBDA-4491-B0CA-92506EA18F8C}">
      <dgm:prSet phldrT="[文字]" custT="1"/>
      <dgm:spPr/>
      <dgm:t>
        <a:bodyPr/>
        <a:lstStyle/>
        <a:p>
          <a:r>
            <a:rPr lang="zh-TW" altLang="en-US" sz="2800" b="1">
              <a:latin typeface="源樣明體 M" pitchFamily="18" charset="-120"/>
              <a:ea typeface="源樣明體 M" pitchFamily="18" charset="-120"/>
            </a:rPr>
            <a:t>優點</a:t>
          </a:r>
        </a:p>
      </dgm:t>
    </dgm:pt>
    <dgm:pt modelId="{71D6A004-9D3A-4C5E-9D47-2B40C160E3DA}" type="parTrans" cxnId="{A56E21FE-24B2-4727-9B4F-23B8BC979FF6}">
      <dgm:prSet/>
      <dgm:spPr/>
      <dgm:t>
        <a:bodyPr/>
        <a:lstStyle/>
        <a:p>
          <a:endParaRPr lang="zh-TW" altLang="en-US"/>
        </a:p>
      </dgm:t>
    </dgm:pt>
    <dgm:pt modelId="{5A871B13-D24A-4F1E-A998-7C72A0F9E088}" type="sibTrans" cxnId="{A56E21FE-24B2-4727-9B4F-23B8BC979FF6}">
      <dgm:prSet/>
      <dgm:spPr/>
      <dgm:t>
        <a:bodyPr/>
        <a:lstStyle/>
        <a:p>
          <a:endParaRPr lang="zh-TW" altLang="en-US"/>
        </a:p>
      </dgm:t>
    </dgm:pt>
    <dgm:pt modelId="{056CD247-A75B-4883-B8C0-84335C692500}">
      <dgm:prSet phldrT="[文字]" custT="1"/>
      <dgm:spPr/>
      <dgm:t>
        <a:bodyPr/>
        <a:lstStyle/>
        <a:p>
          <a:pPr algn="just" hangingPunct="0"/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即時給予養殖漁戶現金，達到救急的效果。</a:t>
          </a:r>
        </a:p>
      </dgm:t>
    </dgm:pt>
    <dgm:pt modelId="{434F60A3-0441-4E72-B6B9-BE49C6BAAFAF}" type="parTrans" cxnId="{91961D9A-FC45-48C7-8B0D-64769D4C7713}">
      <dgm:prSet/>
      <dgm:spPr/>
      <dgm:t>
        <a:bodyPr/>
        <a:lstStyle/>
        <a:p>
          <a:endParaRPr lang="zh-TW" altLang="en-US"/>
        </a:p>
      </dgm:t>
    </dgm:pt>
    <dgm:pt modelId="{A6372BDA-7F2B-4DE2-AFE0-633878C028D9}" type="sibTrans" cxnId="{91961D9A-FC45-48C7-8B0D-64769D4C7713}">
      <dgm:prSet/>
      <dgm:spPr/>
      <dgm:t>
        <a:bodyPr/>
        <a:lstStyle/>
        <a:p>
          <a:endParaRPr lang="zh-TW" altLang="en-US"/>
        </a:p>
      </dgm:t>
    </dgm:pt>
    <dgm:pt modelId="{B2ABE73F-C234-441F-94B9-CA8E0C626961}">
      <dgm:prSet phldrT="[文字]" custT="1"/>
      <dgm:spPr/>
      <dgm:t>
        <a:bodyPr/>
        <a:lstStyle/>
        <a:p>
          <a:r>
            <a:rPr lang="zh-TW" altLang="en-US" sz="2800" b="1">
              <a:latin typeface="源樣明體 M" pitchFamily="18" charset="-120"/>
              <a:ea typeface="源樣明體 M" pitchFamily="18" charset="-120"/>
            </a:rPr>
            <a:t>缺點</a:t>
          </a:r>
        </a:p>
      </dgm:t>
    </dgm:pt>
    <dgm:pt modelId="{802B3687-23B4-4856-A6D8-69288A77AD26}" type="parTrans" cxnId="{6049EAB7-BF58-4E27-A33E-0743190B227F}">
      <dgm:prSet/>
      <dgm:spPr/>
      <dgm:t>
        <a:bodyPr/>
        <a:lstStyle/>
        <a:p>
          <a:endParaRPr lang="zh-TW" altLang="en-US"/>
        </a:p>
      </dgm:t>
    </dgm:pt>
    <dgm:pt modelId="{C9F06EEC-6958-4F07-8DDD-83F282AE55FE}" type="sibTrans" cxnId="{6049EAB7-BF58-4E27-A33E-0743190B227F}">
      <dgm:prSet/>
      <dgm:spPr/>
      <dgm:t>
        <a:bodyPr/>
        <a:lstStyle/>
        <a:p>
          <a:endParaRPr lang="zh-TW" altLang="en-US"/>
        </a:p>
      </dgm:t>
    </dgm:pt>
    <dgm:pt modelId="{79A2DE96-447B-4D37-96CE-24FE6A593D4A}">
      <dgm:prSet phldrT="[文字]" custT="1"/>
      <dgm:spPr/>
      <dgm:t>
        <a:bodyPr/>
        <a:lstStyle/>
        <a:p>
          <a:pPr algn="just" hangingPunct="0">
            <a:lnSpc>
              <a:spcPct val="80000"/>
            </a:lnSpc>
          </a:pPr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災損通報與救助脫鉤：受理案件過多，致勘查人員人力不足。</a:t>
          </a:r>
        </a:p>
      </dgm:t>
    </dgm:pt>
    <dgm:pt modelId="{F72687F6-1924-453A-B1C1-51A41A8253E7}" type="parTrans" cxnId="{3123B943-1B02-450C-88EF-96E220661381}">
      <dgm:prSet/>
      <dgm:spPr/>
      <dgm:t>
        <a:bodyPr/>
        <a:lstStyle/>
        <a:p>
          <a:endParaRPr lang="zh-TW" altLang="en-US"/>
        </a:p>
      </dgm:t>
    </dgm:pt>
    <dgm:pt modelId="{B9CE1510-2A7D-4224-99EB-591A65C1CD0B}" type="sibTrans" cxnId="{3123B943-1B02-450C-88EF-96E220661381}">
      <dgm:prSet/>
      <dgm:spPr/>
      <dgm:t>
        <a:bodyPr/>
        <a:lstStyle/>
        <a:p>
          <a:endParaRPr lang="zh-TW" altLang="en-US"/>
        </a:p>
      </dgm:t>
    </dgm:pt>
    <dgm:pt modelId="{60033260-35B1-4646-B837-3D8BF0D1170E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無法促成養殖漁業的進步。</a:t>
          </a:r>
        </a:p>
      </dgm:t>
    </dgm:pt>
    <dgm:pt modelId="{195B2012-8D35-4A3E-B6F7-89AC9511095B}" type="parTrans" cxnId="{9894F6B3-3136-4D66-BE5C-60D816B84CCA}">
      <dgm:prSet/>
      <dgm:spPr/>
      <dgm:t>
        <a:bodyPr/>
        <a:lstStyle/>
        <a:p>
          <a:endParaRPr lang="zh-TW" altLang="en-US"/>
        </a:p>
      </dgm:t>
    </dgm:pt>
    <dgm:pt modelId="{2A5186A8-00B1-4F43-BA40-4ED88787289D}" type="sibTrans" cxnId="{9894F6B3-3136-4D66-BE5C-60D816B84CCA}">
      <dgm:prSet/>
      <dgm:spPr/>
      <dgm:t>
        <a:bodyPr/>
        <a:lstStyle/>
        <a:p>
          <a:endParaRPr lang="zh-TW" altLang="en-US"/>
        </a:p>
      </dgm:t>
    </dgm:pt>
    <dgm:pt modelId="{904AB59D-C753-4D69-B6E1-A45910761206}">
      <dgm:prSet phldrT="[文字]" custT="1"/>
      <dgm:spPr/>
      <dgm:t>
        <a:bodyPr/>
        <a:lstStyle/>
        <a:p>
          <a:pPr algn="just" hangingPunct="0">
            <a:lnSpc>
              <a:spcPct val="80000"/>
            </a:lnSpc>
          </a:pPr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災損認定困難。</a:t>
          </a:r>
        </a:p>
      </dgm:t>
    </dgm:pt>
    <dgm:pt modelId="{2F067AA9-45E7-4F1B-AEF0-72912923D497}" type="parTrans" cxnId="{89570455-ECFB-49A2-8834-3C52AFE59DEA}">
      <dgm:prSet/>
      <dgm:spPr/>
    </dgm:pt>
    <dgm:pt modelId="{802AE180-83F5-4C84-8ED2-C81286627A53}" type="sibTrans" cxnId="{89570455-ECFB-49A2-8834-3C52AFE59DEA}">
      <dgm:prSet/>
      <dgm:spPr/>
    </dgm:pt>
    <dgm:pt modelId="{858E42CE-6E0E-44A5-AD7B-500B4DD1754D}" type="pres">
      <dgm:prSet presAssocID="{675455AE-3D93-4E55-A310-CF3BFC79EEBE}" presName="Name0" presStyleCnt="0">
        <dgm:presLayoutVars>
          <dgm:dir/>
          <dgm:animLvl val="lvl"/>
          <dgm:resizeHandles val="exact"/>
        </dgm:presLayoutVars>
      </dgm:prSet>
      <dgm:spPr/>
    </dgm:pt>
    <dgm:pt modelId="{336726FC-25B3-469E-BA85-15A65E6492B2}" type="pres">
      <dgm:prSet presAssocID="{A654D5F0-BBDA-4491-B0CA-92506EA18F8C}" presName="linNode" presStyleCnt="0"/>
      <dgm:spPr/>
    </dgm:pt>
    <dgm:pt modelId="{1DEBA681-1FEB-4F64-A9D4-951D83636D8B}" type="pres">
      <dgm:prSet presAssocID="{A654D5F0-BBDA-4491-B0CA-92506EA18F8C}" presName="parentText" presStyleLbl="node1" presStyleIdx="0" presStyleCnt="2" custScaleX="72420" custScaleY="53901">
        <dgm:presLayoutVars>
          <dgm:chMax val="1"/>
          <dgm:bulletEnabled val="1"/>
        </dgm:presLayoutVars>
      </dgm:prSet>
      <dgm:spPr/>
    </dgm:pt>
    <dgm:pt modelId="{B9BD129B-ADAC-4CFB-A7A0-70E36C81029C}" type="pres">
      <dgm:prSet presAssocID="{A654D5F0-BBDA-4491-B0CA-92506EA18F8C}" presName="descendantText" presStyleLbl="alignAccFollowNode1" presStyleIdx="0" presStyleCnt="2" custScaleX="99399" custScaleY="55324">
        <dgm:presLayoutVars>
          <dgm:bulletEnabled val="1"/>
        </dgm:presLayoutVars>
      </dgm:prSet>
      <dgm:spPr/>
    </dgm:pt>
    <dgm:pt modelId="{BC1FFC69-91E0-46AA-903A-CFA806184E2A}" type="pres">
      <dgm:prSet presAssocID="{5A871B13-D24A-4F1E-A998-7C72A0F9E088}" presName="sp" presStyleCnt="0"/>
      <dgm:spPr/>
    </dgm:pt>
    <dgm:pt modelId="{5B1A72C7-7945-4831-98BE-A45AF292E5C0}" type="pres">
      <dgm:prSet presAssocID="{B2ABE73F-C234-441F-94B9-CA8E0C626961}" presName="linNode" presStyleCnt="0"/>
      <dgm:spPr/>
    </dgm:pt>
    <dgm:pt modelId="{321B8B66-FA9B-4273-BC19-710422C6CBE7}" type="pres">
      <dgm:prSet presAssocID="{B2ABE73F-C234-441F-94B9-CA8E0C626961}" presName="parentText" presStyleLbl="node1" presStyleIdx="1" presStyleCnt="2" custScaleX="72420" custScaleY="90957">
        <dgm:presLayoutVars>
          <dgm:chMax val="1"/>
          <dgm:bulletEnabled val="1"/>
        </dgm:presLayoutVars>
      </dgm:prSet>
      <dgm:spPr/>
    </dgm:pt>
    <dgm:pt modelId="{D31214AA-EC9D-4E5C-A484-B6B14C248158}" type="pres">
      <dgm:prSet presAssocID="{B2ABE73F-C234-441F-94B9-CA8E0C626961}" presName="descendantText" presStyleLbl="alignAccFollowNode1" presStyleIdx="1" presStyleCnt="2" custScaleY="106597">
        <dgm:presLayoutVars>
          <dgm:bulletEnabled val="1"/>
        </dgm:presLayoutVars>
      </dgm:prSet>
      <dgm:spPr/>
    </dgm:pt>
  </dgm:ptLst>
  <dgm:cxnLst>
    <dgm:cxn modelId="{3123B943-1B02-450C-88EF-96E220661381}" srcId="{B2ABE73F-C234-441F-94B9-CA8E0C626961}" destId="{79A2DE96-447B-4D37-96CE-24FE6A593D4A}" srcOrd="0" destOrd="0" parTransId="{F72687F6-1924-453A-B1C1-51A41A8253E7}" sibTransId="{B9CE1510-2A7D-4224-99EB-591A65C1CD0B}"/>
    <dgm:cxn modelId="{CF215D65-713D-4BB7-947C-6D8BCAA7DE85}" type="presOf" srcId="{79A2DE96-447B-4D37-96CE-24FE6A593D4A}" destId="{D31214AA-EC9D-4E5C-A484-B6B14C248158}" srcOrd="0" destOrd="0" presId="urn:microsoft.com/office/officeart/2005/8/layout/vList5"/>
    <dgm:cxn modelId="{49CE9845-0595-4537-A6CD-4F35D1B0FFEE}" type="presOf" srcId="{675455AE-3D93-4E55-A310-CF3BFC79EEBE}" destId="{858E42CE-6E0E-44A5-AD7B-500B4DD1754D}" srcOrd="0" destOrd="0" presId="urn:microsoft.com/office/officeart/2005/8/layout/vList5"/>
    <dgm:cxn modelId="{698D7053-18CC-4053-9E29-8A868D95E0BB}" type="presOf" srcId="{A654D5F0-BBDA-4491-B0CA-92506EA18F8C}" destId="{1DEBA681-1FEB-4F64-A9D4-951D83636D8B}" srcOrd="0" destOrd="0" presId="urn:microsoft.com/office/officeart/2005/8/layout/vList5"/>
    <dgm:cxn modelId="{89570455-ECFB-49A2-8834-3C52AFE59DEA}" srcId="{B2ABE73F-C234-441F-94B9-CA8E0C626961}" destId="{904AB59D-C753-4D69-B6E1-A45910761206}" srcOrd="1" destOrd="0" parTransId="{2F067AA9-45E7-4F1B-AEF0-72912923D497}" sibTransId="{802AE180-83F5-4C84-8ED2-C81286627A53}"/>
    <dgm:cxn modelId="{91961D9A-FC45-48C7-8B0D-64769D4C7713}" srcId="{A654D5F0-BBDA-4491-B0CA-92506EA18F8C}" destId="{056CD247-A75B-4883-B8C0-84335C692500}" srcOrd="0" destOrd="0" parTransId="{434F60A3-0441-4E72-B6B9-BE49C6BAAFAF}" sibTransId="{A6372BDA-7F2B-4DE2-AFE0-633878C028D9}"/>
    <dgm:cxn modelId="{2A8ECBA9-9DFA-4159-8568-DF6B79D49A8A}" type="presOf" srcId="{056CD247-A75B-4883-B8C0-84335C692500}" destId="{B9BD129B-ADAC-4CFB-A7A0-70E36C81029C}" srcOrd="0" destOrd="0" presId="urn:microsoft.com/office/officeart/2005/8/layout/vList5"/>
    <dgm:cxn modelId="{BF7D95AF-63F3-494A-8812-12CF0FBB8F75}" type="presOf" srcId="{60033260-35B1-4646-B837-3D8BF0D1170E}" destId="{D31214AA-EC9D-4E5C-A484-B6B14C248158}" srcOrd="0" destOrd="2" presId="urn:microsoft.com/office/officeart/2005/8/layout/vList5"/>
    <dgm:cxn modelId="{9894F6B3-3136-4D66-BE5C-60D816B84CCA}" srcId="{B2ABE73F-C234-441F-94B9-CA8E0C626961}" destId="{60033260-35B1-4646-B837-3D8BF0D1170E}" srcOrd="2" destOrd="0" parTransId="{195B2012-8D35-4A3E-B6F7-89AC9511095B}" sibTransId="{2A5186A8-00B1-4F43-BA40-4ED88787289D}"/>
    <dgm:cxn modelId="{6049EAB7-BF58-4E27-A33E-0743190B227F}" srcId="{675455AE-3D93-4E55-A310-CF3BFC79EEBE}" destId="{B2ABE73F-C234-441F-94B9-CA8E0C626961}" srcOrd="1" destOrd="0" parTransId="{802B3687-23B4-4856-A6D8-69288A77AD26}" sibTransId="{C9F06EEC-6958-4F07-8DDD-83F282AE55FE}"/>
    <dgm:cxn modelId="{299572C0-512C-4DC0-89D7-14956A967EA6}" type="presOf" srcId="{B2ABE73F-C234-441F-94B9-CA8E0C626961}" destId="{321B8B66-FA9B-4273-BC19-710422C6CBE7}" srcOrd="0" destOrd="0" presId="urn:microsoft.com/office/officeart/2005/8/layout/vList5"/>
    <dgm:cxn modelId="{CB1FACEE-EA46-4A04-BA6D-FB0C978871CA}" type="presOf" srcId="{904AB59D-C753-4D69-B6E1-A45910761206}" destId="{D31214AA-EC9D-4E5C-A484-B6B14C248158}" srcOrd="0" destOrd="1" presId="urn:microsoft.com/office/officeart/2005/8/layout/vList5"/>
    <dgm:cxn modelId="{A56E21FE-24B2-4727-9B4F-23B8BC979FF6}" srcId="{675455AE-3D93-4E55-A310-CF3BFC79EEBE}" destId="{A654D5F0-BBDA-4491-B0CA-92506EA18F8C}" srcOrd="0" destOrd="0" parTransId="{71D6A004-9D3A-4C5E-9D47-2B40C160E3DA}" sibTransId="{5A871B13-D24A-4F1E-A998-7C72A0F9E088}"/>
    <dgm:cxn modelId="{FA1A23FD-8E28-43B6-83E6-A41C5CCECE10}" type="presParOf" srcId="{858E42CE-6E0E-44A5-AD7B-500B4DD1754D}" destId="{336726FC-25B3-469E-BA85-15A65E6492B2}" srcOrd="0" destOrd="0" presId="urn:microsoft.com/office/officeart/2005/8/layout/vList5"/>
    <dgm:cxn modelId="{007F0B78-5C3B-44DC-91B4-19A928F9497F}" type="presParOf" srcId="{336726FC-25B3-469E-BA85-15A65E6492B2}" destId="{1DEBA681-1FEB-4F64-A9D4-951D83636D8B}" srcOrd="0" destOrd="0" presId="urn:microsoft.com/office/officeart/2005/8/layout/vList5"/>
    <dgm:cxn modelId="{4DC20ABA-5ADC-43C5-BBB5-4D0C4A573AD9}" type="presParOf" srcId="{336726FC-25B3-469E-BA85-15A65E6492B2}" destId="{B9BD129B-ADAC-4CFB-A7A0-70E36C81029C}" srcOrd="1" destOrd="0" presId="urn:microsoft.com/office/officeart/2005/8/layout/vList5"/>
    <dgm:cxn modelId="{EC31214C-CF57-42EC-A3BC-FFE519377BFA}" type="presParOf" srcId="{858E42CE-6E0E-44A5-AD7B-500B4DD1754D}" destId="{BC1FFC69-91E0-46AA-903A-CFA806184E2A}" srcOrd="1" destOrd="0" presId="urn:microsoft.com/office/officeart/2005/8/layout/vList5"/>
    <dgm:cxn modelId="{033D58EE-586D-4608-AC16-CF9A5775237B}" type="presParOf" srcId="{858E42CE-6E0E-44A5-AD7B-500B4DD1754D}" destId="{5B1A72C7-7945-4831-98BE-A45AF292E5C0}" srcOrd="2" destOrd="0" presId="urn:microsoft.com/office/officeart/2005/8/layout/vList5"/>
    <dgm:cxn modelId="{4EDEC27B-3AC8-4E16-86DF-90D1FE95CA50}" type="presParOf" srcId="{5B1A72C7-7945-4831-98BE-A45AF292E5C0}" destId="{321B8B66-FA9B-4273-BC19-710422C6CBE7}" srcOrd="0" destOrd="0" presId="urn:microsoft.com/office/officeart/2005/8/layout/vList5"/>
    <dgm:cxn modelId="{1189433A-B8DA-4F39-8FD6-65F493DF178C}" type="presParOf" srcId="{5B1A72C7-7945-4831-98BE-A45AF292E5C0}" destId="{D31214AA-EC9D-4E5C-A484-B6B14C2481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455AE-3D93-4E55-A310-CF3BFC79EEB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54D5F0-BBDA-4491-B0CA-92506EA18F8C}">
      <dgm:prSet phldrT="[文字]" custT="1"/>
      <dgm:spPr/>
      <dgm:t>
        <a:bodyPr/>
        <a:lstStyle/>
        <a:p>
          <a:r>
            <a:rPr lang="zh-TW" altLang="en-US" sz="2800" b="1">
              <a:latin typeface="源樣明體 M" pitchFamily="18" charset="-120"/>
              <a:ea typeface="源樣明體 M" pitchFamily="18" charset="-120"/>
            </a:rPr>
            <a:t>優點</a:t>
          </a:r>
        </a:p>
      </dgm:t>
    </dgm:pt>
    <dgm:pt modelId="{71D6A004-9D3A-4C5E-9D47-2B40C160E3DA}" type="parTrans" cxnId="{A56E21FE-24B2-4727-9B4F-23B8BC979FF6}">
      <dgm:prSet/>
      <dgm:spPr/>
      <dgm:t>
        <a:bodyPr/>
        <a:lstStyle/>
        <a:p>
          <a:endParaRPr lang="zh-TW" altLang="en-US"/>
        </a:p>
      </dgm:t>
    </dgm:pt>
    <dgm:pt modelId="{5A871B13-D24A-4F1E-A998-7C72A0F9E088}" type="sibTrans" cxnId="{A56E21FE-24B2-4727-9B4F-23B8BC979FF6}">
      <dgm:prSet/>
      <dgm:spPr/>
      <dgm:t>
        <a:bodyPr/>
        <a:lstStyle/>
        <a:p>
          <a:endParaRPr lang="zh-TW" altLang="en-US"/>
        </a:p>
      </dgm:t>
    </dgm:pt>
    <dgm:pt modelId="{056CD247-A75B-4883-B8C0-84335C692500}">
      <dgm:prSet phldrT="[文字]" custT="1"/>
      <dgm:spPr/>
      <dgm:t>
        <a:bodyPr/>
        <a:lstStyle/>
        <a:p>
          <a:pPr algn="just" hangingPunct="0"/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漁民可在短時間內得到補償、政府的預算及資源可更有效的分配。</a:t>
          </a:r>
        </a:p>
      </dgm:t>
    </dgm:pt>
    <dgm:pt modelId="{434F60A3-0441-4E72-B6B9-BE49C6BAAFAF}" type="parTrans" cxnId="{91961D9A-FC45-48C7-8B0D-64769D4C7713}">
      <dgm:prSet/>
      <dgm:spPr/>
      <dgm:t>
        <a:bodyPr/>
        <a:lstStyle/>
        <a:p>
          <a:endParaRPr lang="zh-TW" altLang="en-US"/>
        </a:p>
      </dgm:t>
    </dgm:pt>
    <dgm:pt modelId="{A6372BDA-7F2B-4DE2-AFE0-633878C028D9}" type="sibTrans" cxnId="{91961D9A-FC45-48C7-8B0D-64769D4C7713}">
      <dgm:prSet/>
      <dgm:spPr/>
      <dgm:t>
        <a:bodyPr/>
        <a:lstStyle/>
        <a:p>
          <a:endParaRPr lang="zh-TW" altLang="en-US"/>
        </a:p>
      </dgm:t>
    </dgm:pt>
    <dgm:pt modelId="{B2ABE73F-C234-441F-94B9-CA8E0C626961}">
      <dgm:prSet phldrT="[文字]" custT="1"/>
      <dgm:spPr/>
      <dgm:t>
        <a:bodyPr/>
        <a:lstStyle/>
        <a:p>
          <a:r>
            <a:rPr lang="zh-TW" altLang="en-US" sz="2800" b="1">
              <a:latin typeface="源樣明體 M" pitchFamily="18" charset="-120"/>
              <a:ea typeface="源樣明體 M" pitchFamily="18" charset="-120"/>
            </a:rPr>
            <a:t>缺點</a:t>
          </a:r>
        </a:p>
      </dgm:t>
    </dgm:pt>
    <dgm:pt modelId="{802B3687-23B4-4856-A6D8-69288A77AD26}" type="parTrans" cxnId="{6049EAB7-BF58-4E27-A33E-0743190B227F}">
      <dgm:prSet/>
      <dgm:spPr/>
      <dgm:t>
        <a:bodyPr/>
        <a:lstStyle/>
        <a:p>
          <a:endParaRPr lang="zh-TW" altLang="en-US"/>
        </a:p>
      </dgm:t>
    </dgm:pt>
    <dgm:pt modelId="{C9F06EEC-6958-4F07-8DDD-83F282AE55FE}" type="sibTrans" cxnId="{6049EAB7-BF58-4E27-A33E-0743190B227F}">
      <dgm:prSet/>
      <dgm:spPr/>
      <dgm:t>
        <a:bodyPr/>
        <a:lstStyle/>
        <a:p>
          <a:endParaRPr lang="zh-TW" altLang="en-US"/>
        </a:p>
      </dgm:t>
    </dgm:pt>
    <dgm:pt modelId="{79A2DE96-447B-4D37-96CE-24FE6A593D4A}">
      <dgm:prSet phldrT="[文字]" custT="1"/>
      <dgm:spPr/>
      <dgm:t>
        <a:bodyPr/>
        <a:lstStyle/>
        <a:p>
          <a:pPr algn="just" hangingPunct="0"/>
          <a:r>
            <a:rPr lang="zh-TW" altLang="en-US" sz="1800" b="1">
              <a:latin typeface="華康仿宋體W4" pitchFamily="49" charset="-120"/>
              <a:ea typeface="華康仿宋體W4" pitchFamily="49" charset="-120"/>
            </a:rPr>
            <a:t>屬新興業務，我國政府或民間對於養殖漁業的資料庫建立尚未健全。</a:t>
          </a:r>
        </a:p>
      </dgm:t>
    </dgm:pt>
    <dgm:pt modelId="{F72687F6-1924-453A-B1C1-51A41A8253E7}" type="parTrans" cxnId="{3123B943-1B02-450C-88EF-96E220661381}">
      <dgm:prSet/>
      <dgm:spPr/>
      <dgm:t>
        <a:bodyPr/>
        <a:lstStyle/>
        <a:p>
          <a:endParaRPr lang="zh-TW" altLang="en-US"/>
        </a:p>
      </dgm:t>
    </dgm:pt>
    <dgm:pt modelId="{B9CE1510-2A7D-4224-99EB-591A65C1CD0B}" type="sibTrans" cxnId="{3123B943-1B02-450C-88EF-96E220661381}">
      <dgm:prSet/>
      <dgm:spPr/>
      <dgm:t>
        <a:bodyPr/>
        <a:lstStyle/>
        <a:p>
          <a:endParaRPr lang="zh-TW" altLang="en-US"/>
        </a:p>
      </dgm:t>
    </dgm:pt>
    <dgm:pt modelId="{6C37F762-45BC-4AC0-8818-357891801017}" type="pres">
      <dgm:prSet presAssocID="{675455AE-3D93-4E55-A310-CF3BFC79EEBE}" presName="Name0" presStyleCnt="0">
        <dgm:presLayoutVars>
          <dgm:dir/>
          <dgm:animLvl val="lvl"/>
          <dgm:resizeHandles/>
        </dgm:presLayoutVars>
      </dgm:prSet>
      <dgm:spPr/>
    </dgm:pt>
    <dgm:pt modelId="{ABD153EB-B259-4CE6-8D93-69096F92C7EB}" type="pres">
      <dgm:prSet presAssocID="{A654D5F0-BBDA-4491-B0CA-92506EA18F8C}" presName="linNode" presStyleCnt="0"/>
      <dgm:spPr/>
    </dgm:pt>
    <dgm:pt modelId="{7B65071C-46FE-4461-94EA-C40BD94D688D}" type="pres">
      <dgm:prSet presAssocID="{A654D5F0-BBDA-4491-B0CA-92506EA18F8C}" presName="parentShp" presStyleLbl="node1" presStyleIdx="0" presStyleCnt="2" custScaleX="54175">
        <dgm:presLayoutVars>
          <dgm:bulletEnabled val="1"/>
        </dgm:presLayoutVars>
      </dgm:prSet>
      <dgm:spPr/>
    </dgm:pt>
    <dgm:pt modelId="{CB408C36-795D-47EA-9B4D-F22CE5CD5A2C}" type="pres">
      <dgm:prSet presAssocID="{A654D5F0-BBDA-4491-B0CA-92506EA18F8C}" presName="childShp" presStyleLbl="bgAccFollowNode1" presStyleIdx="0" presStyleCnt="2" custScaleY="111978">
        <dgm:presLayoutVars>
          <dgm:bulletEnabled val="1"/>
        </dgm:presLayoutVars>
      </dgm:prSet>
      <dgm:spPr/>
    </dgm:pt>
    <dgm:pt modelId="{EDA84B36-CA56-4A01-A3B9-4BA28642AE30}" type="pres">
      <dgm:prSet presAssocID="{5A871B13-D24A-4F1E-A998-7C72A0F9E088}" presName="spacing" presStyleCnt="0"/>
      <dgm:spPr/>
    </dgm:pt>
    <dgm:pt modelId="{8FA49126-1929-48F8-B659-F2D4E1809C15}" type="pres">
      <dgm:prSet presAssocID="{B2ABE73F-C234-441F-94B9-CA8E0C626961}" presName="linNode" presStyleCnt="0"/>
      <dgm:spPr/>
    </dgm:pt>
    <dgm:pt modelId="{F79C9565-A5D3-4519-8CFE-0AD477D395B4}" type="pres">
      <dgm:prSet presAssocID="{B2ABE73F-C234-441F-94B9-CA8E0C626961}" presName="parentShp" presStyleLbl="node1" presStyleIdx="1" presStyleCnt="2" custScaleX="54175">
        <dgm:presLayoutVars>
          <dgm:bulletEnabled val="1"/>
        </dgm:presLayoutVars>
      </dgm:prSet>
      <dgm:spPr/>
    </dgm:pt>
    <dgm:pt modelId="{72497FC1-44C7-43DC-8F9C-3AED8C470DD6}" type="pres">
      <dgm:prSet presAssocID="{B2ABE73F-C234-441F-94B9-CA8E0C626961}" presName="childShp" presStyleLbl="bgAccFollowNode1" presStyleIdx="1" presStyleCnt="2" custScaleY="104331">
        <dgm:presLayoutVars>
          <dgm:bulletEnabled val="1"/>
        </dgm:presLayoutVars>
      </dgm:prSet>
      <dgm:spPr/>
    </dgm:pt>
  </dgm:ptLst>
  <dgm:cxnLst>
    <dgm:cxn modelId="{27784100-7EE3-4597-BE77-9D1BE0EB70AB}" type="presOf" srcId="{B2ABE73F-C234-441F-94B9-CA8E0C626961}" destId="{F79C9565-A5D3-4519-8CFE-0AD477D395B4}" srcOrd="0" destOrd="0" presId="urn:microsoft.com/office/officeart/2005/8/layout/vList6"/>
    <dgm:cxn modelId="{3123B943-1B02-450C-88EF-96E220661381}" srcId="{B2ABE73F-C234-441F-94B9-CA8E0C626961}" destId="{79A2DE96-447B-4D37-96CE-24FE6A593D4A}" srcOrd="0" destOrd="0" parTransId="{F72687F6-1924-453A-B1C1-51A41A8253E7}" sibTransId="{B9CE1510-2A7D-4224-99EB-591A65C1CD0B}"/>
    <dgm:cxn modelId="{620AC98A-A2A4-418A-8AFD-481F10D16930}" type="presOf" srcId="{A654D5F0-BBDA-4491-B0CA-92506EA18F8C}" destId="{7B65071C-46FE-4461-94EA-C40BD94D688D}" srcOrd="0" destOrd="0" presId="urn:microsoft.com/office/officeart/2005/8/layout/vList6"/>
    <dgm:cxn modelId="{91961D9A-FC45-48C7-8B0D-64769D4C7713}" srcId="{A654D5F0-BBDA-4491-B0CA-92506EA18F8C}" destId="{056CD247-A75B-4883-B8C0-84335C692500}" srcOrd="0" destOrd="0" parTransId="{434F60A3-0441-4E72-B6B9-BE49C6BAAFAF}" sibTransId="{A6372BDA-7F2B-4DE2-AFE0-633878C028D9}"/>
    <dgm:cxn modelId="{A56A96A7-79F3-4B2A-85F1-C5C23A642443}" type="presOf" srcId="{79A2DE96-447B-4D37-96CE-24FE6A593D4A}" destId="{72497FC1-44C7-43DC-8F9C-3AED8C470DD6}" srcOrd="0" destOrd="0" presId="urn:microsoft.com/office/officeart/2005/8/layout/vList6"/>
    <dgm:cxn modelId="{6049EAB7-BF58-4E27-A33E-0743190B227F}" srcId="{675455AE-3D93-4E55-A310-CF3BFC79EEBE}" destId="{B2ABE73F-C234-441F-94B9-CA8E0C626961}" srcOrd="1" destOrd="0" parTransId="{802B3687-23B4-4856-A6D8-69288A77AD26}" sibTransId="{C9F06EEC-6958-4F07-8DDD-83F282AE55FE}"/>
    <dgm:cxn modelId="{DE5FB3C9-0817-42D9-8AA6-9D20BBE1C44E}" type="presOf" srcId="{056CD247-A75B-4883-B8C0-84335C692500}" destId="{CB408C36-795D-47EA-9B4D-F22CE5CD5A2C}" srcOrd="0" destOrd="0" presId="urn:microsoft.com/office/officeart/2005/8/layout/vList6"/>
    <dgm:cxn modelId="{5CC1E9F9-69FD-4F1E-A2DC-B0CAF280E178}" type="presOf" srcId="{675455AE-3D93-4E55-A310-CF3BFC79EEBE}" destId="{6C37F762-45BC-4AC0-8818-357891801017}" srcOrd="0" destOrd="0" presId="urn:microsoft.com/office/officeart/2005/8/layout/vList6"/>
    <dgm:cxn modelId="{A56E21FE-24B2-4727-9B4F-23B8BC979FF6}" srcId="{675455AE-3D93-4E55-A310-CF3BFC79EEBE}" destId="{A654D5F0-BBDA-4491-B0CA-92506EA18F8C}" srcOrd="0" destOrd="0" parTransId="{71D6A004-9D3A-4C5E-9D47-2B40C160E3DA}" sibTransId="{5A871B13-D24A-4F1E-A998-7C72A0F9E088}"/>
    <dgm:cxn modelId="{1D1DA2A4-C698-40EE-BA46-BF1A2191B2CF}" type="presParOf" srcId="{6C37F762-45BC-4AC0-8818-357891801017}" destId="{ABD153EB-B259-4CE6-8D93-69096F92C7EB}" srcOrd="0" destOrd="0" presId="urn:microsoft.com/office/officeart/2005/8/layout/vList6"/>
    <dgm:cxn modelId="{C3861EDC-6E5B-4FD0-B418-61D32F9F21C2}" type="presParOf" srcId="{ABD153EB-B259-4CE6-8D93-69096F92C7EB}" destId="{7B65071C-46FE-4461-94EA-C40BD94D688D}" srcOrd="0" destOrd="0" presId="urn:microsoft.com/office/officeart/2005/8/layout/vList6"/>
    <dgm:cxn modelId="{CBD0CF91-506D-4BFB-B9CD-CB6049BA1DDF}" type="presParOf" srcId="{ABD153EB-B259-4CE6-8D93-69096F92C7EB}" destId="{CB408C36-795D-47EA-9B4D-F22CE5CD5A2C}" srcOrd="1" destOrd="0" presId="urn:microsoft.com/office/officeart/2005/8/layout/vList6"/>
    <dgm:cxn modelId="{3F1F11A5-0370-4FBF-AB4C-9518E4F24963}" type="presParOf" srcId="{6C37F762-45BC-4AC0-8818-357891801017}" destId="{EDA84B36-CA56-4A01-A3B9-4BA28642AE30}" srcOrd="1" destOrd="0" presId="urn:microsoft.com/office/officeart/2005/8/layout/vList6"/>
    <dgm:cxn modelId="{14E54E84-3732-4073-9C0A-B52EAFD3E925}" type="presParOf" srcId="{6C37F762-45BC-4AC0-8818-357891801017}" destId="{8FA49126-1929-48F8-B659-F2D4E1809C15}" srcOrd="2" destOrd="0" presId="urn:microsoft.com/office/officeart/2005/8/layout/vList6"/>
    <dgm:cxn modelId="{489B37BF-6A0A-4552-A72A-95347DF96F8E}" type="presParOf" srcId="{8FA49126-1929-48F8-B659-F2D4E1809C15}" destId="{F79C9565-A5D3-4519-8CFE-0AD477D395B4}" srcOrd="0" destOrd="0" presId="urn:microsoft.com/office/officeart/2005/8/layout/vList6"/>
    <dgm:cxn modelId="{FC4CD397-6E1A-46D3-A277-6787189D096E}" type="presParOf" srcId="{8FA49126-1929-48F8-B659-F2D4E1809C15}" destId="{72497FC1-44C7-43DC-8F9C-3AED8C470D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C41A63-93E8-4DDC-854E-721101DECB7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C85875-7D8E-4DEC-B0FD-1641662A65BD}">
      <dgm:prSet phldrT="[文字]" custT="1"/>
      <dgm:spPr/>
      <dgm:t>
        <a:bodyPr/>
        <a:lstStyle/>
        <a:p>
          <a:pPr algn="l"/>
          <a:r>
            <a:rPr lang="zh-TW" altLang="en-US" sz="2000" b="1">
              <a:solidFill>
                <a:schemeClr val="tx1"/>
              </a:solidFill>
              <a:latin typeface="華康仿宋體W4" pitchFamily="49" charset="-120"/>
              <a:ea typeface="華康仿宋體W4" pitchFamily="49" charset="-120"/>
            </a:rPr>
            <a:t>向政府相關部門倡議。</a:t>
          </a:r>
        </a:p>
      </dgm:t>
    </dgm:pt>
    <dgm:pt modelId="{CA546A2F-2581-428A-9081-0060DE773D39}" type="parTrans" cxnId="{D099F2B1-CCE5-4CDA-B71A-231F227F4D5A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gm:t>
    </dgm:pt>
    <dgm:pt modelId="{DCC3AD9E-7123-4DDB-B1E6-97225A4BE1BF}" type="sibTrans" cxnId="{D099F2B1-CCE5-4CDA-B71A-231F227F4D5A}">
      <dgm:prSet custT="1"/>
      <dgm:spPr/>
      <dgm:t>
        <a:bodyPr/>
        <a:lstStyle/>
        <a:p>
          <a:endParaRPr lang="zh-TW" altLang="en-US" sz="1800" b="1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gm:t>
    </dgm:pt>
    <dgm:pt modelId="{2B2B2E45-AA21-417D-BE22-15C3E31B5BF1}">
      <dgm:prSet phldrT="[文字]" custT="1"/>
      <dgm:spPr/>
      <dgm:t>
        <a:bodyPr/>
        <a:lstStyle/>
        <a:p>
          <a:pPr algn="l"/>
          <a:r>
            <a:rPr lang="zh-TW" altLang="en-US" sz="2000" b="1">
              <a:solidFill>
                <a:schemeClr val="tx1"/>
              </a:solidFill>
              <a:latin typeface="華康仿宋體W4" pitchFamily="49" charset="-120"/>
              <a:ea typeface="華康仿宋體W4" pitchFamily="49" charset="-120"/>
            </a:rPr>
            <a:t>將原本作為補助漁業之經費，直接用之於漁民。</a:t>
          </a:r>
        </a:p>
      </dgm:t>
    </dgm:pt>
    <dgm:pt modelId="{0A155564-C281-46DD-8390-F068F9EC0EE2}" type="parTrans" cxnId="{52A2CA4B-1112-4FE0-8EC5-3FFD8C4871F0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gm:t>
    </dgm:pt>
    <dgm:pt modelId="{01E24E6A-B985-40DC-BA9F-FA1D6B529E0A}" type="sibTrans" cxnId="{52A2CA4B-1112-4FE0-8EC5-3FFD8C4871F0}">
      <dgm:prSet custT="1"/>
      <dgm:spPr/>
      <dgm:t>
        <a:bodyPr/>
        <a:lstStyle/>
        <a:p>
          <a:endParaRPr lang="zh-TW" altLang="en-US" sz="1800" b="1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gm:t>
    </dgm:pt>
    <dgm:pt modelId="{2F9BFFFC-A223-4DC1-A1CE-69B99A105933}">
      <dgm:prSet phldrT="[文字]" custT="1"/>
      <dgm:spPr/>
      <dgm:t>
        <a:bodyPr/>
        <a:lstStyle/>
        <a:p>
          <a:pPr algn="l"/>
          <a:r>
            <a:rPr lang="zh-TW" altLang="en-US" sz="2000" b="1">
              <a:solidFill>
                <a:schemeClr val="tx1"/>
              </a:solidFill>
              <a:latin typeface="華康仿宋體W4" pitchFamily="49" charset="-120"/>
              <a:ea typeface="華康仿宋體W4" pitchFamily="49" charset="-120"/>
            </a:rPr>
            <a:t>提升漁民對於天然災害的應變能力。</a:t>
          </a:r>
        </a:p>
      </dgm:t>
    </dgm:pt>
    <dgm:pt modelId="{2E44A130-13DB-4A66-92D1-8ECB4D63B6A1}" type="parTrans" cxnId="{D362AF0C-911E-4748-A9F8-04FCBF248EEF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gm:t>
    </dgm:pt>
    <dgm:pt modelId="{5F34E95B-8898-434F-B8E8-D1F6B4375011}" type="sibTrans" cxnId="{D362AF0C-911E-4748-A9F8-04FCBF248EEF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gm:t>
    </dgm:pt>
    <dgm:pt modelId="{60DC6B5A-B655-47C1-B83E-E8BD2D015EF7}" type="pres">
      <dgm:prSet presAssocID="{24C41A63-93E8-4DDC-854E-721101DECB77}" presName="Name0" presStyleCnt="0">
        <dgm:presLayoutVars>
          <dgm:dir/>
          <dgm:resizeHandles val="exact"/>
        </dgm:presLayoutVars>
      </dgm:prSet>
      <dgm:spPr/>
    </dgm:pt>
    <dgm:pt modelId="{7F463454-6C84-4F5B-BAAD-33E6B1F9DBF0}" type="pres">
      <dgm:prSet presAssocID="{D6C85875-7D8E-4DEC-B0FD-1641662A65BD}" presName="node" presStyleLbl="node1" presStyleIdx="0" presStyleCnt="3" custScaleX="92838" custScaleY="114737">
        <dgm:presLayoutVars>
          <dgm:bulletEnabled val="1"/>
        </dgm:presLayoutVars>
      </dgm:prSet>
      <dgm:spPr/>
    </dgm:pt>
    <dgm:pt modelId="{7D38959E-A1F3-447B-A539-CC533D3DB19A}" type="pres">
      <dgm:prSet presAssocID="{DCC3AD9E-7123-4DDB-B1E6-97225A4BE1BF}" presName="sibTrans" presStyleLbl="sibTrans2D1" presStyleIdx="0" presStyleCnt="2"/>
      <dgm:spPr/>
    </dgm:pt>
    <dgm:pt modelId="{77D15773-748C-4B87-BC7C-913952073425}" type="pres">
      <dgm:prSet presAssocID="{DCC3AD9E-7123-4DDB-B1E6-97225A4BE1BF}" presName="connectorText" presStyleLbl="sibTrans2D1" presStyleIdx="0" presStyleCnt="2"/>
      <dgm:spPr/>
    </dgm:pt>
    <dgm:pt modelId="{09D18A3E-8A86-4DEE-98DE-2752EB5B6F35}" type="pres">
      <dgm:prSet presAssocID="{2B2B2E45-AA21-417D-BE22-15C3E31B5BF1}" presName="node" presStyleLbl="node1" presStyleIdx="1" presStyleCnt="3" custScaleX="131019" custScaleY="114727">
        <dgm:presLayoutVars>
          <dgm:bulletEnabled val="1"/>
        </dgm:presLayoutVars>
      </dgm:prSet>
      <dgm:spPr/>
    </dgm:pt>
    <dgm:pt modelId="{73BAC4B2-DA83-4403-AE0A-9B520432FC3E}" type="pres">
      <dgm:prSet presAssocID="{01E24E6A-B985-40DC-BA9F-FA1D6B529E0A}" presName="sibTrans" presStyleLbl="sibTrans2D1" presStyleIdx="1" presStyleCnt="2"/>
      <dgm:spPr/>
    </dgm:pt>
    <dgm:pt modelId="{C6AA590A-2DCB-4AC7-AB8E-65820FF0FA46}" type="pres">
      <dgm:prSet presAssocID="{01E24E6A-B985-40DC-BA9F-FA1D6B529E0A}" presName="connectorText" presStyleLbl="sibTrans2D1" presStyleIdx="1" presStyleCnt="2"/>
      <dgm:spPr/>
    </dgm:pt>
    <dgm:pt modelId="{9544CDC4-DAC3-440A-9F8C-1B4F6F9E3EC2}" type="pres">
      <dgm:prSet presAssocID="{2F9BFFFC-A223-4DC1-A1CE-69B99A105933}" presName="node" presStyleLbl="node1" presStyleIdx="2" presStyleCnt="3" custScaleX="124171" custScaleY="116814">
        <dgm:presLayoutVars>
          <dgm:bulletEnabled val="1"/>
        </dgm:presLayoutVars>
      </dgm:prSet>
      <dgm:spPr/>
    </dgm:pt>
  </dgm:ptLst>
  <dgm:cxnLst>
    <dgm:cxn modelId="{D362AF0C-911E-4748-A9F8-04FCBF248EEF}" srcId="{24C41A63-93E8-4DDC-854E-721101DECB77}" destId="{2F9BFFFC-A223-4DC1-A1CE-69B99A105933}" srcOrd="2" destOrd="0" parTransId="{2E44A130-13DB-4A66-92D1-8ECB4D63B6A1}" sibTransId="{5F34E95B-8898-434F-B8E8-D1F6B4375011}"/>
    <dgm:cxn modelId="{92E87514-FE2F-4BD8-8691-EF1ED0D3D03A}" type="presOf" srcId="{24C41A63-93E8-4DDC-854E-721101DECB77}" destId="{60DC6B5A-B655-47C1-B83E-E8BD2D015EF7}" srcOrd="0" destOrd="0" presId="urn:microsoft.com/office/officeart/2005/8/layout/process1"/>
    <dgm:cxn modelId="{2501E316-545C-4869-ADFB-49A8F711228D}" type="presOf" srcId="{D6C85875-7D8E-4DEC-B0FD-1641662A65BD}" destId="{7F463454-6C84-4F5B-BAAD-33E6B1F9DBF0}" srcOrd="0" destOrd="0" presId="urn:microsoft.com/office/officeart/2005/8/layout/process1"/>
    <dgm:cxn modelId="{AAA39D36-B020-40EC-AAC8-34FD90B66885}" type="presOf" srcId="{2B2B2E45-AA21-417D-BE22-15C3E31B5BF1}" destId="{09D18A3E-8A86-4DEE-98DE-2752EB5B6F35}" srcOrd="0" destOrd="0" presId="urn:microsoft.com/office/officeart/2005/8/layout/process1"/>
    <dgm:cxn modelId="{52A2CA4B-1112-4FE0-8EC5-3FFD8C4871F0}" srcId="{24C41A63-93E8-4DDC-854E-721101DECB77}" destId="{2B2B2E45-AA21-417D-BE22-15C3E31B5BF1}" srcOrd="1" destOrd="0" parTransId="{0A155564-C281-46DD-8390-F068F9EC0EE2}" sibTransId="{01E24E6A-B985-40DC-BA9F-FA1D6B529E0A}"/>
    <dgm:cxn modelId="{83BC6F84-E26B-4208-8FA8-208DBF2C507E}" type="presOf" srcId="{2F9BFFFC-A223-4DC1-A1CE-69B99A105933}" destId="{9544CDC4-DAC3-440A-9F8C-1B4F6F9E3EC2}" srcOrd="0" destOrd="0" presId="urn:microsoft.com/office/officeart/2005/8/layout/process1"/>
    <dgm:cxn modelId="{59875D92-3C0B-4990-ACF4-C108F3A6AB4B}" type="presOf" srcId="{01E24E6A-B985-40DC-BA9F-FA1D6B529E0A}" destId="{C6AA590A-2DCB-4AC7-AB8E-65820FF0FA46}" srcOrd="1" destOrd="0" presId="urn:microsoft.com/office/officeart/2005/8/layout/process1"/>
    <dgm:cxn modelId="{5041019D-7084-4395-9B42-7D6329DBD055}" type="presOf" srcId="{01E24E6A-B985-40DC-BA9F-FA1D6B529E0A}" destId="{73BAC4B2-DA83-4403-AE0A-9B520432FC3E}" srcOrd="0" destOrd="0" presId="urn:microsoft.com/office/officeart/2005/8/layout/process1"/>
    <dgm:cxn modelId="{D099F2B1-CCE5-4CDA-B71A-231F227F4D5A}" srcId="{24C41A63-93E8-4DDC-854E-721101DECB77}" destId="{D6C85875-7D8E-4DEC-B0FD-1641662A65BD}" srcOrd="0" destOrd="0" parTransId="{CA546A2F-2581-428A-9081-0060DE773D39}" sibTransId="{DCC3AD9E-7123-4DDB-B1E6-97225A4BE1BF}"/>
    <dgm:cxn modelId="{2DF0A0B6-1941-419E-80B4-62D03DFC8162}" type="presOf" srcId="{DCC3AD9E-7123-4DDB-B1E6-97225A4BE1BF}" destId="{77D15773-748C-4B87-BC7C-913952073425}" srcOrd="1" destOrd="0" presId="urn:microsoft.com/office/officeart/2005/8/layout/process1"/>
    <dgm:cxn modelId="{100A4DFE-AB57-48B0-AA1A-7FE2230E6A4D}" type="presOf" srcId="{DCC3AD9E-7123-4DDB-B1E6-97225A4BE1BF}" destId="{7D38959E-A1F3-447B-A539-CC533D3DB19A}" srcOrd="0" destOrd="0" presId="urn:microsoft.com/office/officeart/2005/8/layout/process1"/>
    <dgm:cxn modelId="{05E4091A-BF09-4644-8C44-B6624F4DEF6A}" type="presParOf" srcId="{60DC6B5A-B655-47C1-B83E-E8BD2D015EF7}" destId="{7F463454-6C84-4F5B-BAAD-33E6B1F9DBF0}" srcOrd="0" destOrd="0" presId="urn:microsoft.com/office/officeart/2005/8/layout/process1"/>
    <dgm:cxn modelId="{AB3D85BE-F89E-4ACC-A095-656059AE77AE}" type="presParOf" srcId="{60DC6B5A-B655-47C1-B83E-E8BD2D015EF7}" destId="{7D38959E-A1F3-447B-A539-CC533D3DB19A}" srcOrd="1" destOrd="0" presId="urn:microsoft.com/office/officeart/2005/8/layout/process1"/>
    <dgm:cxn modelId="{2ABC836B-D2C2-4CCC-8157-782E301A152D}" type="presParOf" srcId="{7D38959E-A1F3-447B-A539-CC533D3DB19A}" destId="{77D15773-748C-4B87-BC7C-913952073425}" srcOrd="0" destOrd="0" presId="urn:microsoft.com/office/officeart/2005/8/layout/process1"/>
    <dgm:cxn modelId="{B761C67D-4EFD-47A1-8E58-D10BEDFE13D3}" type="presParOf" srcId="{60DC6B5A-B655-47C1-B83E-E8BD2D015EF7}" destId="{09D18A3E-8A86-4DEE-98DE-2752EB5B6F35}" srcOrd="2" destOrd="0" presId="urn:microsoft.com/office/officeart/2005/8/layout/process1"/>
    <dgm:cxn modelId="{9F543728-4F67-4B55-BEC3-E832FD215E14}" type="presParOf" srcId="{60DC6B5A-B655-47C1-B83E-E8BD2D015EF7}" destId="{73BAC4B2-DA83-4403-AE0A-9B520432FC3E}" srcOrd="3" destOrd="0" presId="urn:microsoft.com/office/officeart/2005/8/layout/process1"/>
    <dgm:cxn modelId="{0224C8CC-1834-4480-B0D5-7EAED6D7EE6E}" type="presParOf" srcId="{73BAC4B2-DA83-4403-AE0A-9B520432FC3E}" destId="{C6AA590A-2DCB-4AC7-AB8E-65820FF0FA46}" srcOrd="0" destOrd="0" presId="urn:microsoft.com/office/officeart/2005/8/layout/process1"/>
    <dgm:cxn modelId="{5DD5EECA-9FEA-4936-AA2B-6950F8AB78D7}" type="presParOf" srcId="{60DC6B5A-B655-47C1-B83E-E8BD2D015EF7}" destId="{9544CDC4-DAC3-440A-9F8C-1B4F6F9E3E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36CC-89B8-4EEB-BB89-3E359EDDD822}">
      <dsp:nvSpPr>
        <dsp:cNvPr id="0" name=""/>
        <dsp:cNvSpPr/>
      </dsp:nvSpPr>
      <dsp:spPr>
        <a:xfrm>
          <a:off x="2317470" y="6652"/>
          <a:ext cx="4637865" cy="10492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>
              <a:latin typeface="華康仿宋體W4" pitchFamily="49" charset="-120"/>
              <a:ea typeface="華康仿宋體W4" pitchFamily="49" charset="-120"/>
            </a:rPr>
            <a:t>以不同等級之預警方式幫助漁民在災害來襲前做好準備。</a:t>
          </a:r>
        </a:p>
      </dsp:txBody>
      <dsp:txXfrm>
        <a:off x="2317470" y="137803"/>
        <a:ext cx="4244413" cy="786904"/>
      </dsp:txXfrm>
    </dsp:sp>
    <dsp:sp modelId="{67EFD1E5-28E6-4F1A-B468-2B267E27225F}">
      <dsp:nvSpPr>
        <dsp:cNvPr id="0" name=""/>
        <dsp:cNvSpPr/>
      </dsp:nvSpPr>
      <dsp:spPr>
        <a:xfrm>
          <a:off x="245464" y="703"/>
          <a:ext cx="2072006" cy="10611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>
              <a:latin typeface="源樣明體 M" pitchFamily="18" charset="-120"/>
              <a:ea typeface="源樣明體 M" pitchFamily="18" charset="-120"/>
            </a:rPr>
            <a:t>優點</a:t>
          </a:r>
        </a:p>
      </dsp:txBody>
      <dsp:txXfrm>
        <a:off x="297263" y="52502"/>
        <a:ext cx="1968408" cy="957506"/>
      </dsp:txXfrm>
    </dsp:sp>
    <dsp:sp modelId="{7D8FE6A2-B31D-4DA8-938B-256A0D113483}">
      <dsp:nvSpPr>
        <dsp:cNvPr id="0" name=""/>
        <dsp:cNvSpPr/>
      </dsp:nvSpPr>
      <dsp:spPr>
        <a:xfrm>
          <a:off x="2317470" y="1196531"/>
          <a:ext cx="4644339" cy="10492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8783"/>
            <a:satOff val="-62518"/>
            <a:lumOff val="-47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8783"/>
              <a:satOff val="-62518"/>
              <a:lumOff val="-47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>
              <a:latin typeface="華康仿宋體W4" pitchFamily="49" charset="-120"/>
              <a:ea typeface="華康仿宋體W4" pitchFamily="49" charset="-120"/>
            </a:rPr>
            <a:t>並非所有災害漁民皆有能力、設備做到防範。</a:t>
          </a:r>
        </a:p>
      </dsp:txBody>
      <dsp:txXfrm>
        <a:off x="2317470" y="1327682"/>
        <a:ext cx="4250887" cy="786904"/>
      </dsp:txXfrm>
    </dsp:sp>
    <dsp:sp modelId="{29793560-119A-4C71-ABE3-647FF6E35163}">
      <dsp:nvSpPr>
        <dsp:cNvPr id="0" name=""/>
        <dsp:cNvSpPr/>
      </dsp:nvSpPr>
      <dsp:spPr>
        <a:xfrm>
          <a:off x="238989" y="1166729"/>
          <a:ext cx="2078480" cy="1108812"/>
        </a:xfrm>
        <a:prstGeom prst="roundRect">
          <a:avLst/>
        </a:prstGeom>
        <a:solidFill>
          <a:schemeClr val="accent2">
            <a:hueOff val="-388700"/>
            <a:satOff val="-43895"/>
            <a:lumOff val="-9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>
              <a:latin typeface="源樣明體 M" pitchFamily="18" charset="-120"/>
              <a:ea typeface="源樣明體 M" pitchFamily="18" charset="-120"/>
            </a:rPr>
            <a:t>缺點</a:t>
          </a:r>
        </a:p>
      </dsp:txBody>
      <dsp:txXfrm>
        <a:off x="293117" y="1220857"/>
        <a:ext cx="1970224" cy="1000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D129B-ADAC-4CFB-A7A0-70E36C81029C}">
      <dsp:nvSpPr>
        <dsp:cNvPr id="0" name=""/>
        <dsp:cNvSpPr/>
      </dsp:nvSpPr>
      <dsp:spPr>
        <a:xfrm rot="5400000">
          <a:off x="4756983" y="-2146207"/>
          <a:ext cx="723784" cy="51971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解決劇烈的溫差變化，使漁獲穩定，且太陽能發電可使資源循環再利用。</a:t>
          </a:r>
        </a:p>
      </dsp:txBody>
      <dsp:txXfrm rot="-5400000">
        <a:off x="2520280" y="125828"/>
        <a:ext cx="5161858" cy="653120"/>
      </dsp:txXfrm>
    </dsp:sp>
    <dsp:sp modelId="{1DEBA681-1FEB-4F64-A9D4-951D83636D8B}">
      <dsp:nvSpPr>
        <dsp:cNvPr id="0" name=""/>
        <dsp:cNvSpPr/>
      </dsp:nvSpPr>
      <dsp:spPr>
        <a:xfrm>
          <a:off x="403139" y="22"/>
          <a:ext cx="2117140" cy="904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>
              <a:latin typeface="源樣明體 M" pitchFamily="18" charset="-120"/>
              <a:ea typeface="源樣明體 M" pitchFamily="18" charset="-120"/>
            </a:rPr>
            <a:t>優點</a:t>
          </a:r>
        </a:p>
      </dsp:txBody>
      <dsp:txXfrm>
        <a:off x="447304" y="44187"/>
        <a:ext cx="2028810" cy="816400"/>
      </dsp:txXfrm>
    </dsp:sp>
    <dsp:sp modelId="{D31214AA-EC9D-4E5C-A484-B6B14C248158}">
      <dsp:nvSpPr>
        <dsp:cNvPr id="0" name=""/>
        <dsp:cNvSpPr/>
      </dsp:nvSpPr>
      <dsp:spPr>
        <a:xfrm rot="5400000">
          <a:off x="4756983" y="-1196240"/>
          <a:ext cx="723784" cy="51971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設備成本龐大，且須在漁民、政府、能約業者三方溝通合作後才可使利益最大化。</a:t>
          </a:r>
        </a:p>
      </dsp:txBody>
      <dsp:txXfrm rot="-5400000">
        <a:off x="2520280" y="1075795"/>
        <a:ext cx="5161858" cy="653120"/>
      </dsp:txXfrm>
    </dsp:sp>
    <dsp:sp modelId="{321B8B66-FA9B-4273-BC19-710422C6CBE7}">
      <dsp:nvSpPr>
        <dsp:cNvPr id="0" name=""/>
        <dsp:cNvSpPr/>
      </dsp:nvSpPr>
      <dsp:spPr>
        <a:xfrm>
          <a:off x="403139" y="949989"/>
          <a:ext cx="2117140" cy="904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>
              <a:latin typeface="源樣明體 M" pitchFamily="18" charset="-120"/>
              <a:ea typeface="源樣明體 M" pitchFamily="18" charset="-120"/>
            </a:rPr>
            <a:t>缺點</a:t>
          </a:r>
        </a:p>
      </dsp:txBody>
      <dsp:txXfrm>
        <a:off x="447304" y="994154"/>
        <a:ext cx="2028810" cy="81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D129B-ADAC-4CFB-A7A0-70E36C81029C}">
      <dsp:nvSpPr>
        <dsp:cNvPr id="0" name=""/>
        <dsp:cNvSpPr/>
      </dsp:nvSpPr>
      <dsp:spPr>
        <a:xfrm rot="5400000">
          <a:off x="4521414" y="-2045891"/>
          <a:ext cx="680228" cy="49212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即時給予養殖漁戶現金，達到救急的效果。</a:t>
          </a:r>
        </a:p>
      </dsp:txBody>
      <dsp:txXfrm rot="-5400000">
        <a:off x="2400900" y="107829"/>
        <a:ext cx="4888050" cy="613816"/>
      </dsp:txXfrm>
    </dsp:sp>
    <dsp:sp modelId="{1DEBA681-1FEB-4F64-A9D4-951D83636D8B}">
      <dsp:nvSpPr>
        <dsp:cNvPr id="0" name=""/>
        <dsp:cNvSpPr/>
      </dsp:nvSpPr>
      <dsp:spPr>
        <a:xfrm>
          <a:off x="384043" y="528"/>
          <a:ext cx="2016856" cy="82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>
              <a:latin typeface="源樣明體 M" pitchFamily="18" charset="-120"/>
              <a:ea typeface="源樣明體 M" pitchFamily="18" charset="-120"/>
            </a:rPr>
            <a:t>優點</a:t>
          </a:r>
        </a:p>
      </dsp:txBody>
      <dsp:txXfrm>
        <a:off x="424483" y="40968"/>
        <a:ext cx="1935976" cy="747535"/>
      </dsp:txXfrm>
    </dsp:sp>
    <dsp:sp modelId="{D31214AA-EC9D-4E5C-A484-B6B14C248158}">
      <dsp:nvSpPr>
        <dsp:cNvPr id="0" name=""/>
        <dsp:cNvSpPr/>
      </dsp:nvSpPr>
      <dsp:spPr>
        <a:xfrm rot="5400000">
          <a:off x="4221082" y="-870747"/>
          <a:ext cx="1310649" cy="4951012"/>
        </a:xfrm>
        <a:prstGeom prst="round2SameRect">
          <a:avLst/>
        </a:prstGeom>
        <a:solidFill>
          <a:schemeClr val="accent2">
            <a:tint val="40000"/>
            <a:alpha val="90000"/>
            <a:hueOff val="-118783"/>
            <a:satOff val="-62518"/>
            <a:lumOff val="-47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8783"/>
              <a:satOff val="-62518"/>
              <a:lumOff val="-47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hangingPunct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災損通報與救助脫鉤：受理案件過多，致勘查人員人力不足。</a:t>
          </a:r>
        </a:p>
        <a:p>
          <a:pPr marL="171450" lvl="1" indent="-171450" algn="just" defTabSz="800100" hangingPunct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災損認定困難。</a:t>
          </a:r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無法促成養殖漁業的進步。</a:t>
          </a:r>
        </a:p>
      </dsp:txBody>
      <dsp:txXfrm rot="-5400000">
        <a:off x="2400901" y="1013415"/>
        <a:ext cx="4887031" cy="1182687"/>
      </dsp:txXfrm>
    </dsp:sp>
    <dsp:sp modelId="{321B8B66-FA9B-4273-BC19-710422C6CBE7}">
      <dsp:nvSpPr>
        <dsp:cNvPr id="0" name=""/>
        <dsp:cNvSpPr/>
      </dsp:nvSpPr>
      <dsp:spPr>
        <a:xfrm>
          <a:off x="384043" y="905790"/>
          <a:ext cx="2016856" cy="1397937"/>
        </a:xfrm>
        <a:prstGeom prst="roundRect">
          <a:avLst/>
        </a:prstGeom>
        <a:solidFill>
          <a:schemeClr val="accent2">
            <a:hueOff val="-388700"/>
            <a:satOff val="-43895"/>
            <a:lumOff val="-9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>
              <a:latin typeface="源樣明體 M" pitchFamily="18" charset="-120"/>
              <a:ea typeface="源樣明體 M" pitchFamily="18" charset="-120"/>
            </a:rPr>
            <a:t>缺點</a:t>
          </a:r>
        </a:p>
      </dsp:txBody>
      <dsp:txXfrm>
        <a:off x="452285" y="974032"/>
        <a:ext cx="1880372" cy="1261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08C36-795D-47EA-9B4D-F22CE5CD5A2C}">
      <dsp:nvSpPr>
        <dsp:cNvPr id="0" name=""/>
        <dsp:cNvSpPr/>
      </dsp:nvSpPr>
      <dsp:spPr>
        <a:xfrm>
          <a:off x="2505509" y="981"/>
          <a:ext cx="4867607" cy="9167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漁民可在短時間內得到補償、政府的預算及資源可更有效的分配。</a:t>
          </a:r>
        </a:p>
      </dsp:txBody>
      <dsp:txXfrm>
        <a:off x="2505509" y="115576"/>
        <a:ext cx="4523823" cy="687567"/>
      </dsp:txXfrm>
    </dsp:sp>
    <dsp:sp modelId="{7B65071C-46FE-4461-94EA-C40BD94D688D}">
      <dsp:nvSpPr>
        <dsp:cNvPr id="0" name=""/>
        <dsp:cNvSpPr/>
      </dsp:nvSpPr>
      <dsp:spPr>
        <a:xfrm>
          <a:off x="747492" y="50012"/>
          <a:ext cx="1758017" cy="818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>
              <a:latin typeface="源樣明體 M" pitchFamily="18" charset="-120"/>
              <a:ea typeface="源樣明體 M" pitchFamily="18" charset="-120"/>
            </a:rPr>
            <a:t>優點</a:t>
          </a:r>
        </a:p>
      </dsp:txBody>
      <dsp:txXfrm>
        <a:off x="787457" y="89977"/>
        <a:ext cx="1678087" cy="738764"/>
      </dsp:txXfrm>
    </dsp:sp>
    <dsp:sp modelId="{72497FC1-44C7-43DC-8F9C-3AED8C470DD6}">
      <dsp:nvSpPr>
        <dsp:cNvPr id="0" name=""/>
        <dsp:cNvSpPr/>
      </dsp:nvSpPr>
      <dsp:spPr>
        <a:xfrm>
          <a:off x="2505509" y="999608"/>
          <a:ext cx="4867607" cy="8541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>
              <a:latin typeface="華康仿宋體W4" pitchFamily="49" charset="-120"/>
              <a:ea typeface="華康仿宋體W4" pitchFamily="49" charset="-120"/>
            </a:rPr>
            <a:t>屬新興業務，我國政府或民間對於養殖漁業的資料庫建立尚未健全。</a:t>
          </a:r>
        </a:p>
      </dsp:txBody>
      <dsp:txXfrm>
        <a:off x="2505509" y="1106377"/>
        <a:ext cx="4547300" cy="640614"/>
      </dsp:txXfrm>
    </dsp:sp>
    <dsp:sp modelId="{F79C9565-A5D3-4519-8CFE-0AD477D395B4}">
      <dsp:nvSpPr>
        <dsp:cNvPr id="0" name=""/>
        <dsp:cNvSpPr/>
      </dsp:nvSpPr>
      <dsp:spPr>
        <a:xfrm>
          <a:off x="747492" y="1017337"/>
          <a:ext cx="1758017" cy="818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>
              <a:latin typeface="源樣明體 M" pitchFamily="18" charset="-120"/>
              <a:ea typeface="源樣明體 M" pitchFamily="18" charset="-120"/>
            </a:rPr>
            <a:t>缺點</a:t>
          </a:r>
        </a:p>
      </dsp:txBody>
      <dsp:txXfrm>
        <a:off x="787457" y="1057302"/>
        <a:ext cx="1678087" cy="738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63454-6C84-4F5B-BAAD-33E6B1F9DBF0}">
      <dsp:nvSpPr>
        <dsp:cNvPr id="0" name=""/>
        <dsp:cNvSpPr/>
      </dsp:nvSpPr>
      <dsp:spPr>
        <a:xfrm>
          <a:off x="7499" y="268746"/>
          <a:ext cx="1652288" cy="167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>
              <a:solidFill>
                <a:schemeClr val="tx1"/>
              </a:solidFill>
              <a:latin typeface="華康仿宋體W4" pitchFamily="49" charset="-120"/>
              <a:ea typeface="華康仿宋體W4" pitchFamily="49" charset="-120"/>
            </a:rPr>
            <a:t>向政府相關部門倡議。</a:t>
          </a:r>
        </a:p>
      </dsp:txBody>
      <dsp:txXfrm>
        <a:off x="55893" y="317140"/>
        <a:ext cx="1555500" cy="1580876"/>
      </dsp:txXfrm>
    </dsp:sp>
    <dsp:sp modelId="{7D38959E-A1F3-447B-A539-CC533D3DB19A}">
      <dsp:nvSpPr>
        <dsp:cNvPr id="0" name=""/>
        <dsp:cNvSpPr/>
      </dsp:nvSpPr>
      <dsp:spPr>
        <a:xfrm>
          <a:off x="1837763" y="886888"/>
          <a:ext cx="377308" cy="441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sp:txBody>
      <dsp:txXfrm>
        <a:off x="1837763" y="975164"/>
        <a:ext cx="264116" cy="264827"/>
      </dsp:txXfrm>
    </dsp:sp>
    <dsp:sp modelId="{09D18A3E-8A86-4DEE-98DE-2752EB5B6F35}">
      <dsp:nvSpPr>
        <dsp:cNvPr id="0" name=""/>
        <dsp:cNvSpPr/>
      </dsp:nvSpPr>
      <dsp:spPr>
        <a:xfrm>
          <a:off x="2371690" y="268819"/>
          <a:ext cx="2331817" cy="167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>
              <a:solidFill>
                <a:schemeClr val="tx1"/>
              </a:solidFill>
              <a:latin typeface="華康仿宋體W4" pitchFamily="49" charset="-120"/>
              <a:ea typeface="華康仿宋體W4" pitchFamily="49" charset="-120"/>
            </a:rPr>
            <a:t>將原本作為補助漁業之經費，直接用之於漁民。</a:t>
          </a:r>
        </a:p>
      </dsp:txBody>
      <dsp:txXfrm>
        <a:off x="2420823" y="317952"/>
        <a:ext cx="2233551" cy="1579252"/>
      </dsp:txXfrm>
    </dsp:sp>
    <dsp:sp modelId="{73BAC4B2-DA83-4403-AE0A-9B520432FC3E}">
      <dsp:nvSpPr>
        <dsp:cNvPr id="0" name=""/>
        <dsp:cNvSpPr/>
      </dsp:nvSpPr>
      <dsp:spPr>
        <a:xfrm>
          <a:off x="4881482" y="886888"/>
          <a:ext cx="377308" cy="441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>
            <a:solidFill>
              <a:schemeClr val="tx1"/>
            </a:solidFill>
            <a:latin typeface="華康仿宋體W4" pitchFamily="49" charset="-120"/>
            <a:ea typeface="華康仿宋體W4" pitchFamily="49" charset="-120"/>
          </a:endParaRPr>
        </a:p>
      </dsp:txBody>
      <dsp:txXfrm>
        <a:off x="4881482" y="975164"/>
        <a:ext cx="264116" cy="264827"/>
      </dsp:txXfrm>
    </dsp:sp>
    <dsp:sp modelId="{9544CDC4-DAC3-440A-9F8C-1B4F6F9E3EC2}">
      <dsp:nvSpPr>
        <dsp:cNvPr id="0" name=""/>
        <dsp:cNvSpPr/>
      </dsp:nvSpPr>
      <dsp:spPr>
        <a:xfrm>
          <a:off x="5415409" y="253561"/>
          <a:ext cx="2209939" cy="1708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>
              <a:solidFill>
                <a:schemeClr val="tx1"/>
              </a:solidFill>
              <a:latin typeface="華康仿宋體W4" pitchFamily="49" charset="-120"/>
              <a:ea typeface="華康仿宋體W4" pitchFamily="49" charset="-120"/>
            </a:rPr>
            <a:t>提升漁民對於天然災害的應變能力。</a:t>
          </a:r>
        </a:p>
      </dsp:txBody>
      <dsp:txXfrm>
        <a:off x="5465436" y="303588"/>
        <a:ext cx="2109885" cy="1607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406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86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87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580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439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346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2411760" y="1491630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TW" sz="4000" b="0">
                <a:latin typeface="源雲明體 M" panose="02020500000000000000" charset="-120"/>
                <a:ea typeface="源雲明體 M" panose="02020500000000000000" charset="-120"/>
              </a:rPr>
              <a:t>2207</a:t>
            </a:r>
            <a:r>
              <a:rPr lang="zh-TW" altLang="en-US" sz="4000" b="0">
                <a:latin typeface="源雲明體 M" panose="02020500000000000000" charset="-120"/>
                <a:ea typeface="源雲明體 M" panose="02020500000000000000" charset="-120"/>
              </a:rPr>
              <a:t>決選報告簡報</a:t>
            </a:r>
          </a:p>
        </p:txBody>
      </p:sp>
      <p:grpSp>
        <p:nvGrpSpPr>
          <p:cNvPr id="72" name="Google Shape;72;p12"/>
          <p:cNvGrpSpPr/>
          <p:nvPr/>
        </p:nvGrpSpPr>
        <p:grpSpPr>
          <a:xfrm>
            <a:off x="1282136" y="3512038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第二步驟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66867" y="84355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漁業保險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1531999"/>
            <a:ext cx="7257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透過漁業保單轉嫁極端氣候帶來的重大災損，結合商業保險概念，帶給漁民更多保障，減少其因極端氣候所承擔的災損。目前主要以「氣候參數型」保單為主，保單分為「降水」及「溫度」參數型。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556193482"/>
              </p:ext>
            </p:extLst>
          </p:nvPr>
        </p:nvGraphicFramePr>
        <p:xfrm>
          <a:off x="568025" y="2879317"/>
          <a:ext cx="8120610" cy="185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159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806201" y="2139702"/>
            <a:ext cx="4638007" cy="5837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b="0">
                <a:latin typeface="源樣明體 M" pitchFamily="18" charset="-120"/>
                <a:ea typeface="源樣明體 M" pitchFamily="18" charset="-120"/>
              </a:rPr>
              <a:t>第三步驟</a:t>
            </a:r>
            <a:endParaRPr sz="3600" b="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123728" y="2571750"/>
            <a:ext cx="590465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400">
                <a:latin typeface="源樣明體 M" pitchFamily="18" charset="-120"/>
                <a:ea typeface="源樣明體 M" pitchFamily="18" charset="-120"/>
              </a:rPr>
              <a:t>我方解決方案</a:t>
            </a:r>
            <a:endParaRPr sz="240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22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第三步驟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01631" y="84355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我方解決方案</a:t>
            </a:r>
            <a:r>
              <a:rPr lang="en-US" altLang="zh-TW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—</a:t>
            </a:r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漁業保險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78769662"/>
              </p:ext>
            </p:extLst>
          </p:nvPr>
        </p:nvGraphicFramePr>
        <p:xfrm>
          <a:off x="683568" y="1923678"/>
          <a:ext cx="7632848" cy="221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765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摺角紙張 8"/>
          <p:cNvSpPr/>
          <p:nvPr/>
        </p:nvSpPr>
        <p:spPr>
          <a:xfrm rot="21431363">
            <a:off x="1345642" y="1664074"/>
            <a:ext cx="6408712" cy="3100812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第三步驟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66867" y="84355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漁業保險</a:t>
            </a:r>
            <a:r>
              <a:rPr lang="en-US" altLang="zh-TW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—</a:t>
            </a:r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優點</a:t>
            </a:r>
          </a:p>
        </p:txBody>
      </p:sp>
      <p:sp>
        <p:nvSpPr>
          <p:cNvPr id="2" name="矩形 1"/>
          <p:cNvSpPr/>
          <p:nvPr/>
        </p:nvSpPr>
        <p:spPr>
          <a:xfrm>
            <a:off x="1837098" y="2038869"/>
            <a:ext cx="5469804" cy="235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因為魚種的經濟價值不一，為使漁民能得到相對應的保障，可由漁民自行選擇欲投保的保單，當天災來臨時，便能得到應有的保障。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相對政府給予的補助，透過私人企業，理賠的程序更加便捷，給付也更加快速。</a:t>
            </a:r>
            <a:endParaRPr lang="en-US" altLang="zh-TW" sz="2000">
              <a:latin typeface="源樣明體 M" pitchFamily="18" charset="-120"/>
              <a:ea typeface="源樣明體 M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034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第三步驟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66867" y="84355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漁業保險</a:t>
            </a:r>
            <a:r>
              <a:rPr lang="en-US" altLang="zh-TW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—</a:t>
            </a:r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優點</a:t>
            </a:r>
          </a:p>
        </p:txBody>
      </p:sp>
      <p:sp>
        <p:nvSpPr>
          <p:cNvPr id="4" name="矩形 3"/>
          <p:cNvSpPr/>
          <p:nvPr/>
        </p:nvSpPr>
        <p:spPr>
          <a:xfrm>
            <a:off x="1075713" y="1369069"/>
            <a:ext cx="702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zh-TW" altLang="en-US" sz="1800">
                <a:latin typeface="源樣明體 M" panose="02020500000000000000" charset="-120"/>
                <a:ea typeface="源樣明體 M" panose="02020500000000000000" charset="-120"/>
              </a:rPr>
              <a:t>某保險公司溫度參數養殖漁業保險：在部分地區已有落實，然未受大力推廣，未來亦是我方的重點目標之一。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01" y="2037496"/>
            <a:ext cx="2457551" cy="28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54" y="2037496"/>
            <a:ext cx="2448272" cy="301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628447" y="4565483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>
                <a:latin typeface="源樣明體 M" pitchFamily="18" charset="-120"/>
                <a:ea typeface="源樣明體 M" pitchFamily="18" charset="-120"/>
                <a:sym typeface="Wingdings"/>
              </a:rPr>
              <a:t></a:t>
            </a:r>
            <a:r>
              <a:rPr lang="zh-TW" altLang="en-US" sz="1600">
                <a:latin typeface="源樣明體 M" pitchFamily="18" charset="-120"/>
                <a:ea typeface="源樣明體 M" pitchFamily="18" charset="-120"/>
              </a:rPr>
              <a:t>鱸魚</a:t>
            </a:r>
          </a:p>
        </p:txBody>
      </p:sp>
      <p:sp>
        <p:nvSpPr>
          <p:cNvPr id="7" name="矩形 6"/>
          <p:cNvSpPr/>
          <p:nvPr/>
        </p:nvSpPr>
        <p:spPr>
          <a:xfrm>
            <a:off x="7460880" y="4565483"/>
            <a:ext cx="1000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>
                <a:latin typeface="源流明體 M" pitchFamily="18" charset="-120"/>
                <a:ea typeface="源流明體 M" pitchFamily="18" charset="-120"/>
                <a:sym typeface="Wingdings"/>
              </a:rPr>
              <a:t></a:t>
            </a: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虱目魚</a:t>
            </a:r>
          </a:p>
        </p:txBody>
      </p:sp>
    </p:spTree>
    <p:extLst>
      <p:ext uri="{BB962C8B-B14F-4D97-AF65-F5344CB8AC3E}">
        <p14:creationId xmlns:p14="http://schemas.microsoft.com/office/powerpoint/2010/main" val="31976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摺角紙張 8"/>
          <p:cNvSpPr/>
          <p:nvPr/>
        </p:nvSpPr>
        <p:spPr>
          <a:xfrm>
            <a:off x="1920435" y="1814565"/>
            <a:ext cx="5303129" cy="2718418"/>
          </a:xfrm>
          <a:prstGeom prst="foldedCorner">
            <a:avLst>
              <a:gd name="adj" fmla="val 2693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第三步驟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66867" y="84355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漁業保險</a:t>
            </a:r>
            <a:r>
              <a:rPr lang="en-US" altLang="zh-TW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—</a:t>
            </a:r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缺點</a:t>
            </a:r>
          </a:p>
        </p:txBody>
      </p:sp>
      <p:sp>
        <p:nvSpPr>
          <p:cNvPr id="2" name="矩形 1"/>
          <p:cNvSpPr/>
          <p:nvPr/>
        </p:nvSpPr>
        <p:spPr>
          <a:xfrm>
            <a:off x="2397383" y="2126204"/>
            <a:ext cx="4349232" cy="188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養殖漁業的特性：一旦有災損，動輒數百萬，正因為如此高風險，故相對其保險費亦高於一般保險。</a:t>
            </a:r>
            <a:endParaRPr lang="en-US" altLang="zh-TW" sz="2000">
              <a:latin typeface="源樣明體 M" pitchFamily="18" charset="-120"/>
              <a:ea typeface="源樣明體 M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漁民對於漁業保險制度不了解。</a:t>
            </a:r>
            <a:endParaRPr lang="en-US" altLang="zh-TW" sz="2000">
              <a:latin typeface="源樣明體 M" pitchFamily="18" charset="-120"/>
              <a:ea typeface="源樣明體 M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88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第三步驟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269386" y="865153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我方行動方案</a:t>
            </a:r>
            <a:r>
              <a:rPr lang="en-US" altLang="zh-TW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—</a:t>
            </a:r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推廣漁業保險</a:t>
            </a:r>
          </a:p>
        </p:txBody>
      </p:sp>
      <p:sp>
        <p:nvSpPr>
          <p:cNvPr id="2" name="矩形 1"/>
          <p:cNvSpPr/>
          <p:nvPr/>
        </p:nvSpPr>
        <p:spPr>
          <a:xfrm>
            <a:off x="1057844" y="1762691"/>
            <a:ext cx="7028311" cy="235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行動方案重點：補足現行漁業保險不足之處。</a:t>
            </a:r>
            <a:endParaRPr lang="en-US" altLang="zh-TW" sz="2000">
              <a:latin typeface="源樣明體 M" pitchFamily="18" charset="-120"/>
              <a:ea typeface="源樣明體 M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方式：讓漁民可以針對自己養殖區域的魚種進行投保。</a:t>
            </a:r>
            <a:endParaRPr lang="en-US" altLang="zh-TW" sz="2000">
              <a:latin typeface="源樣明體 M" pitchFamily="18" charset="-120"/>
              <a:ea typeface="源樣明體 M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預期效果：提升漁民在短時間內承擔風險的能力，且無須花費龐大的費用來升級設備。希望未來保險更普遍的施行，讓保險成為漁民在面對氣候變遷上的保護傘。</a:t>
            </a:r>
          </a:p>
        </p:txBody>
      </p:sp>
    </p:spTree>
    <p:extLst>
      <p:ext uri="{BB962C8B-B14F-4D97-AF65-F5344CB8AC3E}">
        <p14:creationId xmlns:p14="http://schemas.microsoft.com/office/powerpoint/2010/main" val="29164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806201" y="2139702"/>
            <a:ext cx="4638007" cy="5837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b="0">
                <a:latin typeface="源樣明體 M" pitchFamily="18" charset="-120"/>
                <a:ea typeface="源樣明體 M" pitchFamily="18" charset="-120"/>
              </a:rPr>
              <a:t>第四步驟</a:t>
            </a:r>
            <a:endParaRPr sz="3600" b="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123728" y="2571750"/>
            <a:ext cx="590465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400">
                <a:latin typeface="源樣明體 M" pitchFamily="18" charset="-120"/>
                <a:ea typeface="源樣明體 M" pitchFamily="18" charset="-120"/>
              </a:rPr>
              <a:t>行動方案之實行與影響</a:t>
            </a:r>
            <a:endParaRPr sz="240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sz="2400">
                <a:latin typeface="Lora"/>
                <a:ea typeface="Lora"/>
                <a:cs typeface="Lora"/>
                <a:sym typeface="Lora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82116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標題 7">
            <a:extLst>
              <a:ext uri="{FF2B5EF4-FFF2-40B4-BE49-F238E27FC236}">
                <a16:creationId xmlns:a16="http://schemas.microsoft.com/office/drawing/2014/main" id="{69DA8F0D-057C-5690-B73B-C8206356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latin typeface="源樣明體 H" panose="02020900000000000000" pitchFamily="18" charset="-120"/>
                <a:ea typeface="源樣明體 H" panose="02020900000000000000" pitchFamily="18" charset="-120"/>
              </a:rPr>
              <a:t>辦理說明會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EC6182B-C36D-023E-0854-058E1D3B2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283" y="1290568"/>
            <a:ext cx="7501054" cy="35591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>
                <a:latin typeface="源樣明體 M" panose="02020500000000000000" pitchFamily="18" charset="-120"/>
                <a:ea typeface="源樣明體 M" panose="02020500000000000000" pitchFamily="18" charset="-120"/>
              </a:rPr>
              <a:t>原定於澎湖漁會舉辦「漁」你相伴 「保」障未來</a:t>
            </a:r>
            <a:r>
              <a:rPr lang="en-US" altLang="zh-TW">
                <a:latin typeface="源樣明體 M" panose="02020500000000000000" pitchFamily="18" charset="-120"/>
                <a:ea typeface="源樣明體 M" panose="02020500000000000000" pitchFamily="18" charset="-120"/>
              </a:rPr>
              <a:t>-</a:t>
            </a:r>
            <a:r>
              <a:rPr lang="zh-TW" altLang="en-US">
                <a:latin typeface="源樣明體 M" panose="02020500000000000000" pitchFamily="18" charset="-120"/>
                <a:ea typeface="源樣明體 M" panose="02020500000000000000" pitchFamily="18" charset="-120"/>
              </a:rPr>
              <a:t>養殖漁業保險說明會，目標為推廣養殖漁業天然災害保險，提升漁民應對天然災害的能力，減少因氣候變遷而蒙受的損失和資源浪費。惟因疫情而取消。</a:t>
            </a:r>
          </a:p>
        </p:txBody>
      </p: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Lora"/>
              <a:sym typeface="Lor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53A122-124E-FDBD-4588-A2C4DCBE6D18}"/>
              </a:ext>
            </a:extLst>
          </p:cNvPr>
          <p:cNvSpPr/>
          <p:nvPr/>
        </p:nvSpPr>
        <p:spPr>
          <a:xfrm>
            <a:off x="8727182" y="515437"/>
            <a:ext cx="408388" cy="17497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694192" y="880987"/>
            <a:ext cx="461665" cy="1015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源流明體 M" pitchFamily="18" charset="-120"/>
                <a:ea typeface="源流明體 M" pitchFamily="18" charset="-120"/>
                <a:cs typeface="Arial"/>
                <a:sym typeface="Arial"/>
              </a:rPr>
              <a:t>第四步驟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07EEE6A-2A06-8F89-F4E5-49FC1B4A1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29958"/>
              </p:ext>
            </p:extLst>
          </p:nvPr>
        </p:nvGraphicFramePr>
        <p:xfrm>
          <a:off x="2584017" y="2806061"/>
          <a:ext cx="4247964" cy="2228536"/>
        </p:xfrm>
        <a:graphic>
          <a:graphicData uri="http://schemas.openxmlformats.org/drawingml/2006/table">
            <a:tbl>
              <a:tblPr bandRow="1"/>
              <a:tblGrid>
                <a:gridCol w="2123982">
                  <a:extLst>
                    <a:ext uri="{9D8B030D-6E8A-4147-A177-3AD203B41FA5}">
                      <a16:colId xmlns:a16="http://schemas.microsoft.com/office/drawing/2014/main" val="2211776388"/>
                    </a:ext>
                  </a:extLst>
                </a:gridCol>
                <a:gridCol w="2123982">
                  <a:extLst>
                    <a:ext uri="{9D8B030D-6E8A-4147-A177-3AD203B41FA5}">
                      <a16:colId xmlns:a16="http://schemas.microsoft.com/office/drawing/2014/main" val="2327327956"/>
                    </a:ext>
                  </a:extLst>
                </a:gridCol>
              </a:tblGrid>
              <a:tr h="278567">
                <a:tc>
                  <a:txBody>
                    <a:bodyPr/>
                    <a:lstStyle/>
                    <a:p>
                      <a:pPr algn="ctr"/>
                      <a:r>
                        <a:rPr lang="zh-TW" sz="1800">
                          <a:solidFill>
                            <a:srgbClr val="000000"/>
                          </a:solidFill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時間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>
                          <a:solidFill>
                            <a:srgbClr val="000000"/>
                          </a:solidFill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流程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92305"/>
                  </a:ext>
                </a:extLst>
              </a:tr>
              <a:tr h="27856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13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30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-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13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45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活動開場與簽到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717513"/>
                  </a:ext>
                </a:extLst>
              </a:tr>
              <a:tr h="55713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13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45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-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14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15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養殖漁業保險辦法說明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298336"/>
                  </a:ext>
                </a:extLst>
              </a:tr>
              <a:tr h="55713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14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15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-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14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35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已投保漁民經驗分享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78278"/>
                  </a:ext>
                </a:extLst>
              </a:tr>
              <a:tr h="27856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14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35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-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14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50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Q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&amp;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A</a:t>
                      </a:r>
                      <a:r>
                        <a:rPr 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問答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326141"/>
                  </a:ext>
                </a:extLst>
              </a:tr>
              <a:tr h="27856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14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50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-</a:t>
                      </a:r>
                      <a:r>
                        <a:rPr lang="zh-TW" alt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 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14</a:t>
                      </a:r>
                      <a:r>
                        <a:rPr lang="en-US" alt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:</a:t>
                      </a:r>
                      <a:r>
                        <a:rPr lang="en-US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55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>
                          <a:effectLst/>
                          <a:latin typeface="源樣明體 SB" panose="02020600000000000000" pitchFamily="18" charset="-120"/>
                          <a:ea typeface="源樣明體 SB" panose="02020600000000000000" pitchFamily="18" charset="-120"/>
                          <a:cs typeface="Kaiti SC"/>
                        </a:rPr>
                        <a:t>大合照</a:t>
                      </a:r>
                      <a:endParaRPr lang="zh-TW" sz="1200">
                        <a:effectLst/>
                        <a:latin typeface="源樣明體 SB" panose="02020600000000000000" pitchFamily="18" charset="-120"/>
                        <a:ea typeface="源樣明體 SB" panose="020206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010833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3F52B3D5-48A9-1237-7E9E-361033639B54}"/>
              </a:ext>
            </a:extLst>
          </p:cNvPr>
          <p:cNvSpPr txBox="1"/>
          <p:nvPr/>
        </p:nvSpPr>
        <p:spPr>
          <a:xfrm>
            <a:off x="7020594" y="448037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>
                <a:latin typeface="源樣明體 M" pitchFamily="18" charset="-120"/>
                <a:ea typeface="源樣明體 M" pitchFamily="18" charset="-120"/>
                <a:sym typeface="Wingdings"/>
              </a:rPr>
              <a:t>活動流程</a:t>
            </a: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167353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CBEFC596-7B58-5CD7-BC67-3175DE2F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latin typeface="源樣明體 H" panose="02020900000000000000" pitchFamily="18" charset="-120"/>
                <a:ea typeface="源樣明體 H" panose="02020900000000000000" pitchFamily="18" charset="-120"/>
              </a:rPr>
              <a:t>張貼宣傳海報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07D63F-8483-EB43-6D19-6EAA9DFBE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731" y="1518851"/>
            <a:ext cx="4341541" cy="3231000"/>
          </a:xfrm>
        </p:spPr>
        <p:txBody>
          <a:bodyPr/>
          <a:lstStyle/>
          <a:p>
            <a:pPr marL="101600" indent="0">
              <a:lnSpc>
                <a:spcPct val="150000"/>
              </a:lnSpc>
              <a:buNone/>
            </a:pPr>
            <a:r>
              <a:rPr lang="zh-TW" altLang="en-US" dirty="0">
                <a:latin typeface="源樣明體 M" panose="02020500000000000000" pitchFamily="18" charset="-120"/>
                <a:ea typeface="源樣明體 M" panose="02020500000000000000" pitchFamily="18" charset="-120"/>
              </a:rPr>
              <a:t>張貼地點</a:t>
            </a:r>
            <a:endParaRPr lang="en-US" altLang="zh-TW" dirty="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源樣明體 M" panose="02020500000000000000" pitchFamily="18" charset="-120"/>
                <a:ea typeface="源樣明體 M" panose="02020500000000000000" pitchFamily="18" charset="-120"/>
              </a:rPr>
              <a:t>雲林縣養殖漁業發展協會</a:t>
            </a:r>
            <a:endParaRPr lang="en-US" altLang="zh-TW" dirty="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源樣明體 M" panose="02020500000000000000" pitchFamily="18" charset="-120"/>
                <a:ea typeface="源樣明體 M" panose="02020500000000000000" pitchFamily="18" charset="-120"/>
              </a:rPr>
              <a:t>嘉義縣養殖漁業生產區發展協會</a:t>
            </a:r>
            <a:endParaRPr lang="en-US" altLang="zh-TW" dirty="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源樣明體 M" panose="02020500000000000000" pitchFamily="18" charset="-120"/>
                <a:ea typeface="源樣明體 M" panose="02020500000000000000" pitchFamily="18" charset="-120"/>
              </a:rPr>
              <a:t>臺南市養殖漁業發展協會</a:t>
            </a:r>
            <a:endParaRPr lang="en-US" altLang="zh-TW" dirty="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</p:txBody>
      </p: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Lora"/>
              <a:sym typeface="Lor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53A122-124E-FDBD-4588-A2C4DCBE6D18}"/>
              </a:ext>
            </a:extLst>
          </p:cNvPr>
          <p:cNvSpPr/>
          <p:nvPr/>
        </p:nvSpPr>
        <p:spPr>
          <a:xfrm>
            <a:off x="8727182" y="515437"/>
            <a:ext cx="408388" cy="17497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694192" y="880987"/>
            <a:ext cx="461665" cy="1015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源流明體 M" pitchFamily="18" charset="-120"/>
                <a:ea typeface="源流明體 M" pitchFamily="18" charset="-120"/>
                <a:cs typeface="Arial"/>
                <a:sym typeface="Arial"/>
              </a:rPr>
              <a:t>第四步驟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1E6F801-949D-463B-B795-65F5697B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98" y="515437"/>
            <a:ext cx="3406435" cy="432091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C45E1B7-5853-C719-8775-FD5A6BF15CFE}"/>
              </a:ext>
            </a:extLst>
          </p:cNvPr>
          <p:cNvSpPr txBox="1"/>
          <p:nvPr/>
        </p:nvSpPr>
        <p:spPr>
          <a:xfrm>
            <a:off x="1498164" y="442343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源樣明體 M" panose="02020500000000000000" pitchFamily="18" charset="-120"/>
                <a:ea typeface="源樣明體 M" panose="02020500000000000000" pitchFamily="18" charset="-120"/>
              </a:rPr>
              <a:t>張貼於嘉義縣養殖漁業生產區發展協會➞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71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-426131" y="1635646"/>
            <a:ext cx="9865096" cy="2376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0">
                <a:latin typeface="源雲明體 M" pitchFamily="18" charset="-120"/>
                <a:ea typeface="源雲明體 M" pitchFamily="18" charset="-120"/>
              </a:rPr>
              <a:t>目錄</a:t>
            </a:r>
            <a:endParaRPr sz="3200" b="0">
              <a:latin typeface="源雲明體 M" pitchFamily="18" charset="-120"/>
              <a:ea typeface="源雲明體 M" pitchFamily="18" charset="-120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文字方塊 1"/>
          <p:cNvSpPr txBox="1"/>
          <p:nvPr/>
        </p:nvSpPr>
        <p:spPr>
          <a:xfrm>
            <a:off x="1569966" y="1703534"/>
            <a:ext cx="5748690" cy="2240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latin typeface="源樣明體 SB" panose="02020600000000000000" pitchFamily="18" charset="-120"/>
                <a:ea typeface="源樣明體 SB" panose="02020600000000000000" pitchFamily="18" charset="-120"/>
              </a:rPr>
              <a:t>一、公共政策問題</a:t>
            </a:r>
            <a:r>
              <a:rPr lang="en-US" altLang="zh-TW" sz="2400" b="1">
                <a:latin typeface="源樣明體 SB" panose="02020600000000000000" pitchFamily="18" charset="-120"/>
                <a:ea typeface="源樣明體 SB" panose="02020600000000000000" pitchFamily="18" charset="-120"/>
              </a:rPr>
              <a:t>—</a:t>
            </a:r>
            <a:r>
              <a:rPr lang="zh-TW" altLang="en-US" sz="2400" b="1">
                <a:latin typeface="源樣明體 SB" panose="02020600000000000000" pitchFamily="18" charset="-120"/>
                <a:ea typeface="源樣明體 SB" panose="02020600000000000000" pitchFamily="18" charset="-120"/>
              </a:rPr>
              <a:t>氣候變遷與養殖漁業</a:t>
            </a:r>
          </a:p>
          <a:p>
            <a:pPr>
              <a:lnSpc>
                <a:spcPct val="150000"/>
              </a:lnSpc>
            </a:pPr>
            <a:r>
              <a:rPr lang="zh-TW" altLang="en-US" sz="2400" b="1">
                <a:latin typeface="源樣明體 SB" panose="02020600000000000000" pitchFamily="18" charset="-120"/>
                <a:ea typeface="源樣明體 SB" panose="02020600000000000000" pitchFamily="18" charset="-120"/>
              </a:rPr>
              <a:t>二、各項可行政策</a:t>
            </a:r>
            <a:endParaRPr lang="en-US" altLang="zh-TW" sz="2400" b="1">
              <a:latin typeface="源樣明體 SB" panose="02020600000000000000" pitchFamily="18" charset="-120"/>
              <a:ea typeface="源樣明體 SB" panose="020206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>
                <a:latin typeface="源樣明體 SB" panose="02020600000000000000" pitchFamily="18" charset="-120"/>
                <a:ea typeface="源樣明體 SB" panose="02020600000000000000" pitchFamily="18" charset="-120"/>
              </a:rPr>
              <a:t>三、我方解決方案</a:t>
            </a:r>
          </a:p>
          <a:p>
            <a:pPr>
              <a:lnSpc>
                <a:spcPct val="150000"/>
              </a:lnSpc>
            </a:pPr>
            <a:r>
              <a:rPr lang="zh-TW" altLang="en-US" sz="2400" b="1">
                <a:latin typeface="源樣明體 SB" panose="02020600000000000000" pitchFamily="18" charset="-120"/>
                <a:ea typeface="源樣明體 SB" panose="02020600000000000000" pitchFamily="18" charset="-120"/>
              </a:rPr>
              <a:t>四、行動方案之實行與影響</a:t>
            </a:r>
            <a:endParaRPr lang="en-US" altLang="zh-TW" sz="2400" b="1">
              <a:latin typeface="源樣明體 SB" panose="02020600000000000000" pitchFamily="18" charset="-120"/>
              <a:ea typeface="源樣明體 SB" panose="020206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168CB3-D9FD-E0B0-A43D-90232A86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latin typeface="源樣明體 H" panose="02020900000000000000" pitchFamily="18" charset="-120"/>
                <a:ea typeface="源樣明體 H" panose="02020900000000000000" pitchFamily="18" charset="-120"/>
              </a:rPr>
              <a:t>網路海報及表單投放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AEE6EDF-D91D-47A1-FB5E-3B12E3954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4" name="Google Shape;250;p25">
            <a:extLst>
              <a:ext uri="{FF2B5EF4-FFF2-40B4-BE49-F238E27FC236}">
                <a16:creationId xmlns:a16="http://schemas.microsoft.com/office/drawing/2014/main" id="{FA5BE47A-7399-994E-5A83-9B9EAE8186D2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251;p25">
              <a:extLst>
                <a:ext uri="{FF2B5EF4-FFF2-40B4-BE49-F238E27FC236}">
                  <a16:creationId xmlns:a16="http://schemas.microsoft.com/office/drawing/2014/main" id="{B870F3FD-9415-B4EC-ABBB-6FF1B0CCACF4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2;p25">
              <a:extLst>
                <a:ext uri="{FF2B5EF4-FFF2-40B4-BE49-F238E27FC236}">
                  <a16:creationId xmlns:a16="http://schemas.microsoft.com/office/drawing/2014/main" id="{0D43F2B2-4799-D3FD-3E20-962E4701D98D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3;p25">
              <a:extLst>
                <a:ext uri="{FF2B5EF4-FFF2-40B4-BE49-F238E27FC236}">
                  <a16:creationId xmlns:a16="http://schemas.microsoft.com/office/drawing/2014/main" id="{D47F3FF2-9246-1E3C-6B90-D632B5D3D15E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4;p25">
              <a:extLst>
                <a:ext uri="{FF2B5EF4-FFF2-40B4-BE49-F238E27FC236}">
                  <a16:creationId xmlns:a16="http://schemas.microsoft.com/office/drawing/2014/main" id="{9C485745-9DB0-476A-D00B-248EEAF58077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文字版面配置區 3">
            <a:extLst>
              <a:ext uri="{FF2B5EF4-FFF2-40B4-BE49-F238E27FC236}">
                <a16:creationId xmlns:a16="http://schemas.microsoft.com/office/drawing/2014/main" id="{E929F907-DDA6-BC18-9D54-1BA939C2DA99}"/>
              </a:ext>
            </a:extLst>
          </p:cNvPr>
          <p:cNvSpPr txBox="1">
            <a:spLocks/>
          </p:cNvSpPr>
          <p:nvPr/>
        </p:nvSpPr>
        <p:spPr>
          <a:xfrm>
            <a:off x="594731" y="1518851"/>
            <a:ext cx="4341541" cy="3231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</a:pPr>
            <a:r>
              <a:rPr lang="en-US" altLang="zh-TW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FB</a:t>
            </a: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社團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漁業青年團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澎湖大網聚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社團法人臺灣永續鱻漁發展協會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101600">
              <a:lnSpc>
                <a:spcPct val="150000"/>
              </a:lnSpc>
              <a:buClr>
                <a:srgbClr val="FFC000"/>
              </a:buClr>
            </a:pPr>
            <a:r>
              <a:rPr lang="en-US" altLang="zh-TW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Line</a:t>
            </a: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社群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澎湖爆報通訊社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237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標題 7">
            <a:extLst>
              <a:ext uri="{FF2B5EF4-FFF2-40B4-BE49-F238E27FC236}">
                <a16:creationId xmlns:a16="http://schemas.microsoft.com/office/drawing/2014/main" id="{69DA8F0D-057C-5690-B73B-C8206356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latin typeface="源樣明體 H" panose="02020900000000000000" pitchFamily="18" charset="-120"/>
                <a:ea typeface="源樣明體 H" panose="02020900000000000000" pitchFamily="18" charset="-120"/>
              </a:rPr>
              <a:t>訪問相關人物</a:t>
            </a:r>
          </a:p>
        </p:txBody>
      </p: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Lora"/>
              <a:sym typeface="Lor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53A122-124E-FDBD-4588-A2C4DCBE6D18}"/>
              </a:ext>
            </a:extLst>
          </p:cNvPr>
          <p:cNvSpPr/>
          <p:nvPr/>
        </p:nvSpPr>
        <p:spPr>
          <a:xfrm>
            <a:off x="8727182" y="515437"/>
            <a:ext cx="408388" cy="17497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694192" y="880987"/>
            <a:ext cx="461665" cy="1015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源流明體 M" pitchFamily="18" charset="-120"/>
                <a:ea typeface="源流明體 M" pitchFamily="18" charset="-120"/>
                <a:cs typeface="Arial"/>
                <a:sym typeface="Arial"/>
              </a:rPr>
              <a:t>第四步驟</a:t>
            </a:r>
          </a:p>
        </p:txBody>
      </p:sp>
      <p:sp>
        <p:nvSpPr>
          <p:cNvPr id="11" name="文字版面配置區 3">
            <a:extLst>
              <a:ext uri="{FF2B5EF4-FFF2-40B4-BE49-F238E27FC236}">
                <a16:creationId xmlns:a16="http://schemas.microsoft.com/office/drawing/2014/main" id="{8E7A6E7F-464C-46A8-B556-D35AFECA7270}"/>
              </a:ext>
            </a:extLst>
          </p:cNvPr>
          <p:cNvSpPr txBox="1">
            <a:spLocks/>
          </p:cNvSpPr>
          <p:nvPr/>
        </p:nvSpPr>
        <p:spPr>
          <a:xfrm>
            <a:off x="654203" y="1518851"/>
            <a:ext cx="4341541" cy="3231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受訪者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澎湖漁會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澎湖農漁局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採訪養殖魚戶</a:t>
            </a:r>
            <a:r>
              <a:rPr lang="en-US" altLang="zh-TW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-</a:t>
            </a: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陳連生先生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444500" indent="-3429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endParaRPr lang="en-US" altLang="zh-TW">
              <a:latin typeface="源樣明體 M" panose="02020500000000000000" pitchFamily="18" charset="-120"/>
              <a:ea typeface="源樣明體 M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64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9D88448-0F6A-96F8-5FDF-C7756A51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896112"/>
            <a:ext cx="4759355" cy="435600"/>
          </a:xfrm>
        </p:spPr>
        <p:txBody>
          <a:bodyPr/>
          <a:lstStyle/>
          <a:p>
            <a:r>
              <a:rPr lang="zh-TW" altLang="en-US" sz="2800">
                <a:latin typeface="源樣明體 H" panose="02020900000000000000" pitchFamily="18" charset="-120"/>
                <a:ea typeface="源樣明體 H" panose="02020900000000000000" pitchFamily="18" charset="-120"/>
              </a:rPr>
              <a:t>公共政策網路參與平臺提案</a:t>
            </a:r>
          </a:p>
        </p:txBody>
      </p: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Lora"/>
              <a:sym typeface="Lor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53A122-124E-FDBD-4588-A2C4DCBE6D18}"/>
              </a:ext>
            </a:extLst>
          </p:cNvPr>
          <p:cNvSpPr/>
          <p:nvPr/>
        </p:nvSpPr>
        <p:spPr>
          <a:xfrm>
            <a:off x="8727182" y="515437"/>
            <a:ext cx="408388" cy="17497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694192" y="880987"/>
            <a:ext cx="461665" cy="1015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源流明體 M" pitchFamily="18" charset="-120"/>
                <a:ea typeface="源流明體 M" pitchFamily="18" charset="-120"/>
                <a:cs typeface="Arial"/>
                <a:sym typeface="Arial"/>
              </a:rPr>
              <a:t>第四步驟</a:t>
            </a:r>
          </a:p>
        </p:txBody>
      </p:sp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93E9B054-6D04-2A75-915C-4EF316724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33" y="1381714"/>
            <a:ext cx="6762134" cy="36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標題 7">
            <a:extLst>
              <a:ext uri="{FF2B5EF4-FFF2-40B4-BE49-F238E27FC236}">
                <a16:creationId xmlns:a16="http://schemas.microsoft.com/office/drawing/2014/main" id="{69DA8F0D-057C-5690-B73B-C8206356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latin typeface="源樣明體 H" panose="02020900000000000000" pitchFamily="18" charset="-120"/>
                <a:ea typeface="源樣明體 H" panose="02020900000000000000" pitchFamily="18" charset="-120"/>
              </a:rPr>
              <a:t>結論</a:t>
            </a:r>
          </a:p>
        </p:txBody>
      </p: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Lora"/>
              <a:sym typeface="Lor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53A122-124E-FDBD-4588-A2C4DCBE6D18}"/>
              </a:ext>
            </a:extLst>
          </p:cNvPr>
          <p:cNvSpPr/>
          <p:nvPr/>
        </p:nvSpPr>
        <p:spPr>
          <a:xfrm>
            <a:off x="8727182" y="515437"/>
            <a:ext cx="408388" cy="17497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694192" y="880987"/>
            <a:ext cx="461665" cy="1015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源流明體 M" pitchFamily="18" charset="-120"/>
                <a:ea typeface="源流明體 M" pitchFamily="18" charset="-120"/>
                <a:cs typeface="Arial"/>
                <a:sym typeface="Arial"/>
              </a:rPr>
              <a:t>第四步驟</a:t>
            </a:r>
          </a:p>
        </p:txBody>
      </p:sp>
      <p:sp>
        <p:nvSpPr>
          <p:cNvPr id="11" name="文字版面配置區 3">
            <a:extLst>
              <a:ext uri="{FF2B5EF4-FFF2-40B4-BE49-F238E27FC236}">
                <a16:creationId xmlns:a16="http://schemas.microsoft.com/office/drawing/2014/main" id="{8E7A6E7F-464C-46A8-B556-D35AFECA7270}"/>
              </a:ext>
            </a:extLst>
          </p:cNvPr>
          <p:cNvSpPr txBox="1">
            <a:spLocks/>
          </p:cNvSpPr>
          <p:nvPr/>
        </p:nvSpPr>
        <p:spPr>
          <a:xfrm>
            <a:off x="654203" y="1518851"/>
            <a:ext cx="4341541" cy="3231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</a:pP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保險公司觀點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漁民之需求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000">
                <a:latin typeface="源樣明體 M" panose="02020500000000000000" pitchFamily="18" charset="-120"/>
                <a:ea typeface="源樣明體 M" panose="02020500000000000000" pitchFamily="18" charset="-120"/>
              </a:rPr>
              <a:t>未來展望</a:t>
            </a: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5588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AutoNum type="circleNumWdWhitePlain"/>
            </a:pPr>
            <a:endParaRPr lang="en-US" altLang="zh-TW" sz="2000">
              <a:latin typeface="源樣明體 M" panose="02020500000000000000" pitchFamily="18" charset="-120"/>
              <a:ea typeface="源樣明體 M" panose="02020500000000000000" pitchFamily="18" charset="-120"/>
            </a:endParaRPr>
          </a:p>
          <a:p>
            <a:pPr marL="444500" indent="-3429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endParaRPr lang="en-US" altLang="zh-TW">
              <a:latin typeface="源樣明體 M" panose="02020500000000000000" pitchFamily="18" charset="-120"/>
              <a:ea typeface="源樣明體 M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7531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3267725" y="2139702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0">
                <a:latin typeface="源流明體 M" pitchFamily="18" charset="-120"/>
                <a:ea typeface="源流明體 M" pitchFamily="18" charset="-120"/>
              </a:rPr>
              <a:t>謝謝大家！</a:t>
            </a:r>
            <a:endParaRPr sz="6000" b="0">
              <a:latin typeface="源流明體 M" pitchFamily="18" charset="-120"/>
              <a:ea typeface="源流明體 M" pitchFamily="18" charset="-120"/>
            </a:endParaRPr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1028912" y="859200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36" y="1124391"/>
            <a:ext cx="458452" cy="7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168637" y="4365996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>
                <a:latin typeface="源流明體 M" pitchFamily="18" charset="-120"/>
                <a:ea typeface="源流明體 M" pitchFamily="18" charset="-120"/>
              </a:rPr>
              <a:t>2207</a:t>
            </a:r>
            <a:r>
              <a:rPr lang="zh-TW" altLang="en-US" sz="2000">
                <a:latin typeface="源流明體 M" pitchFamily="18" charset="-120"/>
                <a:ea typeface="源流明體 M" pitchFamily="18" charset="-120"/>
              </a:rPr>
              <a:t>決選報告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472901"/>
            <a:ext cx="4206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636967" y="915566"/>
            <a:ext cx="615553" cy="897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>
                <a:latin typeface="源流明體 M" pitchFamily="18" charset="-120"/>
                <a:ea typeface="源流明體 M" pitchFamily="18" charset="-120"/>
              </a:rPr>
              <a:t>END</a:t>
            </a:r>
            <a:endParaRPr lang="zh-TW" altLang="en-US" sz="2800">
              <a:latin typeface="源流明體 M" pitchFamily="18" charset="-120"/>
              <a:ea typeface="源流明體 M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806201" y="2139702"/>
            <a:ext cx="4638007" cy="5837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b="0">
                <a:latin typeface="源樣明體 M" pitchFamily="18" charset="-120"/>
                <a:ea typeface="源樣明體 M" pitchFamily="18" charset="-120"/>
              </a:rPr>
              <a:t>第一步驟</a:t>
            </a:r>
            <a:endParaRPr sz="3600" b="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1979712" y="2579038"/>
            <a:ext cx="590465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400">
                <a:latin typeface="源樣明體 M" pitchFamily="18" charset="-120"/>
                <a:ea typeface="源樣明體 M" pitchFamily="18" charset="-120"/>
              </a:rPr>
              <a:t>公共政策問題</a:t>
            </a:r>
            <a:r>
              <a:rPr lang="en-US" altLang="zh-TW" sz="2400">
                <a:latin typeface="源樣明體 M" pitchFamily="18" charset="-120"/>
                <a:ea typeface="源樣明體 M" pitchFamily="18" charset="-120"/>
              </a:rPr>
              <a:t>—</a:t>
            </a:r>
            <a:r>
              <a:rPr lang="zh-TW" altLang="en-US" sz="2400">
                <a:latin typeface="源樣明體 M" pitchFamily="18" charset="-120"/>
                <a:ea typeface="源樣明體 M" pitchFamily="18" charset="-120"/>
              </a:rPr>
              <a:t>氣候變遷與養殖漁業</a:t>
            </a:r>
            <a:endParaRPr sz="240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 descr="https://lh3.googleusercontent.com/s9bnOv_QzyC9kr_5FN5_P3wt4FOP-yp3bsQpg4FNrYDvVffvtx8yYk7gnRTuLoYWMjI413F5MO9lcctOypMMzKMBmIu3nbvf4lxexUBUgsbBUOX7B9y4mGMRiTxM-5MyhZzFWDW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t="25352" r="21688" b="2022"/>
          <a:stretch/>
        </p:blipFill>
        <p:spPr bwMode="auto">
          <a:xfrm>
            <a:off x="2041763" y="1463292"/>
            <a:ext cx="5060473" cy="348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03648" y="82886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氣候變遷與養殖漁業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第一步驟</a:t>
            </a:r>
          </a:p>
        </p:txBody>
      </p:sp>
    </p:spTree>
    <p:extLst>
      <p:ext uri="{BB962C8B-B14F-4D97-AF65-F5344CB8AC3E}">
        <p14:creationId xmlns:p14="http://schemas.microsoft.com/office/powerpoint/2010/main" val="211105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1325588" y="1873166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矩形 1"/>
          <p:cNvSpPr/>
          <p:nvPr/>
        </p:nvSpPr>
        <p:spPr>
          <a:xfrm>
            <a:off x="1367706" y="85868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養殖漁業之重要性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第一步驟</a:t>
            </a:r>
          </a:p>
        </p:txBody>
      </p:sp>
      <p:sp>
        <p:nvSpPr>
          <p:cNvPr id="4" name="矩形 3"/>
          <p:cNvSpPr/>
          <p:nvPr/>
        </p:nvSpPr>
        <p:spPr>
          <a:xfrm>
            <a:off x="1359992" y="1776187"/>
            <a:ext cx="3273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>
                <a:latin typeface="源流明體 M" pitchFamily="18" charset="-120"/>
                <a:ea typeface="源流明體 M" pitchFamily="18" charset="-120"/>
              </a:rPr>
              <a:t>1</a:t>
            </a:r>
            <a:r>
              <a:rPr lang="zh-TW" altLang="en-US" sz="2000">
                <a:latin typeface="源流明體 M" pitchFamily="18" charset="-120"/>
                <a:ea typeface="源流明體 M" pitchFamily="18" charset="-120"/>
              </a:rPr>
              <a:t>  產量之分析</a:t>
            </a:r>
          </a:p>
        </p:txBody>
      </p:sp>
      <p:pic>
        <p:nvPicPr>
          <p:cNvPr id="1029" name="Picture 5" descr="https://lh4.googleusercontent.com/CmexWvoWkhb1XGTGqUkC0opImj7i5CpQsC_d5FT7IsjTeJ_lSv3qpr3iiWNOuKhJqkUHxHUeWp-_w2TL5bH8PVvoVUbb8fF-rjbuFV8AuqzYoLdln_PlD-zreVnzlajR9BKehBNt9LK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7510"/>
            <a:ext cx="3789497" cy="40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19350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359992" y="2299609"/>
            <a:ext cx="4572000" cy="504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>
                <a:latin typeface="源流明體 M" pitchFamily="18" charset="-120"/>
                <a:ea typeface="源流明體 M" pitchFamily="18" charset="-120"/>
              </a:rPr>
              <a:t>2</a:t>
            </a:r>
            <a:r>
              <a:rPr lang="zh-TW" altLang="en-US" sz="2000">
                <a:latin typeface="源流明體 M" pitchFamily="18" charset="-120"/>
                <a:ea typeface="源流明體 M" pitchFamily="18" charset="-120"/>
              </a:rPr>
              <a:t>  社會之意義</a:t>
            </a:r>
            <a:r>
              <a:rPr lang="en-US" altLang="zh-TW" sz="2000">
                <a:latin typeface="源流明體 M" pitchFamily="18" charset="-120"/>
                <a:ea typeface="源流明體 M" pitchFamily="18" charset="-120"/>
              </a:rPr>
              <a:t>(</a:t>
            </a:r>
            <a:r>
              <a:rPr lang="zh-TW" altLang="en-US" sz="2000">
                <a:latin typeface="源流明體 M" pitchFamily="18" charset="-120"/>
                <a:ea typeface="源流明體 M" pitchFamily="18" charset="-120"/>
              </a:rPr>
              <a:t>七大面向</a:t>
            </a:r>
            <a:r>
              <a:rPr lang="en-US" altLang="zh-TW" sz="2000">
                <a:latin typeface="源流明體 M" pitchFamily="18" charset="-120"/>
                <a:ea typeface="源流明體 M" pitchFamily="18" charset="-120"/>
              </a:rPr>
              <a:t>)</a:t>
            </a:r>
            <a:endParaRPr lang="zh-TW" altLang="en-US" sz="2000">
              <a:latin typeface="源流明體 M" pitchFamily="18" charset="-120"/>
              <a:ea typeface="源流明體 M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6981" y="3239412"/>
            <a:ext cx="1205706" cy="11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資源再生</a:t>
            </a:r>
            <a:endParaRPr lang="en-US" altLang="zh-TW" sz="1600">
              <a:latin typeface="源流明體 M" pitchFamily="18" charset="-120"/>
              <a:ea typeface="源流明體 M" pitchFamily="18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生態保育</a:t>
            </a:r>
            <a:endParaRPr lang="en-US" altLang="zh-TW" sz="1600">
              <a:latin typeface="源流明體 M" pitchFamily="18" charset="-120"/>
              <a:ea typeface="源流明體 M" pitchFamily="18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食物供應</a:t>
            </a:r>
          </a:p>
        </p:txBody>
      </p:sp>
      <p:sp>
        <p:nvSpPr>
          <p:cNvPr id="12" name="矩形 11"/>
          <p:cNvSpPr/>
          <p:nvPr/>
        </p:nvSpPr>
        <p:spPr>
          <a:xfrm>
            <a:off x="2891998" y="3058243"/>
            <a:ext cx="1133872" cy="15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土地利用</a:t>
            </a:r>
            <a:endParaRPr lang="en-US" altLang="zh-TW" sz="1600">
              <a:latin typeface="源流明體 M" pitchFamily="18" charset="-120"/>
              <a:ea typeface="源流明體 M" pitchFamily="18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經濟發展</a:t>
            </a:r>
            <a:endParaRPr lang="en-US" altLang="zh-TW" sz="1600">
              <a:latin typeface="源流明體 M" pitchFamily="18" charset="-120"/>
              <a:ea typeface="源流明體 M" pitchFamily="18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農村社會</a:t>
            </a:r>
            <a:endParaRPr lang="en-US" altLang="zh-TW" sz="1600">
              <a:latin typeface="源流明體 M" pitchFamily="18" charset="-120"/>
              <a:ea typeface="源流明體 M" pitchFamily="18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>
                <a:latin typeface="源流明體 M" pitchFamily="18" charset="-120"/>
                <a:ea typeface="源流明體 M" pitchFamily="18" charset="-120"/>
              </a:rPr>
              <a:t>科技外交</a:t>
            </a:r>
            <a:endParaRPr lang="en-US" altLang="zh-TW" sz="1600">
              <a:latin typeface="源流明體 M" pitchFamily="18" charset="-120"/>
              <a:ea typeface="源流明體 M" pitchFamily="18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1548495" y="2984597"/>
            <a:ext cx="2707952" cy="167739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806201" y="2139702"/>
            <a:ext cx="4638007" cy="5837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b="0">
                <a:latin typeface="源樣明體 M" pitchFamily="18" charset="-120"/>
                <a:ea typeface="源樣明體 M" pitchFamily="18" charset="-120"/>
              </a:rPr>
              <a:t>第二步驟</a:t>
            </a:r>
            <a:endParaRPr sz="3600" b="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123728" y="2571750"/>
            <a:ext cx="590465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400">
                <a:latin typeface="源樣明體 M" pitchFamily="18" charset="-120"/>
                <a:ea typeface="源樣明體 M" pitchFamily="18" charset="-120"/>
              </a:rPr>
              <a:t>各項可行政策</a:t>
            </a:r>
            <a:endParaRPr sz="2400">
              <a:latin typeface="源樣明體 M" pitchFamily="18" charset="-120"/>
              <a:ea typeface="源樣明體 M" pitchFamily="18" charset="-120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6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第二步驟</a:t>
            </a:r>
          </a:p>
        </p:txBody>
      </p:sp>
      <p:sp>
        <p:nvSpPr>
          <p:cNvPr id="4" name="矩形 3"/>
          <p:cNvSpPr/>
          <p:nvPr/>
        </p:nvSpPr>
        <p:spPr>
          <a:xfrm>
            <a:off x="1403648" y="8300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低溫預警技術</a:t>
            </a:r>
          </a:p>
        </p:txBody>
      </p:sp>
      <p:sp>
        <p:nvSpPr>
          <p:cNvPr id="6" name="矩形 5"/>
          <p:cNvSpPr/>
          <p:nvPr/>
        </p:nvSpPr>
        <p:spPr>
          <a:xfrm>
            <a:off x="1187624" y="149163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農委會提供經常遭受寒害的養殖漁類，關於位置、面積與各物種低溫的警戒標準。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97155794"/>
              </p:ext>
            </p:extLst>
          </p:nvPr>
        </p:nvGraphicFramePr>
        <p:xfrm>
          <a:off x="950046" y="2337917"/>
          <a:ext cx="7200800" cy="227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123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第二步驟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66867" y="84355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光電魚棚</a:t>
            </a:r>
          </a:p>
        </p:txBody>
      </p:sp>
      <p:sp>
        <p:nvSpPr>
          <p:cNvPr id="6" name="矩形 5"/>
          <p:cNvSpPr/>
          <p:nvPr/>
        </p:nvSpPr>
        <p:spPr>
          <a:xfrm>
            <a:off x="962391" y="1707654"/>
            <a:ext cx="7138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能源及養殖業者合作推動傳統養殖漁業的轉型，將傳統室外魚塭改良成抗寒、遮陽的光電魚棚。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200061872"/>
              </p:ext>
            </p:extLst>
          </p:nvPr>
        </p:nvGraphicFramePr>
        <p:xfrm>
          <a:off x="555846" y="2661224"/>
          <a:ext cx="8120610" cy="185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9923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4814" y="1146355"/>
            <a:ext cx="1746764" cy="4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717363" y="858686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800" b="1">
                <a:latin typeface="源流明體 M" pitchFamily="18" charset="-120"/>
                <a:ea typeface="源流明體 M" pitchFamily="18" charset="-120"/>
              </a:rPr>
              <a:t>第二步驟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00663" y="84355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源樣明體 H" panose="02020900000000000000" pitchFamily="18" charset="-120"/>
                <a:ea typeface="源樣明體 H" panose="02020900000000000000" pitchFamily="18" charset="-120"/>
              </a:rPr>
              <a:t>農業天然災害救助辦法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42688622"/>
              </p:ext>
            </p:extLst>
          </p:nvPr>
        </p:nvGraphicFramePr>
        <p:xfrm>
          <a:off x="868491" y="2643758"/>
          <a:ext cx="773595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矩形 3"/>
          <p:cNvSpPr/>
          <p:nvPr/>
        </p:nvSpPr>
        <p:spPr>
          <a:xfrm>
            <a:off x="772778" y="1556087"/>
            <a:ext cx="7428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ü"/>
            </a:pP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根據該法第 </a:t>
            </a:r>
            <a:r>
              <a:rPr lang="en-US" altLang="zh-TW" sz="2000">
                <a:latin typeface="源樣明體 M" pitchFamily="18" charset="-120"/>
                <a:ea typeface="源樣明體 M" pitchFamily="18" charset="-120"/>
              </a:rPr>
              <a:t>5 </a:t>
            </a:r>
            <a:r>
              <a:rPr lang="zh-TW" altLang="en-US" sz="2000">
                <a:latin typeface="源樣明體 M" pitchFamily="18" charset="-120"/>
                <a:ea typeface="源樣明體 M" pitchFamily="18" charset="-120"/>
              </a:rPr>
              <a:t>條規定之救助對象，包含實際從事農、林、漁、牧生產之自然人，現今我國養殖漁業面對極端氣候時，係按此法補償。</a:t>
            </a:r>
          </a:p>
        </p:txBody>
      </p:sp>
    </p:spTree>
    <p:extLst>
      <p:ext uri="{BB962C8B-B14F-4D97-AF65-F5344CB8AC3E}">
        <p14:creationId xmlns:p14="http://schemas.microsoft.com/office/powerpoint/2010/main" val="62472902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如螢幕大小 (16:9)</PresentationFormat>
  <Paragraphs>154</Paragraphs>
  <Slides>24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Lora</vt:lpstr>
      <vt:lpstr>源樣明體 SB</vt:lpstr>
      <vt:lpstr>Wingdings</vt:lpstr>
      <vt:lpstr>Arial</vt:lpstr>
      <vt:lpstr>源流明體 M</vt:lpstr>
      <vt:lpstr>Quattrocento Sans</vt:lpstr>
      <vt:lpstr>源樣明體 M</vt:lpstr>
      <vt:lpstr>華康仿宋體W4</vt:lpstr>
      <vt:lpstr>源樣明體 H</vt:lpstr>
      <vt:lpstr>源雲明體 M</vt:lpstr>
      <vt:lpstr>Viola template</vt:lpstr>
      <vt:lpstr>2207決選報告簡報</vt:lpstr>
      <vt:lpstr>目錄</vt:lpstr>
      <vt:lpstr>第一步驟</vt:lpstr>
      <vt:lpstr>PowerPoint 簡報</vt:lpstr>
      <vt:lpstr>PowerPoint 簡報</vt:lpstr>
      <vt:lpstr>第二步驟</vt:lpstr>
      <vt:lpstr>PowerPoint 簡報</vt:lpstr>
      <vt:lpstr>PowerPoint 簡報</vt:lpstr>
      <vt:lpstr>PowerPoint 簡報</vt:lpstr>
      <vt:lpstr>PowerPoint 簡報</vt:lpstr>
      <vt:lpstr>第三步驟</vt:lpstr>
      <vt:lpstr>PowerPoint 簡報</vt:lpstr>
      <vt:lpstr>PowerPoint 簡報</vt:lpstr>
      <vt:lpstr>PowerPoint 簡報</vt:lpstr>
      <vt:lpstr>PowerPoint 簡報</vt:lpstr>
      <vt:lpstr>PowerPoint 簡報</vt:lpstr>
      <vt:lpstr>第四步驟</vt:lpstr>
      <vt:lpstr>辦理說明會</vt:lpstr>
      <vt:lpstr>張貼宣傳海報</vt:lpstr>
      <vt:lpstr>網路海報及表單投放</vt:lpstr>
      <vt:lpstr>訪問相關人物</vt:lpstr>
      <vt:lpstr>公共政策網路參與平臺提案</vt:lpstr>
      <vt:lpstr>結論</vt:lpstr>
      <vt:lpstr>謝謝大家！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2207初步報告</dc:title>
  <dc:creator>Ruby</dc:creator>
  <cp:lastModifiedBy>馥宇 蔡</cp:lastModifiedBy>
  <cp:revision>2</cp:revision>
  <dcterms:modified xsi:type="dcterms:W3CDTF">2022-05-09T06:38:24Z</dcterms:modified>
</cp:coreProperties>
</file>